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7.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8.xml" ContentType="application/vnd.openxmlformats-officedocument.presentationml.tags+xml"/>
  <Override PartName="/ppt/notesSlides/notesSlide29.xml" ContentType="application/vnd.openxmlformats-officedocument.presentationml.notesSlide+xml"/>
  <Override PartName="/ppt/tags/tag9.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0.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1.xml" ContentType="application/vnd.openxmlformats-officedocument.presentationml.tags+xml"/>
  <Override PartName="/ppt/notesSlides/notesSlide38.xml" ContentType="application/vnd.openxmlformats-officedocument.presentationml.notesSlide+xml"/>
  <Override PartName="/ppt/tags/tag12.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13.xml" ContentType="application/vnd.openxmlformats-officedocument.presentationml.tags+xml"/>
  <Override PartName="/ppt/notesSlides/notesSlide48.xml" ContentType="application/vnd.openxmlformats-officedocument.presentationml.notesSlide+xml"/>
  <Override PartName="/ppt/tags/tag14.xml" ContentType="application/vnd.openxmlformats-officedocument.presentationml.tags+xml"/>
  <Override PartName="/ppt/notesSlides/notesSlide49.xml" ContentType="application/vnd.openxmlformats-officedocument.presentationml.notesSlide+xml"/>
  <Override PartName="/ppt/tags/tag15.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5"/>
  </p:notesMasterIdLst>
  <p:handoutMasterIdLst>
    <p:handoutMasterId r:id="rId66"/>
  </p:handoutMasterIdLst>
  <p:sldIdLst>
    <p:sldId id="256" r:id="rId2"/>
    <p:sldId id="625" r:id="rId3"/>
    <p:sldId id="621" r:id="rId4"/>
    <p:sldId id="584" r:id="rId5"/>
    <p:sldId id="652" r:id="rId6"/>
    <p:sldId id="653" r:id="rId7"/>
    <p:sldId id="654" r:id="rId8"/>
    <p:sldId id="655" r:id="rId9"/>
    <p:sldId id="635" r:id="rId10"/>
    <p:sldId id="627" r:id="rId11"/>
    <p:sldId id="629" r:id="rId12"/>
    <p:sldId id="527" r:id="rId13"/>
    <p:sldId id="528" r:id="rId14"/>
    <p:sldId id="530" r:id="rId15"/>
    <p:sldId id="403" r:id="rId16"/>
    <p:sldId id="503" r:id="rId17"/>
    <p:sldId id="534" r:id="rId18"/>
    <p:sldId id="537" r:id="rId19"/>
    <p:sldId id="492" r:id="rId20"/>
    <p:sldId id="507" r:id="rId21"/>
    <p:sldId id="513" r:id="rId22"/>
    <p:sldId id="518" r:id="rId23"/>
    <p:sldId id="526" r:id="rId24"/>
    <p:sldId id="531" r:id="rId25"/>
    <p:sldId id="543" r:id="rId26"/>
    <p:sldId id="535" r:id="rId27"/>
    <p:sldId id="630" r:id="rId28"/>
    <p:sldId id="607" r:id="rId29"/>
    <p:sldId id="636" r:id="rId30"/>
    <p:sldId id="637" r:id="rId31"/>
    <p:sldId id="612" r:id="rId32"/>
    <p:sldId id="638" r:id="rId33"/>
    <p:sldId id="613" r:id="rId34"/>
    <p:sldId id="614" r:id="rId35"/>
    <p:sldId id="594" r:id="rId36"/>
    <p:sldId id="529" r:id="rId37"/>
    <p:sldId id="546" r:id="rId38"/>
    <p:sldId id="581" r:id="rId39"/>
    <p:sldId id="628" r:id="rId40"/>
    <p:sldId id="567" r:id="rId41"/>
    <p:sldId id="536" r:id="rId42"/>
    <p:sldId id="626" r:id="rId43"/>
    <p:sldId id="552" r:id="rId44"/>
    <p:sldId id="603" r:id="rId45"/>
    <p:sldId id="554" r:id="rId46"/>
    <p:sldId id="553" r:id="rId47"/>
    <p:sldId id="616" r:id="rId48"/>
    <p:sldId id="640" r:id="rId49"/>
    <p:sldId id="557" r:id="rId50"/>
    <p:sldId id="641" r:id="rId51"/>
    <p:sldId id="642" r:id="rId52"/>
    <p:sldId id="643" r:id="rId53"/>
    <p:sldId id="631" r:id="rId54"/>
    <p:sldId id="539" r:id="rId55"/>
    <p:sldId id="540" r:id="rId56"/>
    <p:sldId id="541" r:id="rId57"/>
    <p:sldId id="590" r:id="rId58"/>
    <p:sldId id="618" r:id="rId59"/>
    <p:sldId id="591" r:id="rId60"/>
    <p:sldId id="592" r:id="rId61"/>
    <p:sldId id="593" r:id="rId62"/>
    <p:sldId id="542" r:id="rId63"/>
    <p:sldId id="544" r:id="rId64"/>
  </p:sldIdLst>
  <p:sldSz cx="9144000" cy="6858000" type="screen4x3"/>
  <p:notesSz cx="7099300" cy="10234613"/>
  <p:defaultTextStyle>
    <a:defPPr>
      <a:defRPr lang="ja-JP"/>
    </a:defPPr>
    <a:lvl1pPr algn="l" rtl="0" eaLnBrk="0" fontAlgn="base" hangingPunct="0">
      <a:spcBef>
        <a:spcPct val="0"/>
      </a:spcBef>
      <a:spcAft>
        <a:spcPct val="0"/>
      </a:spcAft>
      <a:defRPr kumimoji="1" sz="32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sz="32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sz="32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sz="32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sz="32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32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32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32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3200" kern="1200">
        <a:solidFill>
          <a:schemeClr val="tx1"/>
        </a:solidFill>
        <a:latin typeface="Times New Roman" panose="02020603050405020304"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4272">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3300"/>
    <a:srgbClr val="660066"/>
    <a:srgbClr val="FF66CC"/>
    <a:srgbClr val="FF33CC"/>
    <a:srgbClr val="008000"/>
    <a:srgbClr val="000000"/>
    <a:srgbClr val="FF3399"/>
    <a:srgbClr val="FF00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15" autoAdjust="0"/>
    <p:restoredTop sz="75190" autoAdjust="0"/>
  </p:normalViewPr>
  <p:slideViewPr>
    <p:cSldViewPr>
      <p:cViewPr varScale="1">
        <p:scale>
          <a:sx n="58" d="100"/>
          <a:sy n="58" d="100"/>
        </p:scale>
        <p:origin x="2100" y="60"/>
      </p:cViewPr>
      <p:guideLst>
        <p:guide orient="horz" pos="4272"/>
        <p:guide pos="5759"/>
      </p:guideLst>
    </p:cSldViewPr>
  </p:slideViewPr>
  <p:outlineViewPr>
    <p:cViewPr>
      <p:scale>
        <a:sx n="33" d="100"/>
        <a:sy n="33" d="100"/>
      </p:scale>
      <p:origin x="0" y="-618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32" tIns="49516" rIns="99032" bIns="49516" numCol="1" anchor="t" anchorCtr="0" compatLnSpc="1">
            <a:prstTxWarp prst="textNoShape">
              <a:avLst/>
            </a:prstTxWarp>
          </a:bodyPr>
          <a:lstStyle>
            <a:lvl1pPr algn="l" defTabSz="990600" eaLnBrk="1" hangingPunct="1">
              <a:defRPr sz="1300" i="0">
                <a:effectLst/>
                <a:latin typeface="Arial" charset="0"/>
              </a:defRPr>
            </a:lvl1pPr>
          </a:lstStyle>
          <a:p>
            <a:pPr>
              <a:defRPr/>
            </a:pPr>
            <a:endParaRPr lang="en-US" altLang="ja-JP"/>
          </a:p>
        </p:txBody>
      </p:sp>
      <p:sp>
        <p:nvSpPr>
          <p:cNvPr id="130051"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32" tIns="49516" rIns="99032" bIns="49516" numCol="1" anchor="t" anchorCtr="0" compatLnSpc="1">
            <a:prstTxWarp prst="textNoShape">
              <a:avLst/>
            </a:prstTxWarp>
          </a:bodyPr>
          <a:lstStyle>
            <a:lvl1pPr algn="r" defTabSz="990600" eaLnBrk="1" hangingPunct="1">
              <a:defRPr sz="1300" i="0">
                <a:effectLst/>
                <a:latin typeface="Arial" charset="0"/>
              </a:defRPr>
            </a:lvl1pPr>
          </a:lstStyle>
          <a:p>
            <a:pPr>
              <a:defRPr/>
            </a:pPr>
            <a:endParaRPr lang="en-US" altLang="ja-JP"/>
          </a:p>
        </p:txBody>
      </p:sp>
      <p:sp>
        <p:nvSpPr>
          <p:cNvPr id="130052"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32" tIns="49516" rIns="99032" bIns="49516" numCol="1" anchor="b" anchorCtr="0" compatLnSpc="1">
            <a:prstTxWarp prst="textNoShape">
              <a:avLst/>
            </a:prstTxWarp>
          </a:bodyPr>
          <a:lstStyle>
            <a:lvl1pPr algn="l" defTabSz="990600" eaLnBrk="1" hangingPunct="1">
              <a:defRPr sz="1300" i="0">
                <a:effectLst/>
                <a:latin typeface="Arial" charset="0"/>
              </a:defRPr>
            </a:lvl1pPr>
          </a:lstStyle>
          <a:p>
            <a:pPr>
              <a:defRPr/>
            </a:pPr>
            <a:endParaRPr lang="en-US" altLang="ja-JP"/>
          </a:p>
        </p:txBody>
      </p:sp>
      <p:sp>
        <p:nvSpPr>
          <p:cNvPr id="130053"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32" tIns="49516" rIns="99032" bIns="49516" numCol="1" anchor="b" anchorCtr="0" compatLnSpc="1">
            <a:prstTxWarp prst="textNoShape">
              <a:avLst/>
            </a:prstTxWarp>
          </a:bodyPr>
          <a:lstStyle>
            <a:lvl1pPr algn="r" defTabSz="990600" eaLnBrk="1" hangingPunct="1">
              <a:defRPr sz="1300">
                <a:latin typeface="Arial" panose="020B0604020202020204" pitchFamily="34" charset="0"/>
              </a:defRPr>
            </a:lvl1pPr>
          </a:lstStyle>
          <a:p>
            <a:pPr>
              <a:defRPr/>
            </a:pPr>
            <a:fld id="{51EBDD04-E6B7-4F2C-8FF7-7369C1CE6C9A}" type="slidenum">
              <a:rPr lang="en-US" altLang="ja-JP"/>
              <a:pPr>
                <a:defRPr/>
              </a:pPr>
              <a:t>‹#›</a:t>
            </a:fld>
            <a:endParaRPr lang="en-US" altLang="ja-JP"/>
          </a:p>
        </p:txBody>
      </p:sp>
    </p:spTree>
    <p:extLst>
      <p:ext uri="{BB962C8B-B14F-4D97-AF65-F5344CB8AC3E}">
        <p14:creationId xmlns:p14="http://schemas.microsoft.com/office/powerpoint/2010/main" val="1769068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2FB4081C-D061-4C93-90AC-CCA065E63438}" type="datetimeFigureOut">
              <a:rPr kumimoji="1" lang="ja-JP" altLang="en-US" smtClean="0"/>
              <a:t>2023/4/3</a:t>
            </a:fld>
            <a:endParaRPr kumimoji="1" lang="ja-JP" altLang="en-US"/>
          </a:p>
        </p:txBody>
      </p:sp>
      <p:sp>
        <p:nvSpPr>
          <p:cNvPr id="4" name="スライド イメージ プレースホルダー 3"/>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70142036-1147-4988-8785-9AC95678B941}" type="slidenum">
              <a:rPr kumimoji="1" lang="ja-JP" altLang="en-US" smtClean="0"/>
              <a:t>‹#›</a:t>
            </a:fld>
            <a:endParaRPr kumimoji="1" lang="ja-JP" altLang="en-US"/>
          </a:p>
        </p:txBody>
      </p:sp>
    </p:spTree>
    <p:extLst>
      <p:ext uri="{BB962C8B-B14F-4D97-AF65-F5344CB8AC3E}">
        <p14:creationId xmlns:p14="http://schemas.microsoft.com/office/powerpoint/2010/main" val="2868578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皆さんこんにちは。</a:t>
            </a:r>
            <a:endParaRPr kumimoji="1" lang="en-US" altLang="ja-JP" dirty="0"/>
          </a:p>
          <a:p>
            <a:r>
              <a:rPr kumimoji="1" lang="ja-JP" altLang="en-US" dirty="0"/>
              <a:t>これから情報システムプロジェクト</a:t>
            </a:r>
            <a:r>
              <a:rPr kumimoji="1" lang="en-US" altLang="ja-JP" dirty="0"/>
              <a:t>1</a:t>
            </a:r>
            <a:r>
              <a:rPr kumimoji="1" lang="ja-JP" altLang="en-US" dirty="0"/>
              <a:t>の第</a:t>
            </a:r>
            <a:r>
              <a:rPr kumimoji="1" lang="en-US" altLang="ja-JP" dirty="0"/>
              <a:t>1</a:t>
            </a:r>
            <a:r>
              <a:rPr kumimoji="1" lang="ja-JP" altLang="en-US" dirty="0"/>
              <a:t>回目の実習を始めます。</a:t>
            </a:r>
            <a:endParaRPr kumimoji="1" lang="en-US" altLang="ja-JP" dirty="0"/>
          </a:p>
          <a:p>
            <a:r>
              <a:rPr kumimoji="1" lang="ja-JP" altLang="en-US" dirty="0"/>
              <a:t>担当の石水です。よろしくお願いします。</a:t>
            </a:r>
            <a:endParaRPr kumimoji="1" lang="en-US" altLang="ja-JP" dirty="0"/>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1</a:t>
            </a:fld>
            <a:endParaRPr kumimoji="1" lang="ja-JP" altLang="en-US"/>
          </a:p>
        </p:txBody>
      </p:sp>
    </p:spTree>
    <p:extLst>
      <p:ext uri="{BB962C8B-B14F-4D97-AF65-F5344CB8AC3E}">
        <p14:creationId xmlns:p14="http://schemas.microsoft.com/office/powerpoint/2010/main" val="1438513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この実習の公式ページがこちらです。</a:t>
            </a:r>
            <a:endParaRPr kumimoji="1" lang="en-US" altLang="ja-JP" dirty="0"/>
          </a:p>
          <a:p>
            <a:r>
              <a:rPr kumimoji="1" lang="en-US" altLang="ja-JP" dirty="0"/>
              <a:t>https://www.info.kindai.ac.jp/project1 </a:t>
            </a:r>
            <a:r>
              <a:rPr kumimoji="1" lang="ja-JP" altLang="en-US" dirty="0"/>
              <a:t>小文字で </a:t>
            </a:r>
            <a:r>
              <a:rPr kumimoji="1" lang="en-US" altLang="ja-JP" dirty="0"/>
              <a:t>P R O J E C T</a:t>
            </a:r>
            <a:r>
              <a:rPr kumimoji="1" lang="ja-JP" altLang="en-US" dirty="0"/>
              <a:t> その後に数字の</a:t>
            </a:r>
            <a:r>
              <a:rPr kumimoji="1" lang="en-US" altLang="ja-JP" dirty="0"/>
              <a:t> 1 </a:t>
            </a:r>
            <a:r>
              <a:rPr kumimoji="1" lang="ja-JP" altLang="en-US" dirty="0"/>
              <a:t>です。</a:t>
            </a:r>
            <a:endParaRPr kumimoji="1" lang="en-US" altLang="ja-JP" dirty="0"/>
          </a:p>
          <a:p>
            <a:r>
              <a:rPr kumimoji="1" lang="ja-JP" altLang="en-US" dirty="0"/>
              <a:t>今後実習用資料や皆さんへのお知らせはここに載せますので、見ておいてください。</a:t>
            </a:r>
            <a:endParaRPr kumimoji="1" lang="en-US" altLang="ja-JP" dirty="0"/>
          </a:p>
          <a:p>
            <a:r>
              <a:rPr kumimoji="1" lang="ja-JP" altLang="en-US" dirty="0"/>
              <a:t>今回使用しているこの説明資料もここにあります。</a:t>
            </a:r>
            <a:endParaRPr kumimoji="1" lang="en-US" altLang="ja-JP" dirty="0"/>
          </a:p>
          <a:p>
            <a:r>
              <a:rPr kumimoji="1" lang="ja-JP" altLang="en-US" dirty="0"/>
              <a:t>ここに実習用資料がありますのでダウンロードしておいてください。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10</a:t>
            </a:fld>
            <a:endParaRPr kumimoji="1" lang="ja-JP" altLang="en-US"/>
          </a:p>
        </p:txBody>
      </p:sp>
    </p:spTree>
    <p:extLst>
      <p:ext uri="{BB962C8B-B14F-4D97-AF65-F5344CB8AC3E}">
        <p14:creationId xmlns:p14="http://schemas.microsoft.com/office/powerpoint/2010/main" val="3770529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GoogleClassroom </a:t>
            </a:r>
            <a:r>
              <a:rPr kumimoji="1" lang="ja-JP" altLang="en-US"/>
              <a:t>にも資料は置いてあります。</a:t>
            </a:r>
            <a:endParaRPr kumimoji="1" lang="en-US" altLang="ja-JP"/>
          </a:p>
          <a:p>
            <a:r>
              <a:rPr kumimoji="1" lang="ja-JP" altLang="en-US"/>
              <a:t>シスプロ</a:t>
            </a:r>
            <a:r>
              <a:rPr kumimoji="1" lang="en-US" altLang="ja-JP"/>
              <a:t>1</a:t>
            </a:r>
            <a:r>
              <a:rPr kumimoji="1" lang="ja-JP" altLang="en-US"/>
              <a:t>のページから、授業⇒説明資料と辿ってください。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11</a:t>
            </a:fld>
            <a:endParaRPr kumimoji="1" lang="ja-JP" altLang="en-US"/>
          </a:p>
        </p:txBody>
      </p:sp>
    </p:spTree>
    <p:extLst>
      <p:ext uri="{BB962C8B-B14F-4D97-AF65-F5344CB8AC3E}">
        <p14:creationId xmlns:p14="http://schemas.microsoft.com/office/powerpoint/2010/main" val="1404532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出欠についてです。</a:t>
            </a:r>
            <a:endParaRPr kumimoji="1" lang="en-US" altLang="ja-JP" dirty="0"/>
          </a:p>
          <a:p>
            <a:r>
              <a:rPr kumimoji="1" lang="ja-JP" altLang="en-US" dirty="0"/>
              <a:t>実習科目ですので、必ず出席してください。</a:t>
            </a:r>
            <a:endParaRPr kumimoji="1" lang="en-US" altLang="ja-JP" dirty="0"/>
          </a:p>
          <a:p>
            <a:r>
              <a:rPr kumimoji="1" lang="ja-JP" altLang="en-US" dirty="0"/>
              <a:t>遅刻は厳禁です。</a:t>
            </a:r>
            <a:endParaRPr kumimoji="1" lang="en-US" altLang="ja-JP" dirty="0"/>
          </a:p>
          <a:p>
            <a:r>
              <a:rPr kumimoji="1" lang="ja-JP" altLang="en-US" dirty="0"/>
              <a:t>また、欠席が</a:t>
            </a:r>
            <a:r>
              <a:rPr kumimoji="1" lang="en-US" altLang="ja-JP" dirty="0"/>
              <a:t>3</a:t>
            </a:r>
            <a:r>
              <a:rPr kumimoji="1" lang="ja-JP" altLang="en-US" dirty="0"/>
              <a:t>回以上あると不受となります。</a:t>
            </a:r>
            <a:endParaRPr kumimoji="1" lang="en-US" altLang="ja-JP" dirty="0"/>
          </a:p>
          <a:p>
            <a:r>
              <a:rPr kumimoji="1" lang="ja-JP" altLang="en-US" dirty="0"/>
              <a:t>オンライン受講では、</a:t>
            </a:r>
            <a:r>
              <a:rPr kumimoji="1" lang="en-US" altLang="ja-JP" dirty="0"/>
              <a:t>GoogleClassroom </a:t>
            </a:r>
            <a:r>
              <a:rPr kumimoji="1" lang="ja-JP" altLang="en-US" dirty="0"/>
              <a:t>から出席カードが提出されていれば出席となります。</a:t>
            </a:r>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12</a:t>
            </a:fld>
            <a:endParaRPr kumimoji="1" lang="ja-JP" altLang="en-US"/>
          </a:p>
        </p:txBody>
      </p:sp>
    </p:spTree>
    <p:extLst>
      <p:ext uri="{BB962C8B-B14F-4D97-AF65-F5344CB8AC3E}">
        <p14:creationId xmlns:p14="http://schemas.microsoft.com/office/powerpoint/2010/main" val="2805417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受講姿勢について、皆さんにお願いがあります。</a:t>
            </a:r>
            <a:endParaRPr kumimoji="1" lang="en-US" altLang="ja-JP" dirty="0"/>
          </a:p>
          <a:p>
            <a:r>
              <a:rPr kumimoji="1" lang="ja-JP" altLang="en-US" dirty="0"/>
              <a:t>実習時には、集中して取り組めるように、実習の邪魔になるものはそばに置かないようにしてください。</a:t>
            </a:r>
            <a:endParaRPr kumimoji="1" lang="en-US" altLang="ja-JP" dirty="0"/>
          </a:p>
          <a:p>
            <a:r>
              <a:rPr kumimoji="1" lang="ja-JP" altLang="en-US" dirty="0"/>
              <a:t>気持ちよく受講できるように、これは守ってください。</a:t>
            </a:r>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13</a:t>
            </a:fld>
            <a:endParaRPr kumimoji="1" lang="ja-JP" altLang="en-US"/>
          </a:p>
        </p:txBody>
      </p:sp>
    </p:spTree>
    <p:extLst>
      <p:ext uri="{BB962C8B-B14F-4D97-AF65-F5344CB8AC3E}">
        <p14:creationId xmlns:p14="http://schemas.microsoft.com/office/powerpoint/2010/main" val="1230744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受講態度が特に悪い場合は、別室で教員と</a:t>
            </a:r>
            <a:r>
              <a:rPr kumimoji="1" lang="en-US" altLang="ja-JP" dirty="0"/>
              <a:t>1</a:t>
            </a:r>
            <a:r>
              <a:rPr kumimoji="1" lang="ja-JP" altLang="en-US" dirty="0"/>
              <a:t>対</a:t>
            </a:r>
            <a:r>
              <a:rPr kumimoji="1" lang="en-US" altLang="ja-JP" dirty="0"/>
              <a:t>1</a:t>
            </a:r>
            <a:r>
              <a:rPr kumimoji="1" lang="ja-JP" altLang="en-US" dirty="0"/>
              <a:t>で実習する場合もあります。</a:t>
            </a:r>
            <a:endParaRPr kumimoji="1" lang="en-US" altLang="ja-JP" dirty="0"/>
          </a:p>
          <a:p>
            <a:r>
              <a:rPr kumimoji="1" lang="ja-JP" altLang="en-US" dirty="0"/>
              <a:t>とは言え、基本的には皆さんの良識にお任せします。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14</a:t>
            </a:fld>
            <a:endParaRPr kumimoji="1" lang="ja-JP" altLang="en-US"/>
          </a:p>
        </p:txBody>
      </p:sp>
    </p:spTree>
    <p:extLst>
      <p:ext uri="{BB962C8B-B14F-4D97-AF65-F5344CB8AC3E}">
        <p14:creationId xmlns:p14="http://schemas.microsoft.com/office/powerpoint/2010/main" val="1303264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それでは実習内容についての説明に入ります。</a:t>
            </a:r>
            <a:endParaRPr kumimoji="1" lang="en-US" altLang="ja-JP" dirty="0"/>
          </a:p>
          <a:p>
            <a:r>
              <a:rPr kumimoji="1" lang="ja-JP" altLang="en-US" dirty="0"/>
              <a:t>この実習で皆さんが作成する原始プログラムを目的プログラムに翻訳するためのプログラムです。</a:t>
            </a:r>
            <a:endParaRPr kumimoji="1" lang="en-US" altLang="ja-JP" dirty="0"/>
          </a:p>
          <a:p>
            <a:r>
              <a:rPr kumimoji="1" lang="ja-JP" altLang="en-US" dirty="0"/>
              <a:t>コンパイラの入力とし原始プログラムを入れると、出力として目的プログラムが出てきます。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15</a:t>
            </a:fld>
            <a:endParaRPr kumimoji="1" lang="ja-JP" altLang="en-US"/>
          </a:p>
        </p:txBody>
      </p:sp>
    </p:spTree>
    <p:extLst>
      <p:ext uri="{BB962C8B-B14F-4D97-AF65-F5344CB8AC3E}">
        <p14:creationId xmlns:p14="http://schemas.microsoft.com/office/powerpoint/2010/main" val="1662857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コンパイラの入力となるのが原始プログラムです。</a:t>
            </a:r>
            <a:endParaRPr kumimoji="1" lang="en-US" altLang="ja-JP" dirty="0"/>
          </a:p>
          <a:p>
            <a:r>
              <a:rPr kumimoji="1" lang="ja-JP" altLang="en-US" dirty="0"/>
              <a:t>これらは人間が読み書き可能な高水準言語で書かれています。</a:t>
            </a:r>
            <a:endParaRPr kumimoji="1" lang="en-US" altLang="ja-JP" dirty="0"/>
          </a:p>
          <a:p>
            <a:r>
              <a:rPr kumimoji="1" lang="ja-JP" altLang="en-US" dirty="0"/>
              <a:t>例えば</a:t>
            </a:r>
            <a:r>
              <a:rPr kumimoji="1" lang="en-US" altLang="ja-JP" dirty="0"/>
              <a:t>Java </a:t>
            </a:r>
            <a:r>
              <a:rPr kumimoji="1" lang="ja-JP" altLang="en-US" dirty="0"/>
              <a:t>や </a:t>
            </a:r>
            <a:r>
              <a:rPr kumimoji="1" lang="en-US" altLang="ja-JP" dirty="0"/>
              <a:t>C</a:t>
            </a:r>
            <a:r>
              <a:rPr kumimoji="1" lang="ja-JP" altLang="en-US" dirty="0"/>
              <a:t>言語などです。</a:t>
            </a:r>
            <a:endParaRPr kumimoji="1" lang="en-US" altLang="ja-JP" dirty="0"/>
          </a:p>
          <a:p>
            <a:r>
              <a:rPr kumimoji="1" lang="ja-JP" altLang="en-US" dirty="0"/>
              <a:t>これらの高水準言語は、人間にとっては理解し易いのですが、計算機は高水準言語理解できません。</a:t>
            </a:r>
            <a:endParaRPr kumimoji="1" lang="en-US" altLang="ja-JP" dirty="0"/>
          </a:p>
          <a:p>
            <a:r>
              <a:rPr kumimoji="1" lang="ja-JP" altLang="en-US" dirty="0"/>
              <a:t>そこで、高水準言語を、計算機が理解できる低水準言語に変換してやります。</a:t>
            </a:r>
            <a:endParaRPr kumimoji="1" lang="en-US" altLang="ja-JP" dirty="0"/>
          </a:p>
          <a:p>
            <a:r>
              <a:rPr kumimoji="1" lang="ja-JP" altLang="en-US" dirty="0"/>
              <a:t>低水準言語は、機械語やアセンブラ等の人間にとっては理解しにくいが、計算機が実行することができる言語です。</a:t>
            </a:r>
            <a:endParaRPr kumimoji="1" lang="en-US" altLang="ja-JP" dirty="0"/>
          </a:p>
          <a:p>
            <a:r>
              <a:rPr kumimoji="1" lang="ja-JP" altLang="en-US" dirty="0"/>
              <a:t>この高水準言語を低水準言語に変換するプログラムがコンパイラです。</a:t>
            </a:r>
            <a:endParaRPr kumimoji="1" lang="en-US" altLang="ja-JP" dirty="0"/>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16</a:t>
            </a:fld>
            <a:endParaRPr kumimoji="1" lang="ja-JP" altLang="en-US"/>
          </a:p>
        </p:txBody>
      </p:sp>
    </p:spTree>
    <p:extLst>
      <p:ext uri="{BB962C8B-B14F-4D97-AF65-F5344CB8AC3E}">
        <p14:creationId xmlns:p14="http://schemas.microsoft.com/office/powerpoint/2010/main" val="4056752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皆さんが作成するコンパイラは、左側の図のような高水準言語を、</a:t>
            </a:r>
            <a:endParaRPr kumimoji="1" lang="en-US" altLang="ja-JP" dirty="0"/>
          </a:p>
          <a:p>
            <a:r>
              <a:rPr kumimoji="1" lang="ja-JP" altLang="en-US" dirty="0"/>
              <a:t>右側の図のようなアセンブラに変換します。</a:t>
            </a:r>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17</a:t>
            </a:fld>
            <a:endParaRPr kumimoji="1" lang="ja-JP" altLang="en-US"/>
          </a:p>
        </p:txBody>
      </p:sp>
    </p:spTree>
    <p:extLst>
      <p:ext uri="{BB962C8B-B14F-4D97-AF65-F5344CB8AC3E}">
        <p14:creationId xmlns:p14="http://schemas.microsoft.com/office/powerpoint/2010/main" val="3629706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入力として扱う高水準言語は、</a:t>
            </a:r>
            <a:r>
              <a:rPr kumimoji="1" lang="en-US" altLang="ja-JP" dirty="0"/>
              <a:t>K22</a:t>
            </a:r>
            <a:r>
              <a:rPr kumimoji="1" lang="ja-JP" altLang="en-US" dirty="0"/>
              <a:t>言語という言語です。</a:t>
            </a:r>
            <a:endParaRPr kumimoji="1" lang="en-US" altLang="ja-JP" dirty="0"/>
          </a:p>
          <a:p>
            <a:r>
              <a:rPr kumimoji="1" lang="ja-JP" altLang="en-US" dirty="0"/>
              <a:t>これは</a:t>
            </a:r>
            <a:r>
              <a:rPr kumimoji="1" lang="en-US" altLang="ja-JP" dirty="0"/>
              <a:t>C</a:t>
            </a:r>
            <a:r>
              <a:rPr kumimoji="1" lang="ja-JP" altLang="en-US" dirty="0"/>
              <a:t>言語に似た言語、正確には、</a:t>
            </a:r>
            <a:r>
              <a:rPr kumimoji="1" lang="en-US" altLang="ja-JP" dirty="0"/>
              <a:t>C</a:t>
            </a:r>
            <a:r>
              <a:rPr kumimoji="1" lang="ja-JP" altLang="en-US" dirty="0"/>
              <a:t>言語をマイナーチェンジして非常に簡単にした言語です。</a:t>
            </a:r>
            <a:endParaRPr kumimoji="1" lang="en-US" altLang="ja-JP" dirty="0"/>
          </a:p>
          <a:p>
            <a:r>
              <a:rPr kumimoji="1" lang="ja-JP" altLang="en-US" dirty="0"/>
              <a:t>データ型は </a:t>
            </a:r>
            <a:r>
              <a:rPr kumimoji="1" lang="en-US" altLang="ja-JP" dirty="0"/>
              <a:t>int </a:t>
            </a:r>
            <a:r>
              <a:rPr kumimoji="1" lang="ja-JP" altLang="en-US" dirty="0"/>
              <a:t>型のみを扱います。実数は扱いません。</a:t>
            </a:r>
            <a:endParaRPr kumimoji="1" lang="en-US" altLang="ja-JP" dirty="0"/>
          </a:p>
          <a:p>
            <a:r>
              <a:rPr kumimoji="1" lang="ja-JP" altLang="en-US" dirty="0"/>
              <a:t>配列は</a:t>
            </a:r>
            <a:r>
              <a:rPr kumimoji="1" lang="en-US" altLang="ja-JP" dirty="0"/>
              <a:t>1</a:t>
            </a:r>
            <a:r>
              <a:rPr kumimoji="1" lang="ja-JP" altLang="en-US" dirty="0"/>
              <a:t>次元配列のみです。</a:t>
            </a:r>
            <a:endParaRPr kumimoji="1" lang="en-US" altLang="ja-JP" dirty="0"/>
          </a:p>
          <a:p>
            <a:r>
              <a:rPr kumimoji="1" lang="ja-JP" altLang="en-US" dirty="0"/>
              <a:t>制御構造は、</a:t>
            </a:r>
            <a:r>
              <a:rPr kumimoji="1" lang="en-US" altLang="ja-JP" dirty="0"/>
              <a:t>while</a:t>
            </a:r>
            <a:r>
              <a:rPr kumimoji="1" lang="ja-JP" altLang="en-US" dirty="0"/>
              <a:t>文、</a:t>
            </a:r>
            <a:r>
              <a:rPr kumimoji="1" lang="en-US" altLang="ja-JP" dirty="0"/>
              <a:t>for</a:t>
            </a:r>
            <a:r>
              <a:rPr kumimoji="1" lang="ja-JP" altLang="en-US" dirty="0"/>
              <a:t>文、</a:t>
            </a:r>
            <a:r>
              <a:rPr kumimoji="1" lang="en-US" altLang="ja-JP" dirty="0"/>
              <a:t>else</a:t>
            </a:r>
            <a:r>
              <a:rPr kumimoji="1" lang="ja-JP" altLang="en-US" dirty="0"/>
              <a:t>節無しの</a:t>
            </a:r>
            <a:r>
              <a:rPr kumimoji="1" lang="en-US" altLang="ja-JP" dirty="0"/>
              <a:t>if</a:t>
            </a:r>
            <a:r>
              <a:rPr kumimoji="1" lang="ja-JP" altLang="en-US" dirty="0"/>
              <a:t>文のみです。</a:t>
            </a:r>
            <a:endParaRPr kumimoji="1" lang="en-US" altLang="ja-JP" dirty="0"/>
          </a:p>
          <a:p>
            <a:r>
              <a:rPr kumimoji="1" lang="ja-JP" altLang="en-US" dirty="0"/>
              <a:t>また、入出力は、標準入出力のみ、つまり入力はキーボードからのみ、出力は画面に出すのみでファイルへの入出力は扱いません。</a:t>
            </a:r>
            <a:endParaRPr kumimoji="1" lang="en-US" altLang="ja-JP" dirty="0"/>
          </a:p>
          <a:p>
            <a:r>
              <a:rPr kumimoji="1" lang="ja-JP" altLang="en-US" dirty="0"/>
              <a:t>入力は、式中に記載します。</a:t>
            </a:r>
            <a:endParaRPr kumimoji="1" lang="en-US" altLang="ja-JP" dirty="0"/>
          </a:p>
          <a:p>
            <a:r>
              <a:rPr kumimoji="1" lang="ja-JP" altLang="en-US" dirty="0"/>
              <a:t>たとえばこのように、</a:t>
            </a:r>
            <a:r>
              <a:rPr kumimoji="1" lang="en-US" altLang="ja-JP" dirty="0" err="1"/>
              <a:t>inputint</a:t>
            </a:r>
            <a:r>
              <a:rPr kumimoji="1" lang="en-US" altLang="ja-JP" dirty="0"/>
              <a:t> </a:t>
            </a:r>
            <a:r>
              <a:rPr kumimoji="1" lang="ja-JP" altLang="en-US" dirty="0"/>
              <a:t>と書くと、キーボードから整数値を読み取ります。</a:t>
            </a:r>
            <a:endParaRPr kumimoji="1" lang="en-US" altLang="ja-JP" dirty="0"/>
          </a:p>
          <a:p>
            <a:r>
              <a:rPr kumimoji="1" lang="ja-JP" altLang="en-US" dirty="0"/>
              <a:t>出力は、出力文として扱います。例えばこのように </a:t>
            </a:r>
            <a:r>
              <a:rPr kumimoji="1" lang="en-US" altLang="ja-JP" dirty="0" err="1"/>
              <a:t>outputint</a:t>
            </a:r>
            <a:r>
              <a:rPr kumimoji="1" lang="en-US" altLang="ja-JP" dirty="0"/>
              <a:t> </a:t>
            </a:r>
            <a:r>
              <a:rPr kumimoji="1" lang="ja-JP" altLang="en-US" dirty="0"/>
              <a:t>と書くと括弧内の値が画面に出力されます。</a:t>
            </a:r>
            <a:endParaRPr kumimoji="1" lang="en-US" altLang="ja-JP" dirty="0"/>
          </a:p>
          <a:p>
            <a:r>
              <a:rPr kumimoji="1" lang="ja-JP" altLang="en-US" dirty="0"/>
              <a:t>メソッドや関数はありません。</a:t>
            </a:r>
            <a:endParaRPr kumimoji="1" lang="en-US" altLang="ja-JP" dirty="0"/>
          </a:p>
          <a:p>
            <a:r>
              <a:rPr kumimoji="1" lang="en-US" altLang="ja-JP" dirty="0"/>
              <a:t>K22</a:t>
            </a:r>
            <a:r>
              <a:rPr kumimoji="1" lang="ja-JP" altLang="en-US" dirty="0"/>
              <a:t>言語のプログラム例は、指導書</a:t>
            </a:r>
            <a:r>
              <a:rPr kumimoji="1" lang="en-US" altLang="ja-JP" dirty="0"/>
              <a:t>p.43 </a:t>
            </a:r>
            <a:r>
              <a:rPr kumimoji="1" lang="ja-JP" altLang="en-US" dirty="0"/>
              <a:t>付録</a:t>
            </a:r>
            <a:r>
              <a:rPr kumimoji="1" lang="en-US" altLang="ja-JP" dirty="0"/>
              <a:t>A</a:t>
            </a:r>
            <a:r>
              <a:rPr kumimoji="1" lang="ja-JP" altLang="en-US" dirty="0"/>
              <a:t>に載っています。</a:t>
            </a:r>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18</a:t>
            </a:fld>
            <a:endParaRPr kumimoji="1" lang="ja-JP" altLang="en-US"/>
          </a:p>
        </p:txBody>
      </p:sp>
    </p:spTree>
    <p:extLst>
      <p:ext uri="{BB962C8B-B14F-4D97-AF65-F5344CB8AC3E}">
        <p14:creationId xmlns:p14="http://schemas.microsoft.com/office/powerpoint/2010/main" val="177785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皆さんが作成するコンパイラはこのような構造になっています。</a:t>
            </a:r>
            <a:endParaRPr kumimoji="1" lang="en-US" altLang="ja-JP" dirty="0"/>
          </a:p>
          <a:p>
            <a:r>
              <a:rPr kumimoji="1" lang="ja-JP" altLang="en-US" dirty="0"/>
              <a:t>原始言語</a:t>
            </a:r>
            <a:r>
              <a:rPr kumimoji="1" lang="ja-JP" altLang="en-US"/>
              <a:t>は</a:t>
            </a:r>
            <a:r>
              <a:rPr kumimoji="1" lang="en-US" altLang="ja-JP"/>
              <a:t>K23</a:t>
            </a:r>
            <a:r>
              <a:rPr kumimoji="1" lang="ja-JP" altLang="en-US"/>
              <a:t>言語</a:t>
            </a:r>
            <a:r>
              <a:rPr kumimoji="1" lang="ja-JP" altLang="en-US" dirty="0"/>
              <a:t>です。</a:t>
            </a:r>
            <a:endParaRPr kumimoji="1" lang="en-US" altLang="ja-JP" dirty="0"/>
          </a:p>
          <a:p>
            <a:r>
              <a:rPr kumimoji="1" lang="ja-JP" altLang="en-US" dirty="0"/>
              <a:t>目的言語は、</a:t>
            </a:r>
            <a:r>
              <a:rPr kumimoji="1" lang="en-US" altLang="ja-JP" dirty="0"/>
              <a:t>VSM (Virtual Stack Machine) </a:t>
            </a:r>
            <a:r>
              <a:rPr kumimoji="1" lang="ja-JP" altLang="en-US" dirty="0"/>
              <a:t>上で動くアセンブラ言語です。</a:t>
            </a:r>
            <a:endParaRPr kumimoji="1" lang="en-US" altLang="ja-JP" dirty="0"/>
          </a:p>
          <a:p>
            <a:r>
              <a:rPr kumimoji="1" lang="ja-JP" altLang="en-US" dirty="0"/>
              <a:t>このコンパイラを、</a:t>
            </a:r>
            <a:r>
              <a:rPr kumimoji="1" lang="en-US" altLang="ja-JP" dirty="0"/>
              <a:t>Java </a:t>
            </a:r>
            <a:r>
              <a:rPr kumimoji="1" lang="ja-JP" altLang="en-US" dirty="0"/>
              <a:t>で作ります。</a:t>
            </a:r>
            <a:endParaRPr kumimoji="1" lang="en-US" altLang="ja-JP" dirty="0"/>
          </a:p>
          <a:p>
            <a:r>
              <a:rPr kumimoji="1" lang="ja-JP" altLang="en-US" dirty="0"/>
              <a:t>作成したコンパイラを </a:t>
            </a:r>
            <a:r>
              <a:rPr kumimoji="1" lang="en-US" altLang="ja-JP" dirty="0" err="1"/>
              <a:t>javac</a:t>
            </a:r>
            <a:r>
              <a:rPr kumimoji="1" lang="en-US" altLang="ja-JP" dirty="0"/>
              <a:t> </a:t>
            </a:r>
            <a:r>
              <a:rPr kumimoji="1" lang="ja-JP" altLang="en-US" dirty="0"/>
              <a:t>コンパイラでコンパイルし、</a:t>
            </a:r>
            <a:r>
              <a:rPr kumimoji="1" lang="en-US" altLang="ja-JP" dirty="0"/>
              <a:t>java </a:t>
            </a:r>
            <a:r>
              <a:rPr kumimoji="1" lang="ja-JP" altLang="en-US" dirty="0"/>
              <a:t>インタプリタで実行します。</a:t>
            </a:r>
            <a:endParaRPr kumimoji="1" lang="en-US" altLang="ja-JP" dirty="0"/>
          </a:p>
          <a:p>
            <a:r>
              <a:rPr kumimoji="1" lang="ja-JP" altLang="en-US" dirty="0"/>
              <a:t>実行すると</a:t>
            </a:r>
            <a:r>
              <a:rPr kumimoji="1" lang="ja-JP" altLang="en-US"/>
              <a:t>、</a:t>
            </a:r>
            <a:r>
              <a:rPr kumimoji="1" lang="en-US" altLang="ja-JP"/>
              <a:t>K23</a:t>
            </a:r>
            <a:r>
              <a:rPr kumimoji="1" lang="ja-JP" altLang="en-US"/>
              <a:t>言語</a:t>
            </a:r>
            <a:r>
              <a:rPr kumimoji="1" lang="ja-JP" altLang="en-US" dirty="0"/>
              <a:t>で書かれたプログラムが</a:t>
            </a:r>
            <a:r>
              <a:rPr kumimoji="1" lang="en-US" altLang="ja-JP" dirty="0"/>
              <a:t>VSM</a:t>
            </a:r>
            <a:r>
              <a:rPr kumimoji="1" lang="ja-JP" altLang="en-US" dirty="0"/>
              <a:t>アセンブラに変換されます。</a:t>
            </a:r>
            <a:endParaRPr kumimoji="1" lang="en-US" altLang="ja-JP" dirty="0"/>
          </a:p>
          <a:p>
            <a:r>
              <a:rPr kumimoji="1" lang="en-US" altLang="ja-JP" dirty="0"/>
              <a:t>VSM</a:t>
            </a:r>
            <a:r>
              <a:rPr kumimoji="1" lang="ja-JP" altLang="en-US" dirty="0"/>
              <a:t>アセンブラは、情報システムプロジェクト</a:t>
            </a:r>
            <a:r>
              <a:rPr kumimoji="1" lang="en-US" altLang="ja-JP" dirty="0"/>
              <a:t>1</a:t>
            </a:r>
            <a:r>
              <a:rPr kumimoji="1" lang="ja-JP" altLang="en-US" dirty="0"/>
              <a:t>の授業で配布されるインタプリタを使って実行できます。</a:t>
            </a:r>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19</a:t>
            </a:fld>
            <a:endParaRPr kumimoji="1" lang="ja-JP" altLang="en-US"/>
          </a:p>
        </p:txBody>
      </p:sp>
    </p:spTree>
    <p:extLst>
      <p:ext uri="{BB962C8B-B14F-4D97-AF65-F5344CB8AC3E}">
        <p14:creationId xmlns:p14="http://schemas.microsoft.com/office/powerpoint/2010/main" val="3360311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それでは担当教員を紹介します。</a:t>
            </a:r>
            <a:endParaRPr kumimoji="1" lang="en-US" altLang="ja-JP" dirty="0"/>
          </a:p>
          <a:p>
            <a:r>
              <a:rPr kumimoji="1" lang="ja-JP" altLang="en-US" dirty="0"/>
              <a:t>教員は加藤先生、杉山先生、中西先生と石水で担当します。</a:t>
            </a:r>
            <a:endParaRPr kumimoji="1" lang="en-US" altLang="ja-JP" dirty="0"/>
          </a:p>
          <a:p>
            <a:r>
              <a:rPr kumimoji="1" lang="en-US" altLang="ja-JP" dirty="0"/>
              <a:t>TA</a:t>
            </a:r>
            <a:r>
              <a:rPr kumimoji="1" lang="ja-JP" altLang="en-US" dirty="0"/>
              <a:t>は</a:t>
            </a:r>
            <a:r>
              <a:rPr kumimoji="1" lang="en-US" altLang="ja-JP"/>
              <a:t>M2</a:t>
            </a:r>
            <a:r>
              <a:rPr kumimoji="1" lang="ja-JP" altLang="en-US"/>
              <a:t>の今尾さん、田中さん</a:t>
            </a:r>
            <a:r>
              <a:rPr kumimoji="1" lang="ja-JP" altLang="en-US" dirty="0"/>
              <a:t>、</a:t>
            </a:r>
            <a:r>
              <a:rPr kumimoji="1" lang="en-US" altLang="ja-JP"/>
              <a:t>M1</a:t>
            </a:r>
            <a:r>
              <a:rPr kumimoji="1" lang="ja-JP" altLang="en-US"/>
              <a:t>の中尾さん、上白木さんの</a:t>
            </a:r>
            <a:r>
              <a:rPr kumimoji="1" lang="en-US" altLang="ja-JP" dirty="0"/>
              <a:t>4</a:t>
            </a:r>
            <a:r>
              <a:rPr kumimoji="1" lang="ja-JP" altLang="en-US" dirty="0"/>
              <a:t>人です。</a:t>
            </a:r>
            <a:endParaRPr kumimoji="1" lang="en-US" altLang="ja-JP" dirty="0"/>
          </a:p>
          <a:p>
            <a:r>
              <a:rPr kumimoji="1" lang="en-US" altLang="ja-JP" dirty="0"/>
              <a:t>2,3</a:t>
            </a:r>
            <a:r>
              <a:rPr kumimoji="1" lang="ja-JP" altLang="en-US" dirty="0"/>
              <a:t>年前に皆さんと同じ実習を受けていますので、皆さんが躓きそうなところもよく分かっていますので、わからないことがあれば質問してください。</a:t>
            </a:r>
          </a:p>
        </p:txBody>
      </p:sp>
      <p:sp>
        <p:nvSpPr>
          <p:cNvPr id="4" name="スライド番号プレースホルダー 3"/>
          <p:cNvSpPr>
            <a:spLocks noGrp="1"/>
          </p:cNvSpPr>
          <p:nvPr>
            <p:ph type="sldNum" sz="quarter" idx="5"/>
          </p:nvPr>
        </p:nvSpPr>
        <p:spPr/>
        <p:txBody>
          <a:bodyPr/>
          <a:lstStyle/>
          <a:p>
            <a:fld id="{333D8A6A-EF82-40F2-91CB-8E54A0C8B466}" type="slidenum">
              <a:rPr kumimoji="1" lang="ja-JP" altLang="en-US" smtClean="0"/>
              <a:t>2</a:t>
            </a:fld>
            <a:endParaRPr kumimoji="1" lang="ja-JP" altLang="en-US"/>
          </a:p>
        </p:txBody>
      </p:sp>
    </p:spTree>
    <p:extLst>
      <p:ext uri="{BB962C8B-B14F-4D97-AF65-F5344CB8AC3E}">
        <p14:creationId xmlns:p14="http://schemas.microsoft.com/office/powerpoint/2010/main" val="3625558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皆さんが作成するコンパイラは、</a:t>
            </a:r>
            <a:endParaRPr kumimoji="1" lang="en-US" altLang="ja-JP" dirty="0"/>
          </a:p>
          <a:p>
            <a:r>
              <a:rPr kumimoji="1" lang="en-US" altLang="ja-JP"/>
              <a:t>K23</a:t>
            </a:r>
            <a:r>
              <a:rPr kumimoji="1" lang="ja-JP" altLang="en-US"/>
              <a:t>言語</a:t>
            </a:r>
            <a:r>
              <a:rPr kumimoji="1" lang="ja-JP" altLang="en-US" dirty="0"/>
              <a:t>で書かれた原始プログラムを、</a:t>
            </a:r>
            <a:endParaRPr kumimoji="1" lang="en-US" altLang="ja-JP" dirty="0"/>
          </a:p>
          <a:p>
            <a:r>
              <a:rPr kumimoji="1" lang="ja-JP" altLang="en-US" dirty="0"/>
              <a:t>字句解析、構文解析、制約検査、目的コード生成の順に処理して</a:t>
            </a:r>
            <a:endParaRPr kumimoji="1" lang="en-US" altLang="ja-JP" dirty="0"/>
          </a:p>
          <a:p>
            <a:r>
              <a:rPr kumimoji="1" lang="en-US" altLang="ja-JP" dirty="0"/>
              <a:t>VSM</a:t>
            </a:r>
            <a:r>
              <a:rPr kumimoji="1" lang="ja-JP" altLang="en-US" dirty="0"/>
              <a:t>アセンブラで書かれた目的プログラムを生成します。</a:t>
            </a:r>
            <a:endParaRPr kumimoji="1" lang="en-US" altLang="ja-JP" dirty="0"/>
          </a:p>
          <a:p>
            <a:r>
              <a:rPr kumimoji="1" lang="ja-JP" altLang="en-US" dirty="0"/>
              <a:t>情報システムプロジェクト</a:t>
            </a:r>
            <a:r>
              <a:rPr kumimoji="1" lang="en-US" altLang="ja-JP" dirty="0"/>
              <a:t>1</a:t>
            </a:r>
            <a:r>
              <a:rPr kumimoji="1" lang="ja-JP" altLang="en-US" dirty="0"/>
              <a:t>で作成するコンパイラでは、中間コードは作らず</a:t>
            </a:r>
            <a:endParaRPr kumimoji="1" lang="en-US" altLang="ja-JP" dirty="0"/>
          </a:p>
          <a:p>
            <a:r>
              <a:rPr kumimoji="1" lang="ja-JP" altLang="en-US" dirty="0"/>
              <a:t>直接目的コードを作ります。</a:t>
            </a:r>
            <a:endParaRPr kumimoji="1" lang="en-US" altLang="ja-JP" dirty="0"/>
          </a:p>
          <a:p>
            <a:r>
              <a:rPr kumimoji="1" lang="ja-JP" altLang="en-US" dirty="0"/>
              <a:t>また、最適化は発展課題となっています。</a:t>
            </a:r>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20</a:t>
            </a:fld>
            <a:endParaRPr kumimoji="1" lang="ja-JP" altLang="en-US"/>
          </a:p>
        </p:txBody>
      </p:sp>
    </p:spTree>
    <p:extLst>
      <p:ext uri="{BB962C8B-B14F-4D97-AF65-F5344CB8AC3E}">
        <p14:creationId xmlns:p14="http://schemas.microsoft.com/office/powerpoint/2010/main" val="176659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処理の流れはこのようになります。</a:t>
            </a:r>
            <a:endParaRPr kumimoji="1" lang="en-US" altLang="ja-JP" dirty="0"/>
          </a:p>
          <a:p>
            <a:r>
              <a:rPr kumimoji="1" lang="ja-JP" altLang="en-US" dirty="0"/>
              <a:t>まず入力として</a:t>
            </a:r>
            <a:r>
              <a:rPr kumimoji="1" lang="en-US" altLang="ja-JP" dirty="0"/>
              <a:t>K21</a:t>
            </a:r>
            <a:r>
              <a:rPr kumimoji="1" lang="ja-JP" altLang="en-US" dirty="0"/>
              <a:t>言語で書かれたプログラムが与えられます。</a:t>
            </a:r>
            <a:endParaRPr kumimoji="1" lang="en-US" altLang="ja-JP" dirty="0"/>
          </a:p>
          <a:p>
            <a:r>
              <a:rPr kumimoji="1" lang="ja-JP" altLang="en-US" dirty="0"/>
              <a:t>字句解析系が、マイクロ構文の文法に従って、トークンと呼ばれる単語単位に区切ります。</a:t>
            </a:r>
            <a:endParaRPr kumimoji="1" lang="en-US" altLang="ja-JP" dirty="0"/>
          </a:p>
          <a:p>
            <a:r>
              <a:rPr kumimoji="1" lang="ja-JP" altLang="en-US" dirty="0"/>
              <a:t>この場合は </a:t>
            </a:r>
            <a:r>
              <a:rPr kumimoji="1" lang="en-US" altLang="ja-JP" dirty="0"/>
              <a:t>output ( </a:t>
            </a:r>
            <a:r>
              <a:rPr kumimoji="1" lang="ja-JP" altLang="en-US" dirty="0"/>
              <a:t>変数名 </a:t>
            </a:r>
            <a:r>
              <a:rPr kumimoji="1" lang="en-US" altLang="ja-JP" dirty="0"/>
              <a:t>) ; </a:t>
            </a:r>
            <a:r>
              <a:rPr kumimoji="1" lang="ja-JP" altLang="en-US" dirty="0"/>
              <a:t>と区切られます。</a:t>
            </a:r>
            <a:endParaRPr kumimoji="1" lang="en-US" altLang="ja-JP" dirty="0"/>
          </a:p>
          <a:p>
            <a:r>
              <a:rPr kumimoji="1" lang="ja-JP" altLang="en-US" dirty="0"/>
              <a:t>次に構文解析系が、マクロ構文の文法に従い構文木を作成します。</a:t>
            </a:r>
            <a:endParaRPr kumimoji="1" lang="en-US" altLang="ja-JP" dirty="0"/>
          </a:p>
          <a:p>
            <a:r>
              <a:rPr kumimoji="1" lang="ja-JP" altLang="en-US" dirty="0"/>
              <a:t>例えば、出力文は、最初に </a:t>
            </a:r>
            <a:r>
              <a:rPr kumimoji="1" lang="en-US" altLang="ja-JP" dirty="0" err="1"/>
              <a:t>outputint</a:t>
            </a:r>
            <a:r>
              <a:rPr kumimoji="1" lang="en-US" altLang="ja-JP" dirty="0"/>
              <a:t> </a:t>
            </a:r>
            <a:r>
              <a:rPr kumimoji="1" lang="ja-JP" altLang="en-US" dirty="0"/>
              <a:t>が来て、次に </a:t>
            </a:r>
            <a:r>
              <a:rPr kumimoji="1" lang="en-US" altLang="ja-JP" dirty="0"/>
              <a:t>( </a:t>
            </a:r>
            <a:r>
              <a:rPr kumimoji="1" lang="ja-JP" altLang="en-US" dirty="0"/>
              <a:t>式　</a:t>
            </a:r>
            <a:r>
              <a:rPr kumimoji="1" lang="en-US" altLang="ja-JP" dirty="0"/>
              <a:t>) ; </a:t>
            </a:r>
            <a:r>
              <a:rPr kumimoji="1" lang="ja-JP" altLang="en-US" dirty="0"/>
              <a:t>が来る、という規則に合っているかを判定します。</a:t>
            </a:r>
            <a:endParaRPr kumimoji="1" lang="en-US" altLang="ja-JP" dirty="0"/>
          </a:p>
          <a:p>
            <a:r>
              <a:rPr kumimoji="1" lang="ja-JP" altLang="en-US" dirty="0"/>
              <a:t>コード生成系が対応するアセンブリコードを出力します。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21</a:t>
            </a:fld>
            <a:endParaRPr kumimoji="1" lang="ja-JP" altLang="en-US"/>
          </a:p>
        </p:txBody>
      </p:sp>
    </p:spTree>
    <p:extLst>
      <p:ext uri="{BB962C8B-B14F-4D97-AF65-F5344CB8AC3E}">
        <p14:creationId xmlns:p14="http://schemas.microsoft.com/office/powerpoint/2010/main" val="291821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皆さんが情報システムプロジェクト</a:t>
            </a:r>
            <a:r>
              <a:rPr kumimoji="1" lang="en-US" altLang="ja-JP" dirty="0"/>
              <a:t>1</a:t>
            </a:r>
            <a:r>
              <a:rPr kumimoji="1" lang="ja-JP" altLang="en-US" dirty="0"/>
              <a:t>で作成するコンパイラの構造はこのようになっています。</a:t>
            </a:r>
            <a:endParaRPr kumimoji="1" lang="en-US" altLang="ja-JP" dirty="0"/>
          </a:p>
          <a:p>
            <a:r>
              <a:rPr kumimoji="1" lang="ja-JP" altLang="en-US" dirty="0"/>
              <a:t>まず皆さんは、原始プログラムを読み取る部分である </a:t>
            </a:r>
            <a:r>
              <a:rPr kumimoji="1" lang="en-US" altLang="ja-JP" dirty="0"/>
              <a:t>FileScanner.java </a:t>
            </a:r>
            <a:r>
              <a:rPr kumimoji="1" lang="ja-JP" altLang="en-US" dirty="0"/>
              <a:t>を作ります。</a:t>
            </a:r>
            <a:endParaRPr kumimoji="1" lang="en-US" altLang="ja-JP" dirty="0"/>
          </a:p>
          <a:p>
            <a:r>
              <a:rPr kumimoji="1" lang="en-US" altLang="ja-JP" dirty="0"/>
              <a:t>FileScanner.java </a:t>
            </a:r>
            <a:r>
              <a:rPr kumimoji="1" lang="ja-JP" altLang="en-US" dirty="0"/>
              <a:t>は、原始プログラムから</a:t>
            </a:r>
            <a:r>
              <a:rPr kumimoji="1" lang="en-US" altLang="ja-JP" dirty="0"/>
              <a:t>1</a:t>
            </a:r>
            <a:r>
              <a:rPr kumimoji="1" lang="ja-JP" altLang="en-US" dirty="0"/>
              <a:t>文字ずつ読み取って字句解析部 </a:t>
            </a:r>
            <a:r>
              <a:rPr kumimoji="1" lang="en-US" altLang="ja-JP" dirty="0"/>
              <a:t>LexicalAnalyzer.java</a:t>
            </a:r>
            <a:r>
              <a:rPr kumimoji="1" lang="ja-JP" altLang="en-US" dirty="0"/>
              <a:t>に渡します。</a:t>
            </a:r>
            <a:endParaRPr kumimoji="1" lang="en-US" altLang="ja-JP" dirty="0"/>
          </a:p>
          <a:p>
            <a:r>
              <a:rPr kumimoji="1" lang="en-US" altLang="ja-JP" dirty="0"/>
              <a:t>LexilalAnalyzer.java </a:t>
            </a:r>
            <a:r>
              <a:rPr kumimoji="1" lang="ja-JP" altLang="en-US" dirty="0"/>
              <a:t>は、トークンを定義している </a:t>
            </a:r>
            <a:r>
              <a:rPr kumimoji="1" lang="en-US" altLang="ja-JP" dirty="0"/>
              <a:t>Token.java </a:t>
            </a:r>
            <a:r>
              <a:rPr kumimoji="1" lang="ja-JP" altLang="en-US" dirty="0"/>
              <a:t>に従って入力文字列をトークンとして切り出します。</a:t>
            </a:r>
            <a:endParaRPr kumimoji="1" lang="en-US" altLang="ja-JP" dirty="0"/>
          </a:p>
          <a:p>
            <a:r>
              <a:rPr kumimoji="1" lang="ja-JP" altLang="en-US" dirty="0"/>
              <a:t>切り出されたトークンは、構文解析部 </a:t>
            </a:r>
            <a:r>
              <a:rPr kumimoji="1" lang="en-US" altLang="ja-JP" dirty="0"/>
              <a:t>Kc.java </a:t>
            </a:r>
            <a:r>
              <a:rPr kumimoji="1" lang="ja-JP" altLang="en-US" dirty="0"/>
              <a:t>に渡されます。</a:t>
            </a:r>
            <a:endParaRPr kumimoji="1" lang="en-US" altLang="ja-JP" dirty="0"/>
          </a:p>
          <a:p>
            <a:r>
              <a:rPr kumimoji="1" lang="en-US" altLang="ja-JP" dirty="0"/>
              <a:t>Kc.java</a:t>
            </a:r>
            <a:r>
              <a:rPr kumimoji="1" lang="ja-JP" altLang="en-US" dirty="0"/>
              <a:t> はトークンが文法通りに並んでいるか解析し、構文木を作ります。</a:t>
            </a:r>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22</a:t>
            </a:fld>
            <a:endParaRPr kumimoji="1" lang="ja-JP" altLang="en-US"/>
          </a:p>
        </p:txBody>
      </p:sp>
    </p:spTree>
    <p:extLst>
      <p:ext uri="{BB962C8B-B14F-4D97-AF65-F5344CB8AC3E}">
        <p14:creationId xmlns:p14="http://schemas.microsoft.com/office/powerpoint/2010/main" val="1969198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Kc .java </a:t>
            </a:r>
            <a:r>
              <a:rPr kumimoji="1" lang="ja-JP" altLang="en-US" dirty="0"/>
              <a:t>は変数表を格納する </a:t>
            </a:r>
            <a:r>
              <a:rPr kumimoji="1" lang="en-US" altLang="ja-JP" dirty="0"/>
              <a:t>VarTable.java </a:t>
            </a:r>
            <a:r>
              <a:rPr kumimoji="1" lang="ja-JP" altLang="en-US" dirty="0"/>
              <a:t>を見ながら、アセンブリ命令を格納する </a:t>
            </a:r>
            <a:r>
              <a:rPr kumimoji="1" lang="en-US" altLang="ja-JP" dirty="0"/>
              <a:t>PseudoIseg.java </a:t>
            </a:r>
            <a:r>
              <a:rPr kumimoji="1" lang="ja-JP" altLang="en-US" dirty="0"/>
              <a:t>にアセンブラ命令を書き込みます。</a:t>
            </a:r>
            <a:endParaRPr kumimoji="1" lang="en-US" altLang="ja-JP" dirty="0"/>
          </a:p>
          <a:p>
            <a:r>
              <a:rPr kumimoji="1" lang="ja-JP" altLang="en-US" dirty="0"/>
              <a:t>最後に </a:t>
            </a:r>
            <a:r>
              <a:rPr kumimoji="1" lang="en-US" altLang="ja-JP" dirty="0"/>
              <a:t>PseudoIseg.java </a:t>
            </a:r>
            <a:r>
              <a:rPr kumimoji="1" lang="ja-JP" altLang="en-US" dirty="0"/>
              <a:t>が</a:t>
            </a:r>
            <a:r>
              <a:rPr kumimoji="1" lang="en-US" altLang="ja-JP" dirty="0"/>
              <a:t>VSM</a:t>
            </a:r>
            <a:r>
              <a:rPr kumimoji="1" lang="ja-JP" altLang="en-US" dirty="0"/>
              <a:t>アセンブラで書かれた目的プログラムを出力します。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23</a:t>
            </a:fld>
            <a:endParaRPr kumimoji="1" lang="ja-JP" altLang="en-US"/>
          </a:p>
        </p:txBody>
      </p:sp>
    </p:spTree>
    <p:extLst>
      <p:ext uri="{BB962C8B-B14F-4D97-AF65-F5344CB8AC3E}">
        <p14:creationId xmlns:p14="http://schemas.microsoft.com/office/powerpoint/2010/main" val="574454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先ほども述べましたが、実習はこのようなスケジュールで進む予定です。</a:t>
            </a:r>
            <a:endParaRPr kumimoji="1" lang="en-US" altLang="ja-JP" dirty="0"/>
          </a:p>
          <a:p>
            <a:r>
              <a:rPr kumimoji="1" lang="ja-JP" altLang="en-US" dirty="0"/>
              <a:t>これから</a:t>
            </a:r>
            <a:r>
              <a:rPr kumimoji="1" lang="en-US" altLang="ja-JP" dirty="0"/>
              <a:t>3</a:t>
            </a:r>
            <a:r>
              <a:rPr kumimoji="1" lang="ja-JP" altLang="en-US" dirty="0"/>
              <a:t>週かけてコンパイラ作成のための準備をします。</a:t>
            </a:r>
            <a:endParaRPr kumimoji="1" lang="en-US" altLang="ja-JP" dirty="0"/>
          </a:p>
          <a:p>
            <a:r>
              <a:rPr kumimoji="1" lang="en-US" altLang="ja-JP" dirty="0"/>
              <a:t>4</a:t>
            </a:r>
            <a:r>
              <a:rPr kumimoji="1" lang="ja-JP" altLang="en-US" dirty="0"/>
              <a:t>週目から</a:t>
            </a:r>
            <a:r>
              <a:rPr kumimoji="1" lang="en-US" altLang="ja-JP" dirty="0"/>
              <a:t>6</a:t>
            </a:r>
            <a:r>
              <a:rPr kumimoji="1" lang="ja-JP" altLang="en-US" dirty="0"/>
              <a:t>週目が字句解析、</a:t>
            </a:r>
            <a:endParaRPr kumimoji="1" lang="en-US" altLang="ja-JP" dirty="0"/>
          </a:p>
          <a:p>
            <a:r>
              <a:rPr kumimoji="1" lang="en-US" altLang="ja-JP" dirty="0"/>
              <a:t>7</a:t>
            </a:r>
            <a:r>
              <a:rPr kumimoji="1" lang="ja-JP" altLang="en-US" dirty="0"/>
              <a:t>週目から</a:t>
            </a:r>
            <a:r>
              <a:rPr kumimoji="1" lang="en-US" altLang="ja-JP" dirty="0"/>
              <a:t>9</a:t>
            </a:r>
            <a:r>
              <a:rPr kumimoji="1" lang="ja-JP" altLang="en-US" dirty="0"/>
              <a:t>週目が構文解析、</a:t>
            </a:r>
            <a:endParaRPr kumimoji="1" lang="en-US" altLang="ja-JP" dirty="0"/>
          </a:p>
          <a:p>
            <a:r>
              <a:rPr kumimoji="1" lang="en-US" altLang="ja-JP" dirty="0"/>
              <a:t>10</a:t>
            </a:r>
            <a:r>
              <a:rPr kumimoji="1" lang="ja-JP" altLang="en-US" dirty="0"/>
              <a:t>週目から</a:t>
            </a:r>
            <a:r>
              <a:rPr kumimoji="1" lang="en-US" altLang="ja-JP" dirty="0"/>
              <a:t>12</a:t>
            </a:r>
            <a:r>
              <a:rPr kumimoji="1" lang="ja-JP" altLang="en-US" dirty="0"/>
              <a:t>週目がコード生成です。</a:t>
            </a:r>
            <a:endParaRPr kumimoji="1" lang="en-US" altLang="ja-JP" dirty="0"/>
          </a:p>
          <a:p>
            <a:r>
              <a:rPr kumimoji="1" lang="en-US" altLang="ja-JP" dirty="0"/>
              <a:t>13</a:t>
            </a:r>
            <a:r>
              <a:rPr kumimoji="1" lang="ja-JP" altLang="en-US" dirty="0"/>
              <a:t>週目からは発展課題です。</a:t>
            </a:r>
            <a:endParaRPr kumimoji="1" lang="en-US" altLang="ja-JP" dirty="0"/>
          </a:p>
          <a:p>
            <a:r>
              <a:rPr kumimoji="1" lang="ja-JP" altLang="en-US" dirty="0"/>
              <a:t>実習内容を全て終えた人は、発展課題に取り組んでください。</a:t>
            </a:r>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24</a:t>
            </a:fld>
            <a:endParaRPr kumimoji="1" lang="ja-JP" altLang="en-US"/>
          </a:p>
        </p:txBody>
      </p:sp>
    </p:spTree>
    <p:extLst>
      <p:ext uri="{BB962C8B-B14F-4D97-AF65-F5344CB8AC3E}">
        <p14:creationId xmlns:p14="http://schemas.microsoft.com/office/powerpoint/2010/main" val="1532480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成績について説明します。</a:t>
            </a:r>
            <a:endParaRPr kumimoji="1" lang="en-US" altLang="ja-JP" dirty="0"/>
          </a:p>
          <a:p>
            <a:r>
              <a:rPr kumimoji="1" lang="ja-JP" altLang="en-US" dirty="0"/>
              <a:t>成績のうち、</a:t>
            </a:r>
            <a:r>
              <a:rPr kumimoji="1" lang="en-US" altLang="ja-JP" dirty="0"/>
              <a:t>70%</a:t>
            </a:r>
            <a:r>
              <a:rPr kumimoji="1" lang="ja-JP" altLang="en-US" dirty="0"/>
              <a:t>は提出されたプログラムで評価します。</a:t>
            </a:r>
            <a:endParaRPr kumimoji="1" lang="en-US" altLang="ja-JP" dirty="0"/>
          </a:p>
          <a:p>
            <a:r>
              <a:rPr kumimoji="1" lang="ja-JP" altLang="en-US" dirty="0"/>
              <a:t>字句解析プログラム、構文解析プログラム、コード生成プログラムなどいくつかのプログラム課題があります。</a:t>
            </a:r>
            <a:endParaRPr kumimoji="1" lang="en-US" altLang="ja-JP" dirty="0"/>
          </a:p>
          <a:p>
            <a:r>
              <a:rPr kumimoji="1" lang="ja-JP" altLang="en-US" dirty="0"/>
              <a:t>また、毎週の実習内容のレポートが</a:t>
            </a:r>
            <a:r>
              <a:rPr kumimoji="1" lang="en-US" altLang="ja-JP" dirty="0"/>
              <a:t>10%</a:t>
            </a:r>
            <a:r>
              <a:rPr kumimoji="1" lang="ja-JP" altLang="en-US" dirty="0"/>
              <a:t>です。</a:t>
            </a:r>
            <a:endParaRPr kumimoji="1" lang="en-US" altLang="ja-JP" dirty="0"/>
          </a:p>
          <a:p>
            <a:r>
              <a:rPr kumimoji="1" lang="ja-JP" altLang="en-US" dirty="0"/>
              <a:t>対面で受講している人は、授業開始時に実習ノートを提出してください。</a:t>
            </a:r>
            <a:endParaRPr kumimoji="1" lang="en-US" altLang="ja-JP" dirty="0"/>
          </a:p>
          <a:p>
            <a:r>
              <a:rPr kumimoji="1" lang="ja-JP" altLang="en-US" dirty="0"/>
              <a:t>オンライン受講の人は、</a:t>
            </a:r>
            <a:r>
              <a:rPr kumimoji="1" lang="en-US" altLang="ja-JP" dirty="0"/>
              <a:t>LaTeX</a:t>
            </a:r>
            <a:r>
              <a:rPr kumimoji="1" lang="ja-JP" altLang="en-US" dirty="0"/>
              <a:t>で作成した報告書を提出してください。</a:t>
            </a:r>
            <a:endParaRPr kumimoji="1" lang="en-US" altLang="ja-JP" dirty="0"/>
          </a:p>
          <a:p>
            <a:r>
              <a:rPr kumimoji="1" lang="ja-JP" altLang="en-US" dirty="0"/>
              <a:t>残りの</a:t>
            </a:r>
            <a:r>
              <a:rPr kumimoji="1" lang="en-US" altLang="ja-JP" dirty="0"/>
              <a:t>20%</a:t>
            </a:r>
            <a:r>
              <a:rPr kumimoji="1" lang="ja-JP" altLang="en-US" dirty="0"/>
              <a:t>はインタビューテストです。</a:t>
            </a:r>
            <a:endParaRPr kumimoji="1" lang="en-US" altLang="ja-JP" dirty="0"/>
          </a:p>
          <a:p>
            <a:r>
              <a:rPr kumimoji="1" lang="ja-JP" altLang="en-US" dirty="0"/>
              <a:t>インタビューテストは、字句解析部、構文解析部、コード生成部で</a:t>
            </a:r>
            <a:r>
              <a:rPr kumimoji="1" lang="en-US" altLang="ja-JP" dirty="0"/>
              <a:t>3</a:t>
            </a:r>
            <a:r>
              <a:rPr kumimoji="1" lang="ja-JP" altLang="en-US" dirty="0"/>
              <a:t>回行う予定です。</a:t>
            </a:r>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25</a:t>
            </a:fld>
            <a:endParaRPr kumimoji="1" lang="ja-JP" altLang="en-US"/>
          </a:p>
        </p:txBody>
      </p:sp>
    </p:spTree>
    <p:extLst>
      <p:ext uri="{BB962C8B-B14F-4D97-AF65-F5344CB8AC3E}">
        <p14:creationId xmlns:p14="http://schemas.microsoft.com/office/powerpoint/2010/main" val="3118684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以下のスケジュールで課題プログラムの提出をしてください。</a:t>
            </a:r>
            <a:endParaRPr kumimoji="1" lang="en-US" altLang="ja-JP" dirty="0"/>
          </a:p>
          <a:p>
            <a:r>
              <a:rPr kumimoji="1" lang="ja-JP" altLang="en-US" dirty="0"/>
              <a:t>第</a:t>
            </a:r>
            <a:r>
              <a:rPr kumimoji="1" lang="en-US" altLang="ja-JP" dirty="0"/>
              <a:t>2</a:t>
            </a:r>
            <a:r>
              <a:rPr kumimoji="1" lang="ja-JP" altLang="en-US" dirty="0"/>
              <a:t>週ではファイルからのデータ読み込み部分のプログラムを作ります。</a:t>
            </a:r>
            <a:endParaRPr kumimoji="1" lang="en-US" altLang="ja-JP" dirty="0"/>
          </a:p>
          <a:p>
            <a:r>
              <a:rPr kumimoji="1" lang="ja-JP" altLang="en-US" dirty="0"/>
              <a:t>第</a:t>
            </a:r>
            <a:r>
              <a:rPr kumimoji="1" lang="en-US" altLang="ja-JP" dirty="0"/>
              <a:t>3</a:t>
            </a:r>
            <a:r>
              <a:rPr kumimoji="1" lang="ja-JP" altLang="en-US" dirty="0"/>
              <a:t>週では変数名を管理するためのプログラムを作ります。</a:t>
            </a:r>
            <a:endParaRPr kumimoji="1" lang="en-US" altLang="ja-JP" dirty="0"/>
          </a:p>
          <a:p>
            <a:r>
              <a:rPr kumimoji="1" lang="ja-JP" altLang="en-US" dirty="0"/>
              <a:t>第</a:t>
            </a:r>
            <a:r>
              <a:rPr kumimoji="1" lang="en-US" altLang="ja-JP" dirty="0"/>
              <a:t>4</a:t>
            </a:r>
            <a:r>
              <a:rPr kumimoji="1" lang="ja-JP" altLang="en-US" dirty="0"/>
              <a:t>週では字句解析プログラムのマイナー版、第</a:t>
            </a:r>
            <a:r>
              <a:rPr kumimoji="1" lang="en-US" altLang="ja-JP" dirty="0"/>
              <a:t>5,6</a:t>
            </a:r>
            <a:r>
              <a:rPr kumimoji="1" lang="ja-JP" altLang="en-US" dirty="0"/>
              <a:t>週目に字句解析部の完全版のプログラムを作ります。</a:t>
            </a:r>
            <a:endParaRPr kumimoji="1" lang="en-US" altLang="ja-JP" dirty="0"/>
          </a:p>
          <a:p>
            <a:r>
              <a:rPr kumimoji="1" lang="ja-JP" altLang="en-US" dirty="0"/>
              <a:t>第</a:t>
            </a:r>
            <a:r>
              <a:rPr kumimoji="1" lang="en-US" altLang="ja-JP" dirty="0"/>
              <a:t>7</a:t>
            </a:r>
            <a:r>
              <a:rPr kumimoji="1" lang="ja-JP" altLang="en-US" dirty="0"/>
              <a:t>週から第</a:t>
            </a:r>
            <a:r>
              <a:rPr kumimoji="1" lang="en-US" altLang="ja-JP" dirty="0"/>
              <a:t>9</a:t>
            </a:r>
            <a:r>
              <a:rPr kumimoji="1" lang="ja-JP" altLang="en-US" dirty="0"/>
              <a:t>週で構文解析プログラムを作り、第</a:t>
            </a:r>
            <a:r>
              <a:rPr kumimoji="1" lang="en-US" altLang="ja-JP" dirty="0"/>
              <a:t>10</a:t>
            </a:r>
            <a:r>
              <a:rPr kumimoji="1" lang="ja-JP" altLang="en-US" dirty="0"/>
              <a:t>週から第</a:t>
            </a:r>
            <a:r>
              <a:rPr kumimoji="1" lang="en-US" altLang="ja-JP" dirty="0"/>
              <a:t>12</a:t>
            </a:r>
            <a:r>
              <a:rPr kumimoji="1" lang="ja-JP" altLang="en-US" dirty="0"/>
              <a:t>週にコード生成部を作成してコンパイラ完成となります。</a:t>
            </a:r>
            <a:endParaRPr kumimoji="1" lang="en-US" altLang="ja-JP" dirty="0"/>
          </a:p>
          <a:p>
            <a:r>
              <a:rPr kumimoji="1" lang="ja-JP" altLang="en-US" dirty="0"/>
              <a:t>課題プログラムの提出は、それを作った週の翌週の授業開始時までです。</a:t>
            </a:r>
            <a:endParaRPr kumimoji="1" lang="en-US" altLang="ja-JP" dirty="0"/>
          </a:p>
          <a:p>
            <a:r>
              <a:rPr kumimoji="1" lang="ja-JP" altLang="en-US" dirty="0"/>
              <a:t>例えば第</a:t>
            </a:r>
            <a:r>
              <a:rPr kumimoji="1" lang="en-US" altLang="ja-JP" dirty="0"/>
              <a:t>2</a:t>
            </a:r>
            <a:r>
              <a:rPr kumimoji="1" lang="ja-JP" altLang="en-US" dirty="0"/>
              <a:t>週の入力部プログラムなら、第</a:t>
            </a:r>
            <a:r>
              <a:rPr kumimoji="1" lang="en-US" altLang="ja-JP" dirty="0"/>
              <a:t>3</a:t>
            </a:r>
            <a:r>
              <a:rPr kumimoji="1" lang="ja-JP" altLang="en-US" dirty="0"/>
              <a:t>週の</a:t>
            </a:r>
            <a:r>
              <a:rPr kumimoji="1" lang="en-US" altLang="ja-JP" dirty="0"/>
              <a:t>13</a:t>
            </a:r>
            <a:r>
              <a:rPr kumimoji="1" lang="ja-JP" altLang="en-US" dirty="0"/>
              <a:t>時</a:t>
            </a:r>
            <a:r>
              <a:rPr kumimoji="1" lang="en-US" altLang="ja-JP" dirty="0"/>
              <a:t>15</a:t>
            </a:r>
            <a:r>
              <a:rPr kumimoji="1" lang="ja-JP" altLang="en-US" dirty="0"/>
              <a:t>分までに出してください。</a:t>
            </a:r>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26</a:t>
            </a:fld>
            <a:endParaRPr kumimoji="1" lang="ja-JP" altLang="en-US"/>
          </a:p>
        </p:txBody>
      </p:sp>
    </p:spTree>
    <p:extLst>
      <p:ext uri="{BB962C8B-B14F-4D97-AF65-F5344CB8AC3E}">
        <p14:creationId xmlns:p14="http://schemas.microsoft.com/office/powerpoint/2010/main" val="22358438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課題プログラムの提出は情報システムプロジェクト</a:t>
            </a:r>
            <a:r>
              <a:rPr kumimoji="1" lang="en-US" altLang="ja-JP" dirty="0"/>
              <a:t>1</a:t>
            </a:r>
            <a:r>
              <a:rPr kumimoji="1" lang="ja-JP" altLang="en-US" dirty="0"/>
              <a:t>の公式ページからします。</a:t>
            </a:r>
            <a:endParaRPr kumimoji="1" lang="en-US" altLang="ja-JP" dirty="0"/>
          </a:p>
          <a:p>
            <a:r>
              <a:rPr kumimoji="1" lang="ja-JP" altLang="en-US" dirty="0"/>
              <a:t>まず公式ページを開きます。</a:t>
            </a:r>
            <a:endParaRPr kumimoji="1" lang="en-US" altLang="ja-JP" dirty="0"/>
          </a:p>
          <a:p>
            <a:r>
              <a:rPr kumimoji="1" lang="ja-JP" altLang="en-US" dirty="0"/>
              <a:t>下の方に、課題プログラム提出、というボタンがありますのでクリックしてください。</a:t>
            </a:r>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27</a:t>
            </a:fld>
            <a:endParaRPr kumimoji="1" lang="ja-JP" altLang="en-US"/>
          </a:p>
        </p:txBody>
      </p:sp>
    </p:spTree>
    <p:extLst>
      <p:ext uri="{BB962C8B-B14F-4D97-AF65-F5344CB8AC3E}">
        <p14:creationId xmlns:p14="http://schemas.microsoft.com/office/powerpoint/2010/main" val="22303077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ボタンをクリックすると、このようなユーザ名とパスワードの入力画面になります。</a:t>
            </a:r>
            <a:endParaRPr kumimoji="1" lang="en-US" altLang="ja-JP" dirty="0"/>
          </a:p>
          <a:p>
            <a:r>
              <a:rPr kumimoji="1" lang="ja-JP" altLang="en-US" dirty="0"/>
              <a:t>ユーザ名とパスワードは、</a:t>
            </a:r>
            <a:r>
              <a:rPr kumimoji="1" lang="en-US" altLang="ja-JP" dirty="0"/>
              <a:t>Slack </a:t>
            </a:r>
            <a:r>
              <a:rPr kumimoji="1" lang="ja-JP" altLang="en-US" dirty="0"/>
              <a:t>に書きますのでメモしてください。</a:t>
            </a:r>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28</a:t>
            </a:fld>
            <a:endParaRPr kumimoji="1" lang="ja-JP" altLang="en-US"/>
          </a:p>
        </p:txBody>
      </p:sp>
    </p:spTree>
    <p:extLst>
      <p:ext uri="{BB962C8B-B14F-4D97-AF65-F5344CB8AC3E}">
        <p14:creationId xmlns:p14="http://schemas.microsoft.com/office/powerpoint/2010/main" val="3758646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Google Classroom </a:t>
            </a:r>
            <a:r>
              <a:rPr kumimoji="1" lang="ja-JP" altLang="en-US" dirty="0"/>
              <a:t>の課題プログラムの提出からも提出できます。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29</a:t>
            </a:fld>
            <a:endParaRPr kumimoji="1" lang="ja-JP" altLang="en-US"/>
          </a:p>
        </p:txBody>
      </p:sp>
    </p:spTree>
    <p:extLst>
      <p:ext uri="{BB962C8B-B14F-4D97-AF65-F5344CB8AC3E}">
        <p14:creationId xmlns:p14="http://schemas.microsoft.com/office/powerpoint/2010/main" val="4074684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この実習では、皆さんはコンパイラを作ります。</a:t>
            </a:r>
            <a:endParaRPr kumimoji="1" lang="en-US" altLang="ja-JP" dirty="0"/>
          </a:p>
          <a:p>
            <a:r>
              <a:rPr kumimoji="1" lang="ja-JP" altLang="en-US" dirty="0"/>
              <a:t>コンパイラというのは、情報分野では昔から主要な課題となっています。</a:t>
            </a:r>
            <a:endParaRPr kumimoji="1" lang="en-US" altLang="ja-JP" dirty="0"/>
          </a:p>
          <a:p>
            <a:r>
              <a:rPr kumimoji="1" lang="ja-JP" altLang="en-US" dirty="0"/>
              <a:t>これは、コンパイラは、どんなにプログラミングがうまい人でも基礎が分かっていないと組めないが、基礎から順番に学んでいけば</a:t>
            </a:r>
            <a:endParaRPr kumimoji="1" lang="en-US" altLang="ja-JP" dirty="0"/>
          </a:p>
          <a:p>
            <a:r>
              <a:rPr kumimoji="1" lang="ja-JP" altLang="en-US" dirty="0"/>
              <a:t>比較的簡単に作れる、という性質を持った課題だからです。</a:t>
            </a:r>
            <a:endParaRPr kumimoji="1" lang="en-US" altLang="ja-JP" dirty="0"/>
          </a:p>
          <a:p>
            <a:r>
              <a:rPr kumimoji="1" lang="ja-JP" altLang="en-US" dirty="0"/>
              <a:t>この実習は講義科目「コンパイラ」と連携しています。</a:t>
            </a:r>
            <a:endParaRPr kumimoji="1" lang="en-US" altLang="ja-JP" dirty="0"/>
          </a:p>
          <a:p>
            <a:r>
              <a:rPr kumimoji="1" lang="ja-JP" altLang="en-US" dirty="0"/>
              <a:t>講義科目でコンパイラの理論を学び、この実習でそれを実際に作ります。</a:t>
            </a:r>
            <a:endParaRPr kumimoji="1" lang="en-US" altLang="ja-JP" dirty="0"/>
          </a:p>
          <a:p>
            <a:r>
              <a:rPr kumimoji="1" lang="ja-JP" altLang="en-US" dirty="0"/>
              <a:t>ですので、講義科目コンパイラはできれば受講してください。</a:t>
            </a:r>
          </a:p>
        </p:txBody>
      </p:sp>
      <p:sp>
        <p:nvSpPr>
          <p:cNvPr id="4" name="スライド番号プレースホルダー 3"/>
          <p:cNvSpPr>
            <a:spLocks noGrp="1"/>
          </p:cNvSpPr>
          <p:nvPr>
            <p:ph type="sldNum" sz="quarter" idx="5"/>
          </p:nvPr>
        </p:nvSpPr>
        <p:spPr/>
        <p:txBody>
          <a:bodyPr/>
          <a:lstStyle/>
          <a:p>
            <a:fld id="{333D8A6A-EF82-40F2-91CB-8E54A0C8B466}" type="slidenum">
              <a:rPr kumimoji="1" lang="ja-JP" altLang="en-US" smtClean="0"/>
              <a:t>3</a:t>
            </a:fld>
            <a:endParaRPr kumimoji="1" lang="ja-JP" altLang="en-US"/>
          </a:p>
        </p:txBody>
      </p:sp>
    </p:spTree>
    <p:extLst>
      <p:ext uri="{BB962C8B-B14F-4D97-AF65-F5344CB8AC3E}">
        <p14:creationId xmlns:p14="http://schemas.microsoft.com/office/powerpoint/2010/main" val="3472080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ユーザ名とパスワードを入れるとこのような提出画面になります。</a:t>
            </a:r>
            <a:endParaRPr kumimoji="1" lang="en-US" altLang="ja-JP" dirty="0"/>
          </a:p>
          <a:p>
            <a:r>
              <a:rPr kumimoji="1" lang="ja-JP" altLang="en-US" dirty="0"/>
              <a:t>まず学籍番号を入れてください。学籍番号は、省略形ではなく、</a:t>
            </a:r>
            <a:r>
              <a:rPr kumimoji="1" lang="en-US" altLang="ja-JP" dirty="0"/>
              <a:t>10</a:t>
            </a:r>
            <a:r>
              <a:rPr kumimoji="1" lang="ja-JP" altLang="en-US" dirty="0"/>
              <a:t>桁全て入れてください。</a:t>
            </a:r>
            <a:endParaRPr kumimoji="1" lang="en-US" altLang="ja-JP" dirty="0"/>
          </a:p>
          <a:p>
            <a:r>
              <a:rPr kumimoji="1" lang="ja-JP" altLang="en-US" dirty="0"/>
              <a:t>次に「ファイル選択」をクリックして、提出ファイルを選択します。</a:t>
            </a:r>
            <a:endParaRPr kumimoji="1" lang="en-US" altLang="ja-JP" dirty="0"/>
          </a:p>
          <a:p>
            <a:r>
              <a:rPr kumimoji="1" lang="ja-JP" altLang="en-US" dirty="0"/>
              <a:t>デフォルトでは、提出ファイルは </a:t>
            </a:r>
            <a:r>
              <a:rPr kumimoji="1" lang="en-US" altLang="ja-JP" dirty="0"/>
              <a:t>~/Documents</a:t>
            </a:r>
            <a:r>
              <a:rPr kumimoji="1" lang="en-US" altLang="ja-JP"/>
              <a:t>/ProjI23/</a:t>
            </a:r>
            <a:r>
              <a:rPr kumimoji="1" lang="en-US" altLang="ja-JP" dirty="0" err="1"/>
              <a:t>src</a:t>
            </a:r>
            <a:r>
              <a:rPr kumimoji="1" lang="en-US" altLang="ja-JP" dirty="0"/>
              <a:t>/kc/ </a:t>
            </a:r>
            <a:r>
              <a:rPr kumimoji="1" lang="ja-JP" altLang="en-US" dirty="0"/>
              <a:t>にあります。</a:t>
            </a:r>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30</a:t>
            </a:fld>
            <a:endParaRPr kumimoji="1" lang="ja-JP" altLang="en-US"/>
          </a:p>
        </p:txBody>
      </p:sp>
    </p:spTree>
    <p:extLst>
      <p:ext uri="{BB962C8B-B14F-4D97-AF65-F5344CB8AC3E}">
        <p14:creationId xmlns:p14="http://schemas.microsoft.com/office/powerpoint/2010/main" val="31701211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「ファイルを選択」をクリックするとこのような画面になりますので、</a:t>
            </a:r>
            <a:endParaRPr kumimoji="1" lang="en-US" altLang="ja-JP" dirty="0"/>
          </a:p>
          <a:p>
            <a:r>
              <a:rPr kumimoji="1" lang="en-US" altLang="ja-JP" dirty="0"/>
              <a:t>~/Documents</a:t>
            </a:r>
            <a:r>
              <a:rPr kumimoji="1" lang="en-US" altLang="ja-JP"/>
              <a:t>/ProjI23/</a:t>
            </a:r>
            <a:r>
              <a:rPr kumimoji="1" lang="en-US" altLang="ja-JP" dirty="0" err="1"/>
              <a:t>src</a:t>
            </a:r>
            <a:r>
              <a:rPr kumimoji="1" lang="en-US" altLang="ja-JP" dirty="0"/>
              <a:t>/kc/ </a:t>
            </a:r>
            <a:r>
              <a:rPr kumimoji="1" lang="ja-JP" altLang="en-US" dirty="0"/>
              <a:t>と辿って提出ファイルを選んでください。</a:t>
            </a:r>
            <a:endParaRPr kumimoji="1" lang="en-US" altLang="ja-JP" dirty="0"/>
          </a:p>
          <a:p>
            <a:r>
              <a:rPr kumimoji="1" lang="ja-JP" altLang="en-US" dirty="0"/>
              <a:t>提出できるのは </a:t>
            </a:r>
            <a:r>
              <a:rPr kumimoji="1" lang="en-US" altLang="ja-JP" dirty="0"/>
              <a:t>Java </a:t>
            </a:r>
            <a:r>
              <a:rPr kumimoji="1" lang="ja-JP" altLang="en-US" dirty="0"/>
              <a:t>のソースファイルのみです。</a:t>
            </a:r>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31</a:t>
            </a:fld>
            <a:endParaRPr kumimoji="1" lang="ja-JP" altLang="en-US"/>
          </a:p>
        </p:txBody>
      </p:sp>
    </p:spTree>
    <p:extLst>
      <p:ext uri="{BB962C8B-B14F-4D97-AF65-F5344CB8AC3E}">
        <p14:creationId xmlns:p14="http://schemas.microsoft.com/office/powerpoint/2010/main" val="32716623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次に提出場所を選んでください。</a:t>
            </a:r>
            <a:endParaRPr kumimoji="1" lang="en-US" altLang="ja-JP" dirty="0"/>
          </a:p>
          <a:p>
            <a:r>
              <a:rPr kumimoji="1" lang="ja-JP" altLang="en-US" dirty="0"/>
              <a:t>完成したプログラムは「提出」を、作りかけのプログラムは「作業中」を選んでください。</a:t>
            </a:r>
            <a:endParaRPr kumimoji="1" lang="en-US" altLang="ja-JP" dirty="0"/>
          </a:p>
          <a:p>
            <a:r>
              <a:rPr kumimoji="1" lang="ja-JP" altLang="en-US" dirty="0"/>
              <a:t>最後に「アップロード」をクリックするとファイルが提出されます。</a:t>
            </a:r>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32</a:t>
            </a:fld>
            <a:endParaRPr kumimoji="1" lang="ja-JP" altLang="en-US"/>
          </a:p>
        </p:txBody>
      </p:sp>
    </p:spTree>
    <p:extLst>
      <p:ext uri="{BB962C8B-B14F-4D97-AF65-F5344CB8AC3E}">
        <p14:creationId xmlns:p14="http://schemas.microsoft.com/office/powerpoint/2010/main" val="34525082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このような提出画面が出れば提出完了です。</a:t>
            </a:r>
            <a:endParaRPr kumimoji="1" lang="en-US" altLang="ja-JP" dirty="0"/>
          </a:p>
          <a:p>
            <a:r>
              <a:rPr kumimoji="1" lang="ja-JP" altLang="en-US" dirty="0"/>
              <a:t>提出できなかった場合はエラーメッセージが出ますので、提出し直してください。</a:t>
            </a:r>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33</a:t>
            </a:fld>
            <a:endParaRPr kumimoji="1" lang="ja-JP" altLang="en-US"/>
          </a:p>
        </p:txBody>
      </p:sp>
    </p:spTree>
    <p:extLst>
      <p:ext uri="{BB962C8B-B14F-4D97-AF65-F5344CB8AC3E}">
        <p14:creationId xmlns:p14="http://schemas.microsoft.com/office/powerpoint/2010/main" val="20347094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提出画面で「確認」を押すと今までに提出したファイルを確認できます。</a:t>
            </a:r>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34</a:t>
            </a:fld>
            <a:endParaRPr kumimoji="1" lang="ja-JP" altLang="en-US"/>
          </a:p>
        </p:txBody>
      </p:sp>
    </p:spTree>
    <p:extLst>
      <p:ext uri="{BB962C8B-B14F-4D97-AF65-F5344CB8AC3E}">
        <p14:creationId xmlns:p14="http://schemas.microsoft.com/office/powerpoint/2010/main" val="7229634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プログラム提出の注意点をいくつか挙げておきます。</a:t>
            </a:r>
            <a:endParaRPr kumimoji="1" lang="en-US" altLang="ja-JP" dirty="0"/>
          </a:p>
          <a:p>
            <a:r>
              <a:rPr kumimoji="1" lang="ja-JP" altLang="en-US" dirty="0"/>
              <a:t>完成した課題プログラムは、必ず「提出」を選んで提出してください。</a:t>
            </a:r>
            <a:endParaRPr kumimoji="1" lang="en-US" altLang="ja-JP" dirty="0"/>
          </a:p>
          <a:p>
            <a:r>
              <a:rPr kumimoji="1" lang="ja-JP" altLang="en-US" dirty="0"/>
              <a:t>「作業中」に出しても課題提出したことになりません。</a:t>
            </a:r>
            <a:endParaRPr kumimoji="1" lang="en-US" altLang="ja-JP" dirty="0"/>
          </a:p>
          <a:p>
            <a:r>
              <a:rPr kumimoji="1" lang="ja-JP" altLang="en-US" dirty="0"/>
              <a:t>実習で作成したプログラムは、授業終了後、その日のうちに「作業中」に提出してください。</a:t>
            </a:r>
            <a:endParaRPr kumimoji="1" lang="en-US" altLang="ja-JP" dirty="0"/>
          </a:p>
          <a:p>
            <a:r>
              <a:rPr kumimoji="1" lang="ja-JP" altLang="en-US" dirty="0"/>
              <a:t>これは皆さんの進捗状況を把握するためのものです。</a:t>
            </a:r>
            <a:endParaRPr kumimoji="1" lang="en-US" altLang="ja-JP" dirty="0"/>
          </a:p>
          <a:p>
            <a:r>
              <a:rPr kumimoji="1" lang="ja-JP" altLang="en-US" dirty="0"/>
              <a:t>提出時の学籍番号の間違いには注意してください。</a:t>
            </a:r>
            <a:endParaRPr kumimoji="1" lang="en-US" altLang="ja-JP" dirty="0"/>
          </a:p>
          <a:p>
            <a:r>
              <a:rPr kumimoji="1" lang="ja-JP" altLang="en-US" dirty="0"/>
              <a:t>もし間違えて他人の学籍番号でアップロードしてしまった場合はすぐに教員に連絡してください。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35</a:t>
            </a:fld>
            <a:endParaRPr kumimoji="1" lang="ja-JP" altLang="en-US"/>
          </a:p>
        </p:txBody>
      </p:sp>
    </p:spTree>
    <p:extLst>
      <p:ext uri="{BB962C8B-B14F-4D97-AF65-F5344CB8AC3E}">
        <p14:creationId xmlns:p14="http://schemas.microsoft.com/office/powerpoint/2010/main" val="5700881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毎週の授業開始時には実習ノートまたは報告書を提出してください。</a:t>
            </a:r>
            <a:endParaRPr kumimoji="1" lang="en-US" altLang="ja-JP" dirty="0"/>
          </a:p>
          <a:p>
            <a:r>
              <a:rPr kumimoji="1" lang="ja-JP" altLang="en-US" dirty="0"/>
              <a:t>まず実習時には、作業内容の進捗状況を記録してください。</a:t>
            </a:r>
            <a:endParaRPr kumimoji="1" lang="en-US" altLang="ja-JP" dirty="0"/>
          </a:p>
          <a:p>
            <a:r>
              <a:rPr kumimoji="1" lang="ja-JP" altLang="en-US" dirty="0"/>
              <a:t>どのような作業を行ったのかと、その作業開始時刻と終了時刻を書きます。</a:t>
            </a:r>
            <a:endParaRPr kumimoji="1" lang="en-US" altLang="ja-JP" dirty="0"/>
          </a:p>
          <a:p>
            <a:r>
              <a:rPr kumimoji="1" lang="ja-JP" altLang="en-US" dirty="0"/>
              <a:t>また、動作確認をした場合は、どのようなデータで確認したのか、バグがあった場合はその内容を書いてください。</a:t>
            </a:r>
            <a:endParaRPr kumimoji="1" lang="en-US" altLang="ja-JP" dirty="0"/>
          </a:p>
          <a:p>
            <a:r>
              <a:rPr kumimoji="1" lang="ja-JP" altLang="en-US" dirty="0"/>
              <a:t>予定した内容が時間までに終わらなかった場合は、どこまでできたのか、どのような問題が残っているのか書いてください。</a:t>
            </a:r>
            <a:endParaRPr kumimoji="1" lang="en-US" altLang="ja-JP" dirty="0"/>
          </a:p>
          <a:p>
            <a:r>
              <a:rPr kumimoji="1" lang="ja-JP" altLang="en-US" dirty="0"/>
              <a:t>また、予習として、次の週の計画を立ててください。</a:t>
            </a:r>
            <a:endParaRPr kumimoji="1" lang="en-US" altLang="ja-JP" dirty="0"/>
          </a:p>
          <a:p>
            <a:r>
              <a:rPr kumimoji="1" lang="ja-JP" altLang="en-US" dirty="0"/>
              <a:t>どのような作業を行うのか、その作業にどれくらいの時間を掛けるのかを考えて計画してください。</a:t>
            </a:r>
            <a:endParaRPr kumimoji="1" lang="en-US" altLang="ja-JP" dirty="0"/>
          </a:p>
          <a:p>
            <a:r>
              <a:rPr kumimoji="1" lang="ja-JP" altLang="en-US" dirty="0"/>
              <a:t>作業時間は、その作業の難易度と自分のプログラミング能力を考えて時間を見積もってください。</a:t>
            </a:r>
            <a:endParaRPr kumimoji="1" lang="en-US" altLang="ja-JP" dirty="0"/>
          </a:p>
          <a:p>
            <a:r>
              <a:rPr kumimoji="1" lang="ja-JP" altLang="en-US" dirty="0"/>
              <a:t>実習開始時に教員が報告書をチェックします。</a:t>
            </a:r>
            <a:endParaRPr kumimoji="1" lang="en-US" altLang="ja-JP" dirty="0"/>
          </a:p>
          <a:p>
            <a:r>
              <a:rPr kumimoji="1" lang="ja-JP" altLang="en-US" dirty="0"/>
              <a:t>不備がある場合は再提出となります。</a:t>
            </a:r>
            <a:endParaRPr kumimoji="1" lang="en-US" altLang="ja-JP" dirty="0"/>
          </a:p>
          <a:p>
            <a:r>
              <a:rPr kumimoji="1" lang="ja-JP" altLang="en-US" dirty="0"/>
              <a:t>また、報告書が提出されていないと減点対象となります。</a:t>
            </a:r>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36</a:t>
            </a:fld>
            <a:endParaRPr kumimoji="1" lang="ja-JP" altLang="en-US"/>
          </a:p>
        </p:txBody>
      </p:sp>
    </p:spTree>
    <p:extLst>
      <p:ext uri="{BB962C8B-B14F-4D97-AF65-F5344CB8AC3E}">
        <p14:creationId xmlns:p14="http://schemas.microsoft.com/office/powerpoint/2010/main" val="36122874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オンライン受講する人は、報告書は</a:t>
            </a:r>
            <a:r>
              <a:rPr kumimoji="1" lang="en-US" altLang="ja-JP" dirty="0"/>
              <a:t>LaTeX</a:t>
            </a:r>
            <a:r>
              <a:rPr kumimoji="1" lang="ja-JP" altLang="en-US" dirty="0"/>
              <a:t>で作成して、</a:t>
            </a:r>
            <a:r>
              <a:rPr kumimoji="1" lang="en-US" altLang="ja-JP" dirty="0"/>
              <a:t>pdf</a:t>
            </a:r>
            <a:r>
              <a:rPr kumimoji="1" lang="ja-JP" altLang="en-US" dirty="0"/>
              <a:t>ファイルを提出してください。</a:t>
            </a:r>
            <a:endParaRPr kumimoji="1" lang="en-US" altLang="ja-JP" dirty="0"/>
          </a:p>
          <a:p>
            <a:r>
              <a:rPr kumimoji="1" lang="ja-JP" altLang="en-US" dirty="0"/>
              <a:t>〆切は翌週の授業開始時、</a:t>
            </a:r>
            <a:r>
              <a:rPr kumimoji="1" lang="en-US" altLang="ja-JP" dirty="0"/>
              <a:t>13</a:t>
            </a:r>
            <a:r>
              <a:rPr kumimoji="1" lang="ja-JP" altLang="en-US" dirty="0"/>
              <a:t>時</a:t>
            </a:r>
            <a:r>
              <a:rPr kumimoji="1" lang="en-US" altLang="ja-JP" dirty="0"/>
              <a:t>15</a:t>
            </a:r>
            <a:r>
              <a:rPr kumimoji="1" lang="ja-JP" altLang="en-US" dirty="0"/>
              <a:t>分です。</a:t>
            </a:r>
            <a:endParaRPr kumimoji="1" lang="en-US" altLang="ja-JP" dirty="0"/>
          </a:p>
          <a:p>
            <a:r>
              <a:rPr kumimoji="1" lang="ja-JP" altLang="en-US" dirty="0"/>
              <a:t>報告書の提出は </a:t>
            </a:r>
            <a:r>
              <a:rPr kumimoji="1" lang="en-US" altLang="ja-JP" dirty="0"/>
              <a:t>GoogleClassroom </a:t>
            </a:r>
            <a:r>
              <a:rPr kumimoji="1" lang="ja-JP" altLang="en-US" dirty="0"/>
              <a:t>からしてください。</a:t>
            </a:r>
            <a:endParaRPr kumimoji="1" lang="en-US" altLang="ja-JP" dirty="0"/>
          </a:p>
          <a:p>
            <a:r>
              <a:rPr kumimoji="1" lang="ja-JP" altLang="en-US" dirty="0"/>
              <a:t>情報システムプロジェクト</a:t>
            </a:r>
            <a:r>
              <a:rPr kumimoji="1" lang="en-US" altLang="ja-JP" dirty="0"/>
              <a:t>1</a:t>
            </a:r>
            <a:r>
              <a:rPr kumimoji="1" lang="ja-JP" altLang="en-US" dirty="0"/>
              <a:t>のページで、</a:t>
            </a:r>
            <a:endParaRPr kumimoji="1" lang="en-US" altLang="ja-JP" dirty="0"/>
          </a:p>
          <a:p>
            <a:r>
              <a:rPr kumimoji="1" lang="ja-JP" altLang="en-US" dirty="0"/>
              <a:t>授業、その回の「進捗計画報告」と辿ってください。</a:t>
            </a:r>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37</a:t>
            </a:fld>
            <a:endParaRPr kumimoji="1" lang="ja-JP" altLang="en-US"/>
          </a:p>
        </p:txBody>
      </p:sp>
    </p:spTree>
    <p:extLst>
      <p:ext uri="{BB962C8B-B14F-4D97-AF65-F5344CB8AC3E}">
        <p14:creationId xmlns:p14="http://schemas.microsoft.com/office/powerpoint/2010/main" val="40369346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a:t>
            </a:r>
            <a:r>
              <a:rPr kumimoji="1" lang="en-US" altLang="ja-JP" dirty="0"/>
              <a:t>GoogleClassroom </a:t>
            </a:r>
            <a:r>
              <a:rPr kumimoji="1" lang="ja-JP" altLang="en-US" dirty="0"/>
              <a:t>のシスプロ</a:t>
            </a:r>
            <a:r>
              <a:rPr kumimoji="1" lang="en-US" altLang="ja-JP" dirty="0"/>
              <a:t>1</a:t>
            </a:r>
            <a:r>
              <a:rPr kumimoji="1" lang="ja-JP" altLang="en-US" dirty="0"/>
              <a:t>の部屋に入ります。</a:t>
            </a:r>
            <a:endParaRPr kumimoji="1" lang="en-US" altLang="ja-JP" dirty="0"/>
          </a:p>
          <a:p>
            <a:r>
              <a:rPr kumimoji="1" lang="ja-JP" altLang="en-US" dirty="0"/>
              <a:t>次に、上にある「授業」というメニューをクリックします。</a:t>
            </a:r>
            <a:endParaRPr kumimoji="1" lang="en-US" altLang="ja-JP" dirty="0"/>
          </a:p>
          <a:p>
            <a:r>
              <a:rPr kumimoji="1" lang="ja-JP" altLang="en-US" dirty="0"/>
              <a:t>締め切り間近になると左側の部分にも課題が表示されますのでそこから辿っても</a:t>
            </a:r>
            <a:r>
              <a:rPr kumimoji="1" lang="en-US" altLang="ja-JP" dirty="0"/>
              <a:t>OK</a:t>
            </a:r>
            <a:r>
              <a:rPr kumimoji="1" lang="ja-JP" altLang="en-US" dirty="0"/>
              <a:t>です。</a:t>
            </a:r>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38</a:t>
            </a:fld>
            <a:endParaRPr kumimoji="1" lang="ja-JP" altLang="en-US"/>
          </a:p>
        </p:txBody>
      </p:sp>
    </p:spTree>
    <p:extLst>
      <p:ext uri="{BB962C8B-B14F-4D97-AF65-F5344CB8AC3E}">
        <p14:creationId xmlns:p14="http://schemas.microsoft.com/office/powerpoint/2010/main" val="1757789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授業のページで、その回の課題をクリックします。</a:t>
            </a:r>
            <a:endParaRPr kumimoji="1" lang="en-US" altLang="ja-JP" dirty="0"/>
          </a:p>
          <a:p>
            <a:r>
              <a:rPr kumimoji="1" lang="ja-JP" altLang="en-US" dirty="0"/>
              <a:t>今回ですと、第</a:t>
            </a:r>
            <a:r>
              <a:rPr kumimoji="1" lang="en-US" altLang="ja-JP" dirty="0"/>
              <a:t>1</a:t>
            </a:r>
            <a:r>
              <a:rPr kumimoji="1" lang="ja-JP" altLang="en-US" dirty="0"/>
              <a:t>回 進捗計画報告です。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この画面は教員用の画面ですので、少し違うかもしれませんが、下の方にある「課題を表示」を選んでください。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39</a:t>
            </a:fld>
            <a:endParaRPr kumimoji="1" lang="ja-JP" altLang="en-US"/>
          </a:p>
        </p:txBody>
      </p:sp>
    </p:spTree>
    <p:extLst>
      <p:ext uri="{BB962C8B-B14F-4D97-AF65-F5344CB8AC3E}">
        <p14:creationId xmlns:p14="http://schemas.microsoft.com/office/powerpoint/2010/main" val="3826851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今日の実習内容です。</a:t>
            </a:r>
            <a:endParaRPr kumimoji="1" lang="en-US" altLang="ja-JP" dirty="0"/>
          </a:p>
          <a:p>
            <a:r>
              <a:rPr kumimoji="1" lang="ja-JP" altLang="en-US" dirty="0"/>
              <a:t>まず最初に、この実習の内容を説明します。</a:t>
            </a:r>
            <a:endParaRPr kumimoji="1" lang="en-US" altLang="ja-JP" dirty="0"/>
          </a:p>
          <a:p>
            <a:r>
              <a:rPr kumimoji="1" lang="ja-JP" altLang="en-US" dirty="0"/>
              <a:t>実習のスケジュールや実習の進め方、どのような課題を作成するのか、課題提出方法、などです。</a:t>
            </a:r>
            <a:endParaRPr kumimoji="1" lang="en-US" altLang="ja-JP" dirty="0"/>
          </a:p>
          <a:p>
            <a:r>
              <a:rPr kumimoji="1" lang="ja-JP" altLang="en-US" dirty="0"/>
              <a:t>その後は、各自で指導書を見て実習に取り掛かってかまいません。</a:t>
            </a:r>
            <a:endParaRPr kumimoji="1" lang="en-US" altLang="ja-JP" dirty="0"/>
          </a:p>
          <a:p>
            <a:r>
              <a:rPr kumimoji="1" lang="ja-JP" altLang="en-US" dirty="0"/>
              <a:t>今日は指導書の問題</a:t>
            </a:r>
            <a:r>
              <a:rPr kumimoji="1" lang="en-US" altLang="ja-JP" dirty="0"/>
              <a:t>2.1,2.2,</a:t>
            </a:r>
            <a:r>
              <a:rPr kumimoji="1" lang="ja-JP" altLang="en-US" dirty="0"/>
              <a:t>問題</a:t>
            </a:r>
            <a:r>
              <a:rPr kumimoji="1" lang="en-US" altLang="ja-JP" dirty="0"/>
              <a:t>D.1,D.2</a:t>
            </a:r>
            <a:r>
              <a:rPr kumimoji="1" lang="ja-JP" altLang="en-US" dirty="0"/>
              <a:t>が実習内容です。</a:t>
            </a:r>
            <a:endParaRPr kumimoji="1" lang="en-US" altLang="ja-JP" dirty="0"/>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4</a:t>
            </a:fld>
            <a:endParaRPr kumimoji="1" lang="ja-JP" altLang="en-US"/>
          </a:p>
        </p:txBody>
      </p:sp>
    </p:spTree>
    <p:extLst>
      <p:ext uri="{BB962C8B-B14F-4D97-AF65-F5344CB8AC3E}">
        <p14:creationId xmlns:p14="http://schemas.microsoft.com/office/powerpoint/2010/main" val="23842289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課題を表示すると、下の方に「追加」というメニューがありますので、</a:t>
            </a:r>
            <a:endParaRPr kumimoji="1" lang="en-US" altLang="ja-JP" dirty="0"/>
          </a:p>
          <a:p>
            <a:r>
              <a:rPr kumimoji="1" lang="ja-JP" altLang="en-US" dirty="0"/>
              <a:t>「ファイル」⇒「パソコンからファイルを選択」で提出する</a:t>
            </a:r>
            <a:r>
              <a:rPr kumimoji="1" lang="en-US" altLang="ja-JP" dirty="0"/>
              <a:t>pdf</a:t>
            </a:r>
            <a:r>
              <a:rPr kumimoji="1" lang="ja-JP" altLang="en-US" dirty="0"/>
              <a:t>ファイルを選択してください。</a:t>
            </a:r>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40</a:t>
            </a:fld>
            <a:endParaRPr kumimoji="1" lang="ja-JP" altLang="en-US"/>
          </a:p>
        </p:txBody>
      </p:sp>
    </p:spTree>
    <p:extLst>
      <p:ext uri="{BB962C8B-B14F-4D97-AF65-F5344CB8AC3E}">
        <p14:creationId xmlns:p14="http://schemas.microsoft.com/office/powerpoint/2010/main" val="23296267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この実習では、インタビューテストというのをします。</a:t>
            </a:r>
            <a:endParaRPr kumimoji="1" lang="en-US" altLang="ja-JP" dirty="0"/>
          </a:p>
          <a:p>
            <a:r>
              <a:rPr kumimoji="1" lang="ja-JP" altLang="en-US" dirty="0"/>
              <a:t>インタビューテストは、教員と</a:t>
            </a:r>
            <a:r>
              <a:rPr kumimoji="1" lang="en-US" altLang="ja-JP" dirty="0"/>
              <a:t>1</a:t>
            </a:r>
            <a:r>
              <a:rPr kumimoji="1" lang="ja-JP" altLang="en-US" dirty="0"/>
              <a:t>対</a:t>
            </a:r>
            <a:r>
              <a:rPr kumimoji="1" lang="en-US" altLang="ja-JP" dirty="0"/>
              <a:t>1</a:t>
            </a:r>
            <a:r>
              <a:rPr kumimoji="1" lang="ja-JP" altLang="en-US" dirty="0"/>
              <a:t>でします。</a:t>
            </a:r>
            <a:endParaRPr kumimoji="1" lang="en-US" altLang="ja-JP" dirty="0"/>
          </a:p>
          <a:p>
            <a:r>
              <a:rPr kumimoji="1" lang="ja-JP" altLang="en-US" dirty="0"/>
              <a:t>皆さんのプログラムを見ながら、教員がプログラムに関する質問をしますので答えてください。</a:t>
            </a:r>
            <a:endParaRPr kumimoji="1" lang="en-US" altLang="ja-JP" dirty="0"/>
          </a:p>
          <a:p>
            <a:r>
              <a:rPr kumimoji="1" lang="ja-JP" altLang="en-US" dirty="0"/>
              <a:t>質問内容は、自分で作成したプログラムであれば当然答えられることを聞きます。</a:t>
            </a:r>
            <a:endParaRPr kumimoji="1" lang="en-US" altLang="ja-JP" dirty="0"/>
          </a:p>
          <a:p>
            <a:r>
              <a:rPr kumimoji="1" lang="ja-JP" altLang="en-US" dirty="0"/>
              <a:t>インタビューテストは</a:t>
            </a:r>
            <a:r>
              <a:rPr kumimoji="1" lang="en-US" altLang="ja-JP" dirty="0"/>
              <a:t>3</a:t>
            </a:r>
            <a:r>
              <a:rPr kumimoji="1" lang="ja-JP" altLang="en-US" dirty="0"/>
              <a:t>回行う予定です。</a:t>
            </a:r>
            <a:endParaRPr kumimoji="1" lang="en-US" altLang="ja-JP" dirty="0"/>
          </a:p>
          <a:p>
            <a:r>
              <a:rPr kumimoji="1" lang="ja-JP" altLang="en-US" dirty="0"/>
              <a:t>字句解析部、構文解析部、コード生成部が完成したときにその内容についてテストします。</a:t>
            </a:r>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41</a:t>
            </a:fld>
            <a:endParaRPr kumimoji="1" lang="ja-JP" altLang="en-US"/>
          </a:p>
        </p:txBody>
      </p:sp>
    </p:spTree>
    <p:extLst>
      <p:ext uri="{BB962C8B-B14F-4D97-AF65-F5344CB8AC3E}">
        <p14:creationId xmlns:p14="http://schemas.microsoft.com/office/powerpoint/2010/main" val="25453166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次にオンラインでの遠隔授業の受け方について説明します。。</a:t>
            </a:r>
            <a:endParaRPr kumimoji="1" lang="en-US" altLang="ja-JP" dirty="0"/>
          </a:p>
          <a:p>
            <a:r>
              <a:rPr kumimoji="1" lang="ja-JP" altLang="en-US" dirty="0"/>
              <a:t>この授業では、</a:t>
            </a:r>
            <a:r>
              <a:rPr kumimoji="1" lang="en-US" altLang="ja-JP" dirty="0"/>
              <a:t>Zoom</a:t>
            </a:r>
            <a:r>
              <a:rPr kumimoji="1" lang="ja-JP" altLang="en-US" dirty="0"/>
              <a:t>、</a:t>
            </a:r>
            <a:r>
              <a:rPr kumimoji="1" lang="en-US" altLang="ja-JP" dirty="0"/>
              <a:t>Slack</a:t>
            </a:r>
            <a:r>
              <a:rPr kumimoji="1" lang="ja-JP" altLang="en-US" dirty="0"/>
              <a:t>、</a:t>
            </a:r>
            <a:r>
              <a:rPr kumimoji="1" lang="en-US" altLang="ja-JP" dirty="0"/>
              <a:t>GoogleClassroom </a:t>
            </a:r>
            <a:r>
              <a:rPr kumimoji="1" lang="ja-JP" altLang="en-US" dirty="0"/>
              <a:t>を使います。</a:t>
            </a:r>
            <a:endParaRPr kumimoji="1" lang="en-US" altLang="ja-JP" dirty="0"/>
          </a:p>
          <a:p>
            <a:r>
              <a:rPr kumimoji="1" lang="en-US" altLang="ja-JP" dirty="0"/>
              <a:t>Zoom </a:t>
            </a:r>
            <a:r>
              <a:rPr kumimoji="1" lang="ja-JP" altLang="en-US" dirty="0"/>
              <a:t>は教員からの説明で使います。</a:t>
            </a:r>
            <a:endParaRPr kumimoji="1" lang="en-US" altLang="ja-JP" dirty="0"/>
          </a:p>
          <a:p>
            <a:r>
              <a:rPr kumimoji="1" lang="en-US" altLang="ja-JP" dirty="0"/>
              <a:t>Slack </a:t>
            </a:r>
            <a:r>
              <a:rPr kumimoji="1" lang="ja-JP" altLang="en-US" dirty="0"/>
              <a:t>は連絡・質問用です。</a:t>
            </a:r>
            <a:endParaRPr kumimoji="1" lang="en-US" altLang="ja-JP" dirty="0"/>
          </a:p>
          <a:p>
            <a:r>
              <a:rPr kumimoji="1" lang="ja-JP" altLang="en-US" dirty="0"/>
              <a:t>シスプロ</a:t>
            </a:r>
            <a:r>
              <a:rPr kumimoji="1" lang="en-US" altLang="ja-JP" dirty="0"/>
              <a:t>1</a:t>
            </a:r>
            <a:r>
              <a:rPr kumimoji="1" lang="ja-JP" altLang="en-US" dirty="0"/>
              <a:t>のチャンネルは </a:t>
            </a:r>
            <a:r>
              <a:rPr kumimoji="1" lang="en-US" altLang="ja-JP" dirty="0"/>
              <a:t>#</a:t>
            </a:r>
            <a:r>
              <a:rPr kumimoji="1" lang="ja-JP" altLang="en-US" dirty="0"/>
              <a:t>授業</a:t>
            </a:r>
            <a:r>
              <a:rPr kumimoji="1" lang="en-US" altLang="ja-JP" dirty="0"/>
              <a:t>_</a:t>
            </a:r>
            <a:r>
              <a:rPr kumimoji="1" lang="ja-JP" altLang="en-US" dirty="0"/>
              <a:t>シスプロ</a:t>
            </a:r>
            <a:r>
              <a:rPr kumimoji="1" lang="en-US" altLang="ja-JP" dirty="0"/>
              <a:t>1_</a:t>
            </a:r>
            <a:r>
              <a:rPr kumimoji="1" lang="ja-JP" altLang="en-US" dirty="0"/>
              <a:t>連絡</a:t>
            </a:r>
            <a:r>
              <a:rPr kumimoji="1" lang="en-US" altLang="ja-JP"/>
              <a:t>_2023, </a:t>
            </a:r>
            <a:r>
              <a:rPr kumimoji="1" lang="en-US" altLang="ja-JP" dirty="0"/>
              <a:t>#</a:t>
            </a:r>
            <a:r>
              <a:rPr kumimoji="1" lang="ja-JP" altLang="en-US" dirty="0"/>
              <a:t>授業</a:t>
            </a:r>
            <a:r>
              <a:rPr kumimoji="1" lang="en-US" altLang="ja-JP" dirty="0"/>
              <a:t>_</a:t>
            </a:r>
            <a:r>
              <a:rPr kumimoji="1" lang="ja-JP" altLang="en-US" dirty="0"/>
              <a:t>シスプロ</a:t>
            </a:r>
            <a:r>
              <a:rPr kumimoji="1" lang="en-US" altLang="ja-JP" dirty="0"/>
              <a:t>1_</a:t>
            </a:r>
            <a:r>
              <a:rPr kumimoji="1" lang="ja-JP" altLang="en-US" dirty="0"/>
              <a:t>質問</a:t>
            </a:r>
            <a:r>
              <a:rPr kumimoji="1" lang="en-US" altLang="ja-JP"/>
              <a:t>_2023</a:t>
            </a:r>
            <a:endParaRPr kumimoji="1" lang="en-US" altLang="ja-JP" dirty="0"/>
          </a:p>
          <a:p>
            <a:r>
              <a:rPr kumimoji="1" lang="en-US" altLang="ja-JP" dirty="0"/>
              <a:t>#</a:t>
            </a:r>
            <a:r>
              <a:rPr kumimoji="1" lang="ja-JP" altLang="en-US" dirty="0"/>
              <a:t>授業</a:t>
            </a:r>
            <a:r>
              <a:rPr kumimoji="1" lang="en-US" altLang="ja-JP" dirty="0"/>
              <a:t>_</a:t>
            </a:r>
            <a:r>
              <a:rPr kumimoji="1" lang="ja-JP" altLang="en-US" dirty="0"/>
              <a:t>シスプロ</a:t>
            </a:r>
            <a:r>
              <a:rPr kumimoji="1" lang="en-US" altLang="ja-JP" dirty="0"/>
              <a:t>1_</a:t>
            </a:r>
            <a:r>
              <a:rPr kumimoji="1" lang="ja-JP" altLang="en-US" dirty="0"/>
              <a:t>試験</a:t>
            </a:r>
            <a:r>
              <a:rPr kumimoji="1" lang="en-US" altLang="ja-JP"/>
              <a:t>_2023</a:t>
            </a:r>
            <a:r>
              <a:rPr kumimoji="1" lang="ja-JP" altLang="en-US"/>
              <a:t>の</a:t>
            </a:r>
            <a:r>
              <a:rPr kumimoji="1" lang="en-US" altLang="ja-JP" dirty="0"/>
              <a:t>3</a:t>
            </a:r>
            <a:r>
              <a:rPr kumimoji="1" lang="ja-JP" altLang="en-US" dirty="0"/>
              <a:t>つです。</a:t>
            </a:r>
            <a:endParaRPr kumimoji="1" lang="en-US" altLang="ja-JP" dirty="0"/>
          </a:p>
          <a:p>
            <a:r>
              <a:rPr kumimoji="1" lang="ja-JP" altLang="en-US" dirty="0"/>
              <a:t>また、報告書・出席カード提出は</a:t>
            </a:r>
            <a:r>
              <a:rPr kumimoji="1" lang="en-US" altLang="ja-JP" dirty="0"/>
              <a:t>GoogleClassroom </a:t>
            </a:r>
            <a:r>
              <a:rPr kumimoji="1" lang="ja-JP" altLang="en-US" dirty="0"/>
              <a:t>からします。</a:t>
            </a:r>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42</a:t>
            </a:fld>
            <a:endParaRPr kumimoji="1" lang="ja-JP" altLang="en-US"/>
          </a:p>
        </p:txBody>
      </p:sp>
    </p:spTree>
    <p:extLst>
      <p:ext uri="{BB962C8B-B14F-4D97-AF65-F5344CB8AC3E}">
        <p14:creationId xmlns:p14="http://schemas.microsoft.com/office/powerpoint/2010/main" val="27926283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Zoom</a:t>
            </a:r>
            <a:r>
              <a:rPr kumimoji="1" lang="ja-JP" altLang="en-US" dirty="0"/>
              <a:t>は教員から皆さんへの説明の際に用います。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実習開始時は</a:t>
            </a:r>
            <a:r>
              <a:rPr kumimoji="1" lang="en-US" altLang="ja-JP" dirty="0"/>
              <a:t>zoom</a:t>
            </a:r>
            <a:r>
              <a:rPr kumimoji="1" lang="ja-JP" altLang="en-US" dirty="0"/>
              <a:t>を見てください。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また、実習中皆さんに</a:t>
            </a:r>
            <a:r>
              <a:rPr kumimoji="1" lang="en-US" altLang="ja-JP" dirty="0"/>
              <a:t>zoom</a:t>
            </a:r>
            <a:r>
              <a:rPr kumimoji="1" lang="ja-JP" altLang="en-US" dirty="0"/>
              <a:t>で何か伝えることがある場合は </a:t>
            </a:r>
            <a:r>
              <a:rPr kumimoji="1" lang="en-US" altLang="ja-JP" dirty="0"/>
              <a:t>Slack </a:t>
            </a:r>
            <a:r>
              <a:rPr kumimoji="1" lang="ja-JP" altLang="en-US" dirty="0"/>
              <a:t>でお知らせしますので、そのときは </a:t>
            </a:r>
            <a:r>
              <a:rPr kumimoji="1" lang="en-US" altLang="ja-JP" dirty="0"/>
              <a:t>zoom</a:t>
            </a:r>
            <a:r>
              <a:rPr kumimoji="1" lang="ja-JP" altLang="en-US" dirty="0"/>
              <a:t>　を見てください。</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43</a:t>
            </a:fld>
            <a:endParaRPr kumimoji="1" lang="ja-JP" altLang="en-US"/>
          </a:p>
        </p:txBody>
      </p:sp>
    </p:spTree>
    <p:extLst>
      <p:ext uri="{BB962C8B-B14F-4D97-AF65-F5344CB8AC3E}">
        <p14:creationId xmlns:p14="http://schemas.microsoft.com/office/powerpoint/2010/main" val="4895729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今後</a:t>
            </a:r>
            <a:r>
              <a:rPr kumimoji="1" lang="en-US" altLang="ja-JP" dirty="0"/>
              <a:t>Zoom</a:t>
            </a:r>
            <a:r>
              <a:rPr kumimoji="1" lang="ja-JP" altLang="en-US" dirty="0"/>
              <a:t>ミーティングの</a:t>
            </a:r>
            <a:r>
              <a:rPr kumimoji="1" lang="en-US" altLang="ja-JP" dirty="0"/>
              <a:t>ID</a:t>
            </a:r>
            <a:r>
              <a:rPr kumimoji="1" lang="ja-JP" altLang="en-US" dirty="0"/>
              <a:t>とパスワードは </a:t>
            </a:r>
            <a:r>
              <a:rPr kumimoji="1" lang="en-US" altLang="ja-JP" dirty="0"/>
              <a:t>Slack </a:t>
            </a:r>
            <a:r>
              <a:rPr kumimoji="1" lang="ja-JP" altLang="en-US" dirty="0"/>
              <a:t>または </a:t>
            </a:r>
            <a:r>
              <a:rPr kumimoji="1" lang="en-US" altLang="ja-JP" dirty="0"/>
              <a:t>GoogleClassroom </a:t>
            </a:r>
            <a:r>
              <a:rPr kumimoji="1" lang="ja-JP" altLang="en-US" dirty="0"/>
              <a:t>でお知らせします。</a:t>
            </a:r>
          </a:p>
          <a:p>
            <a:endParaRPr kumimoji="1" lang="en-US" altLang="ja-JP" dirty="0"/>
          </a:p>
        </p:txBody>
      </p:sp>
      <p:sp>
        <p:nvSpPr>
          <p:cNvPr id="4" name="スライド番号プレースホルダー 3"/>
          <p:cNvSpPr>
            <a:spLocks noGrp="1"/>
          </p:cNvSpPr>
          <p:nvPr>
            <p:ph type="sldNum" sz="quarter" idx="5"/>
          </p:nvPr>
        </p:nvSpPr>
        <p:spPr/>
        <p:txBody>
          <a:bodyPr/>
          <a:lstStyle/>
          <a:p>
            <a:fld id="{333D8A6A-EF82-40F2-91CB-8E54A0C8B466}" type="slidenum">
              <a:rPr kumimoji="1" lang="ja-JP" altLang="en-US" smtClean="0"/>
              <a:t>44</a:t>
            </a:fld>
            <a:endParaRPr kumimoji="1" lang="ja-JP" altLang="en-US"/>
          </a:p>
        </p:txBody>
      </p:sp>
    </p:spTree>
    <p:extLst>
      <p:ext uri="{BB962C8B-B14F-4D97-AF65-F5344CB8AC3E}">
        <p14:creationId xmlns:p14="http://schemas.microsoft.com/office/powerpoint/2010/main" val="3005483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オンライン受講中に質問がある場合は</a:t>
            </a:r>
            <a:r>
              <a:rPr kumimoji="1" lang="en-US" altLang="ja-JP" dirty="0"/>
              <a:t>Slack</a:t>
            </a:r>
            <a:r>
              <a:rPr kumimoji="1" lang="ja-JP" altLang="en-US" dirty="0"/>
              <a:t>を使ってください。</a:t>
            </a:r>
            <a:endParaRPr kumimoji="1" lang="en-US" altLang="ja-JP" dirty="0"/>
          </a:p>
          <a:p>
            <a:r>
              <a:rPr kumimoji="1" lang="ja-JP" altLang="en-US" dirty="0"/>
              <a:t>質問は</a:t>
            </a:r>
            <a:r>
              <a:rPr kumimoji="1" lang="en-US" altLang="ja-JP" dirty="0"/>
              <a:t>#</a:t>
            </a:r>
            <a:r>
              <a:rPr kumimoji="1" lang="ja-JP" altLang="en-US" dirty="0"/>
              <a:t>授業</a:t>
            </a:r>
            <a:r>
              <a:rPr kumimoji="1" lang="en-US" altLang="ja-JP" dirty="0"/>
              <a:t>_</a:t>
            </a:r>
            <a:r>
              <a:rPr kumimoji="1" lang="ja-JP" altLang="en-US" dirty="0"/>
              <a:t>シスプロ</a:t>
            </a:r>
            <a:r>
              <a:rPr kumimoji="1" lang="en-US" altLang="ja-JP" dirty="0"/>
              <a:t>1_</a:t>
            </a:r>
            <a:r>
              <a:rPr kumimoji="1" lang="ja-JP" altLang="en-US" dirty="0"/>
              <a:t>質問</a:t>
            </a:r>
            <a:r>
              <a:rPr kumimoji="1" lang="en-US" altLang="ja-JP" dirty="0"/>
              <a:t>_2022</a:t>
            </a:r>
            <a:r>
              <a:rPr kumimoji="1" lang="ja-JP" altLang="en-US" dirty="0"/>
              <a:t>に書き込んでください。</a:t>
            </a:r>
            <a:endParaRPr kumimoji="1" lang="en-US" altLang="ja-JP" dirty="0"/>
          </a:p>
          <a:p>
            <a:r>
              <a:rPr kumimoji="1" lang="ja-JP" altLang="en-US" dirty="0"/>
              <a:t>簡単な質問であれば、</a:t>
            </a:r>
            <a:r>
              <a:rPr kumimoji="1" lang="en-US" altLang="ja-JP" dirty="0"/>
              <a:t>Slack</a:t>
            </a:r>
            <a:r>
              <a:rPr kumimoji="1" lang="ja-JP" altLang="en-US" dirty="0"/>
              <a:t>に書いてくれれば教員・</a:t>
            </a:r>
            <a:r>
              <a:rPr kumimoji="1" lang="en-US" altLang="ja-JP" dirty="0"/>
              <a:t>TA</a:t>
            </a:r>
            <a:r>
              <a:rPr kumimoji="1" lang="ja-JP" altLang="en-US" dirty="0"/>
              <a:t>が</a:t>
            </a:r>
            <a:r>
              <a:rPr kumimoji="1" lang="en-US" altLang="ja-JP" dirty="0"/>
              <a:t>Slack </a:t>
            </a:r>
            <a:r>
              <a:rPr kumimoji="1" lang="ja-JP" altLang="en-US" dirty="0"/>
              <a:t>上で返答します。</a:t>
            </a:r>
            <a:endParaRPr kumimoji="1" lang="en-US" altLang="ja-JP" dirty="0"/>
          </a:p>
          <a:p>
            <a:r>
              <a:rPr kumimoji="1" lang="ja-JP" altLang="en-US" dirty="0"/>
              <a:t>難しい質問の場合は、</a:t>
            </a:r>
            <a:r>
              <a:rPr kumimoji="1" lang="en-US" altLang="ja-JP" dirty="0"/>
              <a:t>Slack</a:t>
            </a:r>
            <a:r>
              <a:rPr kumimoji="1" lang="ja-JP" altLang="en-US" dirty="0"/>
              <a:t>の通話機能を用いて教員・</a:t>
            </a:r>
            <a:r>
              <a:rPr kumimoji="1" lang="en-US" altLang="ja-JP" dirty="0"/>
              <a:t>TA</a:t>
            </a:r>
            <a:r>
              <a:rPr kumimoji="1" lang="ja-JP" altLang="en-US" dirty="0"/>
              <a:t>と</a:t>
            </a:r>
            <a:r>
              <a:rPr kumimoji="1" lang="en-US" altLang="ja-JP" dirty="0"/>
              <a:t>1</a:t>
            </a:r>
            <a:r>
              <a:rPr kumimoji="1" lang="ja-JP" altLang="en-US" dirty="0"/>
              <a:t>対</a:t>
            </a:r>
            <a:r>
              <a:rPr kumimoji="1" lang="en-US" altLang="ja-JP" dirty="0"/>
              <a:t>1</a:t>
            </a:r>
            <a:r>
              <a:rPr kumimoji="1" lang="ja-JP" altLang="en-US" dirty="0"/>
              <a:t>でやりとりします。</a:t>
            </a:r>
            <a:endParaRPr kumimoji="1" lang="en-US" altLang="ja-JP" dirty="0"/>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45</a:t>
            </a:fld>
            <a:endParaRPr kumimoji="1" lang="ja-JP" altLang="en-US"/>
          </a:p>
        </p:txBody>
      </p:sp>
    </p:spTree>
    <p:extLst>
      <p:ext uri="{BB962C8B-B14F-4D97-AF65-F5344CB8AC3E}">
        <p14:creationId xmlns:p14="http://schemas.microsoft.com/office/powerpoint/2010/main" val="13569278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質問があれば、チャンネル 授業</a:t>
            </a:r>
            <a:r>
              <a:rPr kumimoji="1" lang="en-US" altLang="ja-JP" dirty="0"/>
              <a:t>_</a:t>
            </a:r>
            <a:r>
              <a:rPr kumimoji="1" lang="ja-JP" altLang="en-US" dirty="0"/>
              <a:t>シスプロ</a:t>
            </a:r>
            <a:r>
              <a:rPr kumimoji="1" lang="en-US" altLang="ja-JP" dirty="0"/>
              <a:t>1_</a:t>
            </a:r>
            <a:r>
              <a:rPr kumimoji="1" lang="ja-JP" altLang="en-US" dirty="0"/>
              <a:t>質問</a:t>
            </a:r>
            <a:r>
              <a:rPr kumimoji="1" lang="en-US" altLang="ja-JP"/>
              <a:t>_2023 </a:t>
            </a:r>
            <a:r>
              <a:rPr kumimoji="1" lang="ja-JP" altLang="en-US" dirty="0"/>
              <a:t>に書いてください。</a:t>
            </a:r>
            <a:endParaRPr kumimoji="1" lang="en-US" altLang="ja-JP" dirty="0"/>
          </a:p>
          <a:p>
            <a:r>
              <a:rPr kumimoji="1" lang="ja-JP" altLang="en-US" dirty="0"/>
              <a:t>簡単な質問であれば、教員・</a:t>
            </a:r>
            <a:r>
              <a:rPr kumimoji="1" lang="en-US" altLang="ja-JP" dirty="0"/>
              <a:t>TA</a:t>
            </a:r>
            <a:r>
              <a:rPr kumimoji="1" lang="ja-JP" altLang="en-US" dirty="0"/>
              <a:t>が</a:t>
            </a:r>
            <a:r>
              <a:rPr kumimoji="1" lang="en-US" altLang="ja-JP" dirty="0"/>
              <a:t>Slack</a:t>
            </a:r>
            <a:r>
              <a:rPr kumimoji="1" lang="ja-JP" altLang="en-US" dirty="0"/>
              <a:t>に返答を書き込みます。</a:t>
            </a:r>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46</a:t>
            </a:fld>
            <a:endParaRPr kumimoji="1" lang="ja-JP" altLang="en-US"/>
          </a:p>
        </p:txBody>
      </p:sp>
    </p:spTree>
    <p:extLst>
      <p:ext uri="{BB962C8B-B14F-4D97-AF65-F5344CB8AC3E}">
        <p14:creationId xmlns:p14="http://schemas.microsoft.com/office/powerpoint/2010/main" val="31997379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難しい質問の場合は、教員・</a:t>
            </a:r>
            <a:r>
              <a:rPr kumimoji="1" lang="en-US" altLang="ja-JP" dirty="0"/>
              <a:t>TA</a:t>
            </a:r>
            <a:r>
              <a:rPr kumimoji="1" lang="ja-JP" altLang="en-US" dirty="0"/>
              <a:t>が返事しますので、</a:t>
            </a:r>
            <a:endParaRPr kumimoji="1" lang="en-US" altLang="ja-JP" dirty="0"/>
          </a:p>
          <a:p>
            <a:r>
              <a:rPr kumimoji="1" lang="en-US" altLang="ja-JP" dirty="0"/>
              <a:t>Slack</a:t>
            </a:r>
            <a:r>
              <a:rPr kumimoji="1" lang="ja-JP" altLang="en-US" dirty="0"/>
              <a:t>の通話機能で</a:t>
            </a:r>
            <a:r>
              <a:rPr kumimoji="1" lang="en-US" altLang="ja-JP" dirty="0"/>
              <a:t>1</a:t>
            </a:r>
            <a:r>
              <a:rPr kumimoji="1" lang="ja-JP" altLang="en-US" dirty="0"/>
              <a:t>対</a:t>
            </a:r>
            <a:r>
              <a:rPr kumimoji="1" lang="en-US" altLang="ja-JP" dirty="0"/>
              <a:t>1</a:t>
            </a:r>
            <a:r>
              <a:rPr kumimoji="1" lang="ja-JP" altLang="en-US" dirty="0"/>
              <a:t>で通話してください。</a:t>
            </a:r>
            <a:endParaRPr kumimoji="1" lang="en-US" altLang="ja-JP" dirty="0"/>
          </a:p>
          <a:p>
            <a:r>
              <a:rPr kumimoji="1" lang="ja-JP" altLang="en-US" dirty="0"/>
              <a:t>通話中は画面を共有することも可能ですので、プログラムや実行画面を見せながら質問することもできます。</a:t>
            </a:r>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47</a:t>
            </a:fld>
            <a:endParaRPr kumimoji="1" lang="ja-JP" altLang="en-US"/>
          </a:p>
        </p:txBody>
      </p:sp>
    </p:spTree>
    <p:extLst>
      <p:ext uri="{BB962C8B-B14F-4D97-AF65-F5344CB8AC3E}">
        <p14:creationId xmlns:p14="http://schemas.microsoft.com/office/powerpoint/2010/main" val="1652747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Slack</a:t>
            </a:r>
            <a:r>
              <a:rPr kumimoji="1" lang="ja-JP" altLang="en-US" dirty="0"/>
              <a:t>で通話する際は、まずメンバーから通話相手を選んでください。</a:t>
            </a:r>
            <a:endParaRPr kumimoji="1" lang="en-US" altLang="ja-JP" dirty="0"/>
          </a:p>
          <a:p>
            <a:r>
              <a:rPr kumimoji="1" lang="en-US" altLang="ja-JP" dirty="0"/>
              <a:t>Slack</a:t>
            </a:r>
            <a:r>
              <a:rPr kumimoji="1" lang="ja-JP" altLang="en-US" dirty="0"/>
              <a:t>の上部の「メンバーリストを表示」をクリックしてください。</a:t>
            </a:r>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48</a:t>
            </a:fld>
            <a:endParaRPr kumimoji="1" lang="ja-JP" altLang="en-US"/>
          </a:p>
        </p:txBody>
      </p:sp>
    </p:spTree>
    <p:extLst>
      <p:ext uri="{BB962C8B-B14F-4D97-AF65-F5344CB8AC3E}">
        <p14:creationId xmlns:p14="http://schemas.microsoft.com/office/powerpoint/2010/main" val="36676915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メンバーリストが表示されますので、通話相手を選択してください。</a:t>
            </a:r>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49</a:t>
            </a:fld>
            <a:endParaRPr kumimoji="1" lang="ja-JP" altLang="en-US"/>
          </a:p>
        </p:txBody>
      </p:sp>
    </p:spTree>
    <p:extLst>
      <p:ext uri="{BB962C8B-B14F-4D97-AF65-F5344CB8AC3E}">
        <p14:creationId xmlns:p14="http://schemas.microsoft.com/office/powerpoint/2010/main" val="3294379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オンラインでの課題提出および出席カードの提出は </a:t>
            </a:r>
            <a:r>
              <a:rPr kumimoji="1" lang="en-US" altLang="ja-JP"/>
              <a:t>GoogleClassroom </a:t>
            </a:r>
            <a:r>
              <a:rPr kumimoji="1" lang="ja-JP" altLang="en-US"/>
              <a:t>を使います。</a:t>
            </a:r>
            <a:endParaRPr kumimoji="1" lang="en-US" altLang="ja-JP"/>
          </a:p>
          <a:p>
            <a:r>
              <a:rPr kumimoji="1" lang="ja-JP" altLang="en-US"/>
              <a:t>皆さん、 </a:t>
            </a:r>
            <a:r>
              <a:rPr kumimoji="1" lang="en-US" altLang="ja-JP"/>
              <a:t>GoogleClassroom </a:t>
            </a:r>
            <a:r>
              <a:rPr kumimoji="1" lang="ja-JP" altLang="en-US"/>
              <a:t>のページを開いてください。</a:t>
            </a:r>
            <a:endParaRPr kumimoji="1" lang="en-US" altLang="ja-JP"/>
          </a:p>
          <a:p>
            <a:r>
              <a:rPr kumimoji="1" lang="en-US" altLang="ja-JP"/>
              <a:t>https://classroom.google.com/h </a:t>
            </a:r>
            <a:r>
              <a:rPr kumimoji="1" lang="ja-JP" altLang="en-US"/>
              <a:t>です。</a:t>
            </a:r>
            <a:endParaRPr kumimoji="1" lang="en-US" altLang="ja-JP"/>
          </a:p>
          <a:p>
            <a:r>
              <a:rPr kumimoji="1" lang="ja-JP" altLang="en-US"/>
              <a:t>開いたら、右上にある</a:t>
            </a:r>
            <a:r>
              <a:rPr kumimoji="1" lang="en-US" altLang="ja-JP"/>
              <a:t>+</a:t>
            </a:r>
            <a:r>
              <a:rPr kumimoji="1" lang="ja-JP" altLang="en-US"/>
              <a:t>ボタンを押してください。</a:t>
            </a: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8F2891C-4ABC-441C-A10B-B4804D223D84}" type="slidenum">
              <a:rPr kumimoji="1" lang="ja-JP"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5905200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「ハドルミーティング」ボタンを押すと</a:t>
            </a:r>
            <a:r>
              <a:rPr kumimoji="1" lang="en-US" altLang="ja-JP" dirty="0"/>
              <a:t>1</a:t>
            </a:r>
            <a:r>
              <a:rPr kumimoji="1" lang="ja-JP" altLang="en-US" dirty="0"/>
              <a:t>対</a:t>
            </a:r>
            <a:r>
              <a:rPr kumimoji="1" lang="en-US" altLang="ja-JP" dirty="0"/>
              <a:t>1</a:t>
            </a:r>
            <a:r>
              <a:rPr kumimoji="1" lang="ja-JP" altLang="en-US" dirty="0"/>
              <a:t>で通話できます。</a:t>
            </a:r>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50</a:t>
            </a:fld>
            <a:endParaRPr kumimoji="1" lang="ja-JP" altLang="en-US"/>
          </a:p>
        </p:txBody>
      </p:sp>
    </p:spTree>
    <p:extLst>
      <p:ext uri="{BB962C8B-B14F-4D97-AF65-F5344CB8AC3E}">
        <p14:creationId xmlns:p14="http://schemas.microsoft.com/office/powerpoint/2010/main" val="21748530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また、通話中にディスプレイ型のアイコンをクリックすると、通話相手と画面を共有できます。</a:t>
            </a:r>
            <a:endParaRPr kumimoji="1" lang="en-US" altLang="ja-JP" dirty="0"/>
          </a:p>
          <a:p>
            <a:r>
              <a:rPr kumimoji="1" lang="ja-JP" altLang="en-US" dirty="0"/>
              <a:t>必要なら作成中のプログラムや実行画面を見せながら質問してください。</a:t>
            </a:r>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52</a:t>
            </a:fld>
            <a:endParaRPr kumimoji="1" lang="ja-JP" altLang="en-US"/>
          </a:p>
        </p:txBody>
      </p:sp>
    </p:spTree>
    <p:extLst>
      <p:ext uri="{BB962C8B-B14F-4D97-AF65-F5344CB8AC3E}">
        <p14:creationId xmlns:p14="http://schemas.microsoft.com/office/powerpoint/2010/main" val="9502480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次にエクリプスの設定をします。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実習に必要な教材は、</a:t>
            </a:r>
            <a:r>
              <a:rPr kumimoji="1" lang="en-US" altLang="ja-JP" dirty="0"/>
              <a:t>projI22.tgz </a:t>
            </a:r>
            <a:r>
              <a:rPr kumimoji="1" lang="ja-JP" altLang="en-US" dirty="0"/>
              <a:t>にまとめてありますのでダウンロードしてください。</a:t>
            </a:r>
            <a:endParaRPr kumimoji="1" lang="en-US" altLang="ja-JP" dirty="0"/>
          </a:p>
          <a:p>
            <a:r>
              <a:rPr kumimoji="1" lang="ja-JP" altLang="en-US" dirty="0"/>
              <a:t>公式ページにある </a:t>
            </a:r>
            <a:r>
              <a:rPr kumimoji="1" lang="en-US" altLang="ja-JP" dirty="0"/>
              <a:t>projI22.tgz </a:t>
            </a:r>
            <a:r>
              <a:rPr kumimoji="1" lang="ja-JP" altLang="en-US" dirty="0"/>
              <a:t>をダウンロードしてください。</a:t>
            </a:r>
            <a:endParaRPr kumimoji="1" lang="en-US" altLang="ja-JP" dirty="0"/>
          </a:p>
          <a:p>
            <a:r>
              <a:rPr kumimoji="1" lang="ja-JP" altLang="en-US" dirty="0"/>
              <a:t>ダウンロードしたら、ダブルクリック</a:t>
            </a:r>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53</a:t>
            </a:fld>
            <a:endParaRPr kumimoji="1" lang="ja-JP" altLang="en-US"/>
          </a:p>
        </p:txBody>
      </p:sp>
    </p:spTree>
    <p:extLst>
      <p:ext uri="{BB962C8B-B14F-4D97-AF65-F5344CB8AC3E}">
        <p14:creationId xmlns:p14="http://schemas.microsoft.com/office/powerpoint/2010/main" val="39947450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projI22.tgz </a:t>
            </a:r>
            <a:r>
              <a:rPr kumimoji="1" lang="ja-JP" altLang="en-US" dirty="0"/>
              <a:t>をダウンロードしたら、</a:t>
            </a:r>
          </a:p>
          <a:p>
            <a:r>
              <a:rPr kumimoji="1" lang="ja-JP" altLang="en-US" dirty="0"/>
              <a:t>ダウンロードフォルダにある </a:t>
            </a:r>
            <a:r>
              <a:rPr kumimoji="1" lang="en-US" altLang="ja-JP" dirty="0"/>
              <a:t>projI22.tar </a:t>
            </a:r>
            <a:r>
              <a:rPr kumimoji="1" lang="ja-JP" altLang="en-US" dirty="0"/>
              <a:t>をダブルクリックしてください。</a:t>
            </a:r>
          </a:p>
          <a:p>
            <a:r>
              <a:rPr kumimoji="1" lang="en-US" altLang="ja-JP" dirty="0"/>
              <a:t>projI22 </a:t>
            </a:r>
            <a:r>
              <a:rPr kumimoji="1" lang="ja-JP" altLang="en-US" dirty="0"/>
              <a:t>というフォルダが作られますので、このフォルダを書類フォルダ </a:t>
            </a:r>
            <a:r>
              <a:rPr kumimoji="1" lang="en-US" altLang="ja-JP" dirty="0"/>
              <a:t>~/Documents </a:t>
            </a:r>
            <a:r>
              <a:rPr kumimoji="1" lang="ja-JP" altLang="en-US" dirty="0"/>
              <a:t>に移動してください</a:t>
            </a:r>
          </a:p>
          <a:p>
            <a:r>
              <a:rPr kumimoji="1" lang="en-US" altLang="ja-JP" dirty="0"/>
              <a:t>projI22 </a:t>
            </a:r>
            <a:r>
              <a:rPr kumimoji="1" lang="ja-JP" altLang="en-US" dirty="0"/>
              <a:t>フォルダの中には、</a:t>
            </a:r>
            <a:endParaRPr kumimoji="1" lang="en-US" altLang="ja-JP" dirty="0"/>
          </a:p>
          <a:p>
            <a:r>
              <a:rPr kumimoji="1" lang="en-US" altLang="ja-JP" dirty="0"/>
              <a:t>ProjI22.tar</a:t>
            </a:r>
            <a:r>
              <a:rPr kumimoji="1" lang="ja-JP" altLang="en-US" dirty="0"/>
              <a:t> というファイルと </a:t>
            </a:r>
            <a:r>
              <a:rPr kumimoji="1" lang="en-US" altLang="ja-JP" dirty="0"/>
              <a:t>material </a:t>
            </a:r>
            <a:r>
              <a:rPr kumimoji="1" lang="ja-JP" altLang="en-US" dirty="0"/>
              <a:t>というフォルダがあります。</a:t>
            </a:r>
            <a:r>
              <a:rPr kumimoji="1" lang="en-US" altLang="ja-JP" dirty="0"/>
              <a:t> </a:t>
            </a:r>
            <a:endParaRPr kumimoji="1" lang="ja-JP" altLang="en-US" dirty="0"/>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54</a:t>
            </a:fld>
            <a:endParaRPr kumimoji="1" lang="ja-JP" altLang="en-US"/>
          </a:p>
        </p:txBody>
      </p:sp>
    </p:spTree>
    <p:extLst>
      <p:ext uri="{BB962C8B-B14F-4D97-AF65-F5344CB8AC3E}">
        <p14:creationId xmlns:p14="http://schemas.microsoft.com/office/powerpoint/2010/main" val="8789362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ProjI22.tar </a:t>
            </a:r>
            <a:r>
              <a:rPr kumimoji="1" lang="ja-JP" altLang="en-US" dirty="0"/>
              <a:t>はエクリプスのプロジェクトファイルです。</a:t>
            </a:r>
            <a:endParaRPr kumimoji="1" lang="en-US" altLang="ja-JP" dirty="0"/>
          </a:p>
          <a:p>
            <a:r>
              <a:rPr kumimoji="1" lang="en-US" altLang="ja-JP" dirty="0"/>
              <a:t>material </a:t>
            </a:r>
            <a:r>
              <a:rPr kumimoji="1" lang="ja-JP" altLang="en-US" dirty="0"/>
              <a:t>には、字句解析部のテスト用データ </a:t>
            </a:r>
            <a:r>
              <a:rPr kumimoji="1" lang="en-US" altLang="ja-JP" dirty="0" err="1"/>
              <a:t>LexerAnswes</a:t>
            </a:r>
            <a:r>
              <a:rPr kumimoji="1" lang="en-US" altLang="ja-JP" dirty="0"/>
              <a:t>, </a:t>
            </a:r>
          </a:p>
          <a:p>
            <a:r>
              <a:rPr kumimoji="1" lang="en-US" altLang="ja-JP" dirty="0"/>
              <a:t>K22</a:t>
            </a:r>
            <a:r>
              <a:rPr kumimoji="1" lang="ja-JP" altLang="en-US" dirty="0"/>
              <a:t>言語によるサンプルプログラム </a:t>
            </a:r>
            <a:r>
              <a:rPr kumimoji="1" lang="en-US" altLang="ja-JP" dirty="0"/>
              <a:t>*.k, </a:t>
            </a:r>
          </a:p>
          <a:p>
            <a:r>
              <a:rPr kumimoji="1" lang="ja-JP" altLang="en-US" dirty="0"/>
              <a:t>教員が用意したコンパイラの完成品の </a:t>
            </a:r>
            <a:r>
              <a:rPr kumimoji="1" lang="en-US" altLang="ja-JP" dirty="0"/>
              <a:t>class </a:t>
            </a:r>
            <a:r>
              <a:rPr kumimoji="1" lang="ja-JP" altLang="en-US" dirty="0"/>
              <a:t>ファイル、</a:t>
            </a:r>
            <a:endParaRPr kumimoji="1" lang="en-US" altLang="ja-JP" dirty="0"/>
          </a:p>
          <a:p>
            <a:r>
              <a:rPr kumimoji="1" lang="en-US" altLang="ja-JP" dirty="0"/>
              <a:t>VSM</a:t>
            </a:r>
            <a:r>
              <a:rPr kumimoji="1" lang="ja-JP" altLang="en-US" dirty="0"/>
              <a:t>アセンブラを実行できるバーチャルスタックマシン </a:t>
            </a:r>
            <a:r>
              <a:rPr kumimoji="1" lang="en-US" altLang="ja-JP" dirty="0" err="1"/>
              <a:t>vsm</a:t>
            </a:r>
            <a:r>
              <a:rPr kumimoji="1" lang="en-US" altLang="ja-JP" dirty="0"/>
              <a:t> </a:t>
            </a:r>
            <a:r>
              <a:rPr kumimoji="1" lang="ja-JP" altLang="en-US" dirty="0"/>
              <a:t>です。</a:t>
            </a:r>
            <a:endParaRPr kumimoji="1" lang="en-US" altLang="ja-JP" dirty="0"/>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55</a:t>
            </a:fld>
            <a:endParaRPr kumimoji="1" lang="ja-JP" altLang="en-US"/>
          </a:p>
        </p:txBody>
      </p:sp>
    </p:spTree>
    <p:extLst>
      <p:ext uri="{BB962C8B-B14F-4D97-AF65-F5344CB8AC3E}">
        <p14:creationId xmlns:p14="http://schemas.microsoft.com/office/powerpoint/2010/main" val="11581988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エクリプスに、</a:t>
            </a:r>
            <a:r>
              <a:rPr kumimoji="1" lang="en-US" altLang="ja-JP" dirty="0"/>
              <a:t>ProjI22 </a:t>
            </a:r>
            <a:r>
              <a:rPr kumimoji="1" lang="ja-JP" altLang="en-US" dirty="0"/>
              <a:t>プロジェクトをインポートします。</a:t>
            </a:r>
            <a:endParaRPr kumimoji="1" lang="en-US" altLang="ja-JP" dirty="0"/>
          </a:p>
          <a:p>
            <a:r>
              <a:rPr kumimoji="1" lang="ja-JP" altLang="en-US" dirty="0"/>
              <a:t>まずエクリプスを起動してください。</a:t>
            </a:r>
            <a:endParaRPr kumimoji="1" lang="en-US" altLang="ja-JP" dirty="0"/>
          </a:p>
          <a:p>
            <a:r>
              <a:rPr kumimoji="1" lang="ja-JP" altLang="en-US" dirty="0"/>
              <a:t>起動したら、パッケージ・エクスプローラを右クリックしてください。</a:t>
            </a:r>
            <a:endParaRPr kumimoji="1" lang="en-US" altLang="ja-JP" dirty="0"/>
          </a:p>
          <a:p>
            <a:r>
              <a:rPr kumimoji="1" lang="ja-JP" altLang="en-US" dirty="0"/>
              <a:t>右クリックするとメニューが現れますので、その中から「インポート」を探してクリックしてください。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56</a:t>
            </a:fld>
            <a:endParaRPr kumimoji="1" lang="ja-JP" altLang="en-US"/>
          </a:p>
        </p:txBody>
      </p:sp>
    </p:spTree>
    <p:extLst>
      <p:ext uri="{BB962C8B-B14F-4D97-AF65-F5344CB8AC3E}">
        <p14:creationId xmlns:p14="http://schemas.microsoft.com/office/powerpoint/2010/main" val="10550200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「インポート」をクリックすると、インポートウィザードの選択画面になりますので、</a:t>
            </a:r>
            <a:endParaRPr kumimoji="1" lang="en-US" altLang="ja-JP" dirty="0"/>
          </a:p>
          <a:p>
            <a:r>
              <a:rPr kumimoji="1" lang="ja-JP" altLang="en-US" dirty="0"/>
              <a:t>「一般」⇒「既存プロジェクトをワークスペースへ」を選んで「次へ」を押してください。</a:t>
            </a:r>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57</a:t>
            </a:fld>
            <a:endParaRPr kumimoji="1" lang="ja-JP" altLang="en-US"/>
          </a:p>
        </p:txBody>
      </p:sp>
    </p:spTree>
    <p:extLst>
      <p:ext uri="{BB962C8B-B14F-4D97-AF65-F5344CB8AC3E}">
        <p14:creationId xmlns:p14="http://schemas.microsoft.com/office/powerpoint/2010/main" val="40064532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「アーカイブファイルの選択」にチェックを入れ、「参照」を押してください。</a:t>
            </a:r>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58</a:t>
            </a:fld>
            <a:endParaRPr kumimoji="1" lang="ja-JP" altLang="en-US"/>
          </a:p>
        </p:txBody>
      </p:sp>
    </p:spTree>
    <p:extLst>
      <p:ext uri="{BB962C8B-B14F-4D97-AF65-F5344CB8AC3E}">
        <p14:creationId xmlns:p14="http://schemas.microsoft.com/office/powerpoint/2010/main" val="33978382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b="0" dirty="0">
                <a:latin typeface="Times New Roman" panose="02020603050405020304" pitchFamily="18" charset="0"/>
              </a:rPr>
              <a:t>~/Documents/projI22/ProjI22.tar </a:t>
            </a:r>
            <a:r>
              <a:rPr lang="ja-JP" altLang="en-US" sz="1200" b="0" dirty="0">
                <a:latin typeface="Times New Roman" panose="02020603050405020304" pitchFamily="18" charset="0"/>
              </a:rPr>
              <a:t>を選択してください。</a:t>
            </a:r>
            <a:endParaRPr kumimoji="1" lang="ja-JP" altLang="en-US" b="0" dirty="0"/>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59</a:t>
            </a:fld>
            <a:endParaRPr kumimoji="1" lang="ja-JP" altLang="en-US"/>
          </a:p>
        </p:txBody>
      </p:sp>
    </p:spTree>
    <p:extLst>
      <p:ext uri="{BB962C8B-B14F-4D97-AF65-F5344CB8AC3E}">
        <p14:creationId xmlns:p14="http://schemas.microsoft.com/office/powerpoint/2010/main" val="37373787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「完了」をクリックしてください。</a:t>
            </a:r>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60</a:t>
            </a:fld>
            <a:endParaRPr kumimoji="1" lang="ja-JP" altLang="en-US"/>
          </a:p>
        </p:txBody>
      </p:sp>
    </p:spTree>
    <p:extLst>
      <p:ext uri="{BB962C8B-B14F-4D97-AF65-F5344CB8AC3E}">
        <p14:creationId xmlns:p14="http://schemas.microsoft.com/office/powerpoint/2010/main" val="3529378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「クラスに参加」を選んでください。</a:t>
            </a:r>
          </a:p>
        </p:txBody>
      </p:sp>
      <p:sp>
        <p:nvSpPr>
          <p:cNvPr id="4" name="スライド番号プレースホルダー 3"/>
          <p:cNvSpPr>
            <a:spLocks noGrp="1"/>
          </p:cNvSpPr>
          <p:nvPr>
            <p:ph type="sldNum" sz="quarter" idx="5"/>
          </p:nvPr>
        </p:nvSpPr>
        <p:spPr/>
        <p:txBody>
          <a:bodyPr/>
          <a:lstStyle/>
          <a:p>
            <a:fld id="{38F2891C-4ABC-441C-A10B-B4804D223D84}" type="slidenum">
              <a:rPr kumimoji="1" lang="ja-JP" altLang="en-US" smtClean="0"/>
              <a:pPr/>
              <a:t>6</a:t>
            </a:fld>
            <a:endParaRPr kumimoji="1" lang="ja-JP" altLang="en-US"/>
          </a:p>
        </p:txBody>
      </p:sp>
    </p:spTree>
    <p:extLst>
      <p:ext uri="{BB962C8B-B14F-4D97-AF65-F5344CB8AC3E}">
        <p14:creationId xmlns:p14="http://schemas.microsoft.com/office/powerpoint/2010/main" val="1168520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これでプロジェクトのインポートが完了しました。</a:t>
            </a:r>
            <a:endParaRPr kumimoji="1" lang="en-US" altLang="ja-JP" dirty="0"/>
          </a:p>
          <a:p>
            <a:r>
              <a:rPr kumimoji="1" lang="en-US" altLang="ja-JP" dirty="0"/>
              <a:t>ProjI22/</a:t>
            </a:r>
            <a:r>
              <a:rPr kumimoji="1" lang="en-US" altLang="ja-JP" dirty="0" err="1"/>
              <a:t>src</a:t>
            </a:r>
            <a:r>
              <a:rPr kumimoji="1" lang="en-US" altLang="ja-JP" dirty="0"/>
              <a:t>/kc </a:t>
            </a:r>
            <a:r>
              <a:rPr kumimoji="1" lang="ja-JP" altLang="en-US" dirty="0"/>
              <a:t>にプログラムの骨格がありますので、この骨格をベースにプログラミングしていってください。</a:t>
            </a:r>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61</a:t>
            </a:fld>
            <a:endParaRPr kumimoji="1" lang="ja-JP" altLang="en-US"/>
          </a:p>
        </p:txBody>
      </p:sp>
    </p:spTree>
    <p:extLst>
      <p:ext uri="{BB962C8B-B14F-4D97-AF65-F5344CB8AC3E}">
        <p14:creationId xmlns:p14="http://schemas.microsoft.com/office/powerpoint/2010/main" val="33227629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kc</a:t>
            </a:r>
            <a:r>
              <a:rPr kumimoji="1" lang="ja-JP" altLang="en-US" dirty="0"/>
              <a:t>パッケージ内の</a:t>
            </a:r>
            <a:r>
              <a:rPr kumimoji="1" lang="en-US" altLang="ja-JP" dirty="0"/>
              <a:t>Java</a:t>
            </a:r>
            <a:r>
              <a:rPr kumimoji="1" lang="ja-JP" altLang="en-US" dirty="0"/>
              <a:t>ファイルを開いたときに文字化けしている人は、文字コードを</a:t>
            </a:r>
            <a:r>
              <a:rPr kumimoji="1" lang="en-US" altLang="ja-JP" dirty="0"/>
              <a:t>UTF-8</a:t>
            </a:r>
            <a:r>
              <a:rPr kumimoji="1" lang="ja-JP" altLang="en-US" dirty="0"/>
              <a:t>に変換してください。</a:t>
            </a:r>
            <a:endParaRPr kumimoji="1" lang="en-US" altLang="ja-JP" dirty="0"/>
          </a:p>
          <a:p>
            <a:r>
              <a:rPr kumimoji="1" lang="ja-JP" altLang="en-US" dirty="0"/>
              <a:t>「ウィンドウ」⇒「設定」⇒「一般」⇒「ワークスペース」と進みます。</a:t>
            </a:r>
            <a:endParaRPr kumimoji="1" lang="en-US" altLang="ja-JP" dirty="0"/>
          </a:p>
          <a:p>
            <a:r>
              <a:rPr kumimoji="1" lang="ja-JP" altLang="en-US" dirty="0"/>
              <a:t>テキスト・ファイル・エンコードで「その他」を選択し、その横のウィンドウに </a:t>
            </a:r>
            <a:r>
              <a:rPr kumimoji="1" lang="en-US" altLang="ja-JP" dirty="0"/>
              <a:t>UTF-8 </a:t>
            </a:r>
            <a:r>
              <a:rPr kumimoji="1" lang="ja-JP" altLang="en-US" dirty="0"/>
              <a:t>と入力ください。</a:t>
            </a:r>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62</a:t>
            </a:fld>
            <a:endParaRPr kumimoji="1" lang="ja-JP" altLang="en-US"/>
          </a:p>
        </p:txBody>
      </p:sp>
    </p:spTree>
    <p:extLst>
      <p:ext uri="{BB962C8B-B14F-4D97-AF65-F5344CB8AC3E}">
        <p14:creationId xmlns:p14="http://schemas.microsoft.com/office/powerpoint/2010/main" val="13636398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a:t>
            </a:r>
            <a:r>
              <a:rPr kumimoji="1" lang="en-US" altLang="ja-JP" dirty="0"/>
              <a:t>kc</a:t>
            </a:r>
            <a:r>
              <a:rPr kumimoji="1" lang="ja-JP" altLang="en-US" dirty="0"/>
              <a:t>パッケージ内の</a:t>
            </a:r>
            <a:r>
              <a:rPr kumimoji="1" lang="en-US" altLang="ja-JP" dirty="0"/>
              <a:t>Java</a:t>
            </a:r>
            <a:r>
              <a:rPr kumimoji="1" lang="ja-JP" altLang="en-US" dirty="0"/>
              <a:t>ファイルを開いたとき、</a:t>
            </a:r>
            <a:r>
              <a:rPr kumimoji="1" lang="en-US" altLang="ja-JP" dirty="0"/>
              <a:t>Type.java </a:t>
            </a:r>
            <a:r>
              <a:rPr kumimoji="1" lang="ja-JP" altLang="en-US" dirty="0"/>
              <a:t>に✕マークが出ている人は、</a:t>
            </a:r>
            <a:endParaRPr kumimoji="1" lang="en-US" altLang="ja-JP" dirty="0"/>
          </a:p>
          <a:p>
            <a:r>
              <a:rPr kumimoji="1" lang="en-US" altLang="ja-JP" dirty="0"/>
              <a:t>Java</a:t>
            </a:r>
            <a:r>
              <a:rPr kumimoji="1" lang="ja-JP" altLang="en-US" dirty="0"/>
              <a:t>コンパイラの準拠レベルを変更してください。</a:t>
            </a:r>
            <a:endParaRPr kumimoji="1" lang="en-US" altLang="ja-JP" dirty="0"/>
          </a:p>
          <a:p>
            <a:r>
              <a:rPr kumimoji="1" lang="en-US" altLang="ja-JP" dirty="0"/>
              <a:t>ProjI22</a:t>
            </a:r>
            <a:r>
              <a:rPr kumimoji="1" lang="ja-JP" altLang="en-US" dirty="0"/>
              <a:t>を右クリックし、「プロパティ」⇒「</a:t>
            </a:r>
            <a:r>
              <a:rPr kumimoji="1" lang="en-US" altLang="ja-JP" dirty="0"/>
              <a:t>Java</a:t>
            </a:r>
            <a:r>
              <a:rPr kumimoji="1" lang="ja-JP" altLang="en-US" dirty="0"/>
              <a:t>コンパイラ」と進んでください。</a:t>
            </a:r>
            <a:endParaRPr kumimoji="1" lang="en-US" altLang="ja-JP" dirty="0"/>
          </a:p>
          <a:p>
            <a:r>
              <a:rPr kumimoji="1" lang="ja-JP" altLang="en-US" dirty="0"/>
              <a:t>「デフォルトの準拠設定の使用」にチェックし、コンパイラの準拠レベルを上げ下げします。</a:t>
            </a:r>
            <a:endParaRPr kumimoji="1" lang="en-US" altLang="ja-JP" dirty="0"/>
          </a:p>
          <a:p>
            <a:r>
              <a:rPr kumimoji="1" lang="en-US" altLang="ja-JP" dirty="0"/>
              <a:t>Type.java </a:t>
            </a:r>
            <a:r>
              <a:rPr kumimoji="1" lang="ja-JP" altLang="en-US" dirty="0"/>
              <a:t>の✕マークが消えるまで準拠レベルを色々変えてみてください。</a:t>
            </a:r>
            <a:endParaRPr kumimoji="1" lang="en-US" altLang="ja-JP" dirty="0"/>
          </a:p>
          <a:p>
            <a:r>
              <a:rPr kumimoji="1" lang="ja-JP" altLang="en-US" dirty="0"/>
              <a:t>変更が反映されるまで少し時間がかかりますので、時間をおいて準拠レベルの変更をしてください。</a:t>
            </a:r>
            <a:endParaRPr kumimoji="1" lang="en-US" altLang="ja-JP" dirty="0"/>
          </a:p>
          <a:p>
            <a:r>
              <a:rPr kumimoji="1" lang="ja-JP" altLang="en-US" dirty="0"/>
              <a:t>それでは説明はここまでです。</a:t>
            </a:r>
            <a:endParaRPr kumimoji="1" lang="en-US" altLang="ja-JP" dirty="0"/>
          </a:p>
          <a:p>
            <a:r>
              <a:rPr kumimoji="1" lang="ja-JP" altLang="en-US" dirty="0"/>
              <a:t>皆さん実習に入ってください。</a:t>
            </a:r>
            <a:endParaRPr kumimoji="1" lang="en-US" altLang="ja-JP" dirty="0"/>
          </a:p>
          <a:p>
            <a:r>
              <a:rPr kumimoji="1" lang="ja-JP" altLang="en-US" dirty="0"/>
              <a:t>質問があれば、</a:t>
            </a:r>
            <a:r>
              <a:rPr kumimoji="1" lang="en-US" altLang="ja-JP" dirty="0"/>
              <a:t>Slack </a:t>
            </a:r>
            <a:r>
              <a:rPr kumimoji="1" lang="ja-JP" altLang="en-US" dirty="0"/>
              <a:t>で聞いてください。</a:t>
            </a:r>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63</a:t>
            </a:fld>
            <a:endParaRPr kumimoji="1" lang="ja-JP" altLang="en-US"/>
          </a:p>
        </p:txBody>
      </p:sp>
    </p:spTree>
    <p:extLst>
      <p:ext uri="{BB962C8B-B14F-4D97-AF65-F5344CB8AC3E}">
        <p14:creationId xmlns:p14="http://schemas.microsoft.com/office/powerpoint/2010/main" val="2953178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するとクラスコードの入力画面になりますので、入力して「参加」を押してください。</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シスプロ</a:t>
            </a:r>
            <a:r>
              <a:rPr kumimoji="1" lang="en-US" altLang="ja-JP"/>
              <a:t>1</a:t>
            </a:r>
            <a:r>
              <a:rPr kumimoji="1" lang="ja-JP" altLang="en-US"/>
              <a:t>のクラスコードは</a:t>
            </a:r>
            <a:r>
              <a:rPr lang="en-US" altLang="ja-JP"/>
              <a:t>cr7xwqo</a:t>
            </a:r>
            <a:r>
              <a:rPr kumimoji="1" lang="en-US" altLang="ja-JP"/>
              <a:t> </a:t>
            </a:r>
            <a:r>
              <a:rPr kumimoji="1" lang="ja-JP" altLang="en-US"/>
              <a:t>です。</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コンパイラを受ける人はコンパイラのクラスコードも入れてください。 </a:t>
            </a:r>
            <a:r>
              <a:rPr lang="en-US" altLang="ja-JP"/>
              <a:t>zokgxoo</a:t>
            </a:r>
            <a:r>
              <a:rPr kumimoji="1" lang="en-US" altLang="ja-JP"/>
              <a:t> </a:t>
            </a:r>
            <a:r>
              <a:rPr kumimoji="1" lang="ja-JP" altLang="en-US"/>
              <a:t>です。</a:t>
            </a:r>
            <a:endParaRPr kumimoji="1" lang="en-US" altLang="ja-JP" dirty="0"/>
          </a:p>
        </p:txBody>
      </p:sp>
      <p:sp>
        <p:nvSpPr>
          <p:cNvPr id="4" name="スライド番号プレースホルダー 3"/>
          <p:cNvSpPr>
            <a:spLocks noGrp="1"/>
          </p:cNvSpPr>
          <p:nvPr>
            <p:ph type="sldNum" sz="quarter" idx="5"/>
          </p:nvPr>
        </p:nvSpPr>
        <p:spPr/>
        <p:txBody>
          <a:bodyPr/>
          <a:lstStyle/>
          <a:p>
            <a:fld id="{38F2891C-4ABC-441C-A10B-B4804D223D84}" type="slidenum">
              <a:rPr kumimoji="1" lang="ja-JP" altLang="en-US" smtClean="0"/>
              <a:pPr/>
              <a:t>7</a:t>
            </a:fld>
            <a:endParaRPr kumimoji="1" lang="ja-JP" altLang="en-US"/>
          </a:p>
        </p:txBody>
      </p:sp>
    </p:spTree>
    <p:extLst>
      <p:ext uri="{BB962C8B-B14F-4D97-AF65-F5344CB8AC3E}">
        <p14:creationId xmlns:p14="http://schemas.microsoft.com/office/powerpoint/2010/main" val="976838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クラスコードを入力すると、</a:t>
            </a:r>
            <a:r>
              <a:rPr kumimoji="1" lang="en-US" altLang="ja-JP"/>
              <a:t>GoogleClassroom </a:t>
            </a:r>
            <a:r>
              <a:rPr kumimoji="1" lang="ja-JP" altLang="en-US"/>
              <a:t>のページにシスプロ</a:t>
            </a:r>
            <a:r>
              <a:rPr kumimoji="1" lang="en-US" altLang="ja-JP"/>
              <a:t>1</a:t>
            </a:r>
            <a:r>
              <a:rPr kumimoji="1" lang="ja-JP" altLang="en-US"/>
              <a:t>が加わります。</a:t>
            </a:r>
            <a:endParaRPr kumimoji="1" lang="en-US" altLang="ja-JP"/>
          </a:p>
          <a:p>
            <a:r>
              <a:rPr kumimoji="1" lang="ja-JP" altLang="en-US"/>
              <a:t>シスプロ</a:t>
            </a:r>
            <a:r>
              <a:rPr kumimoji="1" lang="en-US" altLang="ja-JP"/>
              <a:t>1</a:t>
            </a:r>
            <a:r>
              <a:rPr kumimoji="1" lang="ja-JP" altLang="en-US"/>
              <a:t>をクリックしてください。</a:t>
            </a: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8F2891C-4ABC-441C-A10B-B4804D223D84}" type="slidenum">
              <a:rPr kumimoji="1" lang="ja-JP"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518632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情報システムプロジェクト</a:t>
            </a:r>
            <a:r>
              <a:rPr kumimoji="1" lang="en-US" altLang="ja-JP" dirty="0"/>
              <a:t>1</a:t>
            </a:r>
            <a:r>
              <a:rPr kumimoji="1" lang="ja-JP" altLang="en-US" dirty="0"/>
              <a:t>のページに入ると、下の方に出席カードを提出してください、と書いてあります。</a:t>
            </a:r>
            <a:endParaRPr kumimoji="1" lang="en-US" altLang="ja-JP" dirty="0"/>
          </a:p>
          <a:p>
            <a:r>
              <a:rPr kumimoji="1" lang="ja-JP" altLang="en-US" dirty="0"/>
              <a:t>オンラインで受講する人は、この部分の</a:t>
            </a:r>
            <a:r>
              <a:rPr kumimoji="1" lang="en-US" altLang="ja-JP" dirty="0"/>
              <a:t>URL</a:t>
            </a:r>
            <a:r>
              <a:rPr kumimoji="1" lang="ja-JP" altLang="en-US" dirty="0"/>
              <a:t>をクリックしてください。</a:t>
            </a:r>
            <a:endParaRPr kumimoji="1" lang="en-US" altLang="ja-JP" dirty="0"/>
          </a:p>
          <a:p>
            <a:r>
              <a:rPr kumimoji="1" lang="ja-JP" altLang="en-US" dirty="0"/>
              <a:t>大学に来ている人は、通常通り入口のセンサーに学生証をタッチしてください。</a:t>
            </a:r>
          </a:p>
        </p:txBody>
      </p:sp>
      <p:sp>
        <p:nvSpPr>
          <p:cNvPr id="4" name="スライド番号プレースホルダー 3"/>
          <p:cNvSpPr>
            <a:spLocks noGrp="1"/>
          </p:cNvSpPr>
          <p:nvPr>
            <p:ph type="sldNum" sz="quarter" idx="5"/>
          </p:nvPr>
        </p:nvSpPr>
        <p:spPr/>
        <p:txBody>
          <a:bodyPr/>
          <a:lstStyle/>
          <a:p>
            <a:fld id="{70142036-1147-4988-8785-9AC95678B941}" type="slidenum">
              <a:rPr kumimoji="1" lang="ja-JP" altLang="en-US" smtClean="0"/>
              <a:t>9</a:t>
            </a:fld>
            <a:endParaRPr kumimoji="1" lang="ja-JP" altLang="en-US"/>
          </a:p>
        </p:txBody>
      </p:sp>
    </p:spTree>
    <p:extLst>
      <p:ext uri="{BB962C8B-B14F-4D97-AF65-F5344CB8AC3E}">
        <p14:creationId xmlns:p14="http://schemas.microsoft.com/office/powerpoint/2010/main" val="4211403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17"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1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1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1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1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grpSp>
      </p:grpSp>
      <p:sp>
        <p:nvSpPr>
          <p:cNvPr id="8208" name="Rectangle 16"/>
          <p:cNvSpPr>
            <a:spLocks noGrp="1" noChangeArrowheads="1"/>
          </p:cNvSpPr>
          <p:nvPr>
            <p:ph type="ctrTitle" sz="quarter"/>
          </p:nvPr>
        </p:nvSpPr>
        <p:spPr>
          <a:xfrm>
            <a:off x="1066800" y="1997075"/>
            <a:ext cx="7086600" cy="1431925"/>
          </a:xfrm>
        </p:spPr>
        <p:txBody>
          <a:bodyPr anchor="b"/>
          <a:lstStyle>
            <a:lvl1pPr>
              <a:defRPr/>
            </a:lvl1pPr>
          </a:lstStyle>
          <a:p>
            <a:r>
              <a:rPr lang="ja-JP" altLang="en-US"/>
              <a:t>マスタ タイトルの書式設定</a:t>
            </a:r>
          </a:p>
        </p:txBody>
      </p:sp>
      <p:sp>
        <p:nvSpPr>
          <p:cNvPr id="8209"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ja-JP" altLang="en-US"/>
              <a:t>マスタ サブタイトルの書式設定</a:t>
            </a:r>
          </a:p>
        </p:txBody>
      </p:sp>
      <p:sp>
        <p:nvSpPr>
          <p:cNvPr id="18" name="Rectangle 18"/>
          <p:cNvSpPr>
            <a:spLocks noGrp="1" noChangeArrowheads="1"/>
          </p:cNvSpPr>
          <p:nvPr>
            <p:ph type="dt" sz="quarter" idx="10"/>
          </p:nvPr>
        </p:nvSpPr>
        <p:spPr/>
        <p:txBody>
          <a:bodyPr/>
          <a:lstStyle>
            <a:lvl1pPr>
              <a:defRPr/>
            </a:lvl1pPr>
          </a:lstStyle>
          <a:p>
            <a:pPr>
              <a:defRPr/>
            </a:pPr>
            <a:endParaRPr lang="en-US" altLang="ja-JP"/>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ltLang="ja-JP"/>
          </a:p>
        </p:txBody>
      </p:sp>
      <p:sp>
        <p:nvSpPr>
          <p:cNvPr id="20" name="Rectangle 20"/>
          <p:cNvSpPr>
            <a:spLocks noGrp="1" noChangeArrowheads="1"/>
          </p:cNvSpPr>
          <p:nvPr>
            <p:ph type="sldNum" sz="quarter" idx="12"/>
          </p:nvPr>
        </p:nvSpPr>
        <p:spPr/>
        <p:txBody>
          <a:bodyPr/>
          <a:lstStyle>
            <a:lvl1pPr>
              <a:defRPr/>
            </a:lvl1pPr>
          </a:lstStyle>
          <a:p>
            <a:pPr>
              <a:defRPr/>
            </a:pPr>
            <a:fld id="{267EB385-E0D2-4F12-8E13-C2C57D79E8F7}" type="slidenum">
              <a:rPr lang="en-US" altLang="ja-JP"/>
              <a:pPr>
                <a:defRPr/>
              </a:pPr>
              <a:t>‹#›</a:t>
            </a:fld>
            <a:endParaRPr lang="en-US" altLang="ja-JP"/>
          </a:p>
        </p:txBody>
      </p:sp>
    </p:spTree>
    <p:extLst>
      <p:ext uri="{BB962C8B-B14F-4D97-AF65-F5344CB8AC3E}">
        <p14:creationId xmlns:p14="http://schemas.microsoft.com/office/powerpoint/2010/main" val="1397182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9"/>
          <p:cNvSpPr>
            <a:spLocks noGrp="1" noChangeArrowheads="1"/>
          </p:cNvSpPr>
          <p:nvPr>
            <p:ph type="sldNum" sz="quarter" idx="12"/>
          </p:nvPr>
        </p:nvSpPr>
        <p:spPr>
          <a:ln/>
        </p:spPr>
        <p:txBody>
          <a:bodyPr/>
          <a:lstStyle>
            <a:lvl1pPr>
              <a:defRPr/>
            </a:lvl1pPr>
          </a:lstStyle>
          <a:p>
            <a:pPr>
              <a:defRPr/>
            </a:pPr>
            <a:fld id="{23174C09-7B63-4303-B23D-B23D30527B9A}" type="slidenum">
              <a:rPr lang="en-US" altLang="ja-JP"/>
              <a:pPr>
                <a:defRPr/>
              </a:pPr>
              <a:t>‹#›</a:t>
            </a:fld>
            <a:endParaRPr lang="en-US" altLang="ja-JP"/>
          </a:p>
        </p:txBody>
      </p:sp>
    </p:spTree>
    <p:extLst>
      <p:ext uri="{BB962C8B-B14F-4D97-AF65-F5344CB8AC3E}">
        <p14:creationId xmlns:p14="http://schemas.microsoft.com/office/powerpoint/2010/main" val="137525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24650" y="304800"/>
            <a:ext cx="1885950" cy="57912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066800" y="304800"/>
            <a:ext cx="5505450" cy="57912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9"/>
          <p:cNvSpPr>
            <a:spLocks noGrp="1" noChangeArrowheads="1"/>
          </p:cNvSpPr>
          <p:nvPr>
            <p:ph type="sldNum" sz="quarter" idx="12"/>
          </p:nvPr>
        </p:nvSpPr>
        <p:spPr>
          <a:ln/>
        </p:spPr>
        <p:txBody>
          <a:bodyPr/>
          <a:lstStyle>
            <a:lvl1pPr>
              <a:defRPr/>
            </a:lvl1pPr>
          </a:lstStyle>
          <a:p>
            <a:pPr>
              <a:defRPr/>
            </a:pPr>
            <a:fld id="{AA3EBB42-7D2B-4966-9C11-B910496B2518}" type="slidenum">
              <a:rPr lang="en-US" altLang="ja-JP"/>
              <a:pPr>
                <a:defRPr/>
              </a:pPr>
              <a:t>‹#›</a:t>
            </a:fld>
            <a:endParaRPr lang="en-US" altLang="ja-JP"/>
          </a:p>
        </p:txBody>
      </p:sp>
    </p:spTree>
    <p:extLst>
      <p:ext uri="{BB962C8B-B14F-4D97-AF65-F5344CB8AC3E}">
        <p14:creationId xmlns:p14="http://schemas.microsoft.com/office/powerpoint/2010/main" val="3311254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066800" y="304800"/>
            <a:ext cx="7543800" cy="1431925"/>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1066800" y="1981200"/>
            <a:ext cx="3695700" cy="41148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914900" y="1981200"/>
            <a:ext cx="36957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914900" y="4114800"/>
            <a:ext cx="36957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19"/>
          <p:cNvSpPr>
            <a:spLocks noGrp="1" noChangeArrowheads="1"/>
          </p:cNvSpPr>
          <p:nvPr>
            <p:ph type="sldNum" sz="quarter" idx="12"/>
          </p:nvPr>
        </p:nvSpPr>
        <p:spPr>
          <a:ln/>
        </p:spPr>
        <p:txBody>
          <a:bodyPr/>
          <a:lstStyle>
            <a:lvl1pPr>
              <a:defRPr/>
            </a:lvl1pPr>
          </a:lstStyle>
          <a:p>
            <a:pPr>
              <a:defRPr/>
            </a:pPr>
            <a:fld id="{E4E15D3F-D084-4F52-9A63-839D5048156E}" type="slidenum">
              <a:rPr lang="en-US" altLang="ja-JP"/>
              <a:pPr>
                <a:defRPr/>
              </a:pPr>
              <a:t>‹#›</a:t>
            </a:fld>
            <a:endParaRPr lang="en-US" altLang="ja-JP"/>
          </a:p>
        </p:txBody>
      </p:sp>
    </p:spTree>
    <p:extLst>
      <p:ext uri="{BB962C8B-B14F-4D97-AF65-F5344CB8AC3E}">
        <p14:creationId xmlns:p14="http://schemas.microsoft.com/office/powerpoint/2010/main" val="1634825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066800" y="304800"/>
            <a:ext cx="7543800" cy="1431925"/>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1066800" y="1981200"/>
            <a:ext cx="3695700" cy="41148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914900" y="1981200"/>
            <a:ext cx="3695700" cy="41148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9"/>
          <p:cNvSpPr>
            <a:spLocks noGrp="1" noChangeArrowheads="1"/>
          </p:cNvSpPr>
          <p:nvPr>
            <p:ph type="sldNum" sz="quarter" idx="12"/>
          </p:nvPr>
        </p:nvSpPr>
        <p:spPr>
          <a:ln/>
        </p:spPr>
        <p:txBody>
          <a:bodyPr/>
          <a:lstStyle>
            <a:lvl1pPr>
              <a:defRPr/>
            </a:lvl1pPr>
          </a:lstStyle>
          <a:p>
            <a:pPr>
              <a:defRPr/>
            </a:pPr>
            <a:fld id="{FB369E3B-AD4E-4035-97D3-52FBD1712C40}" type="slidenum">
              <a:rPr lang="en-US" altLang="ja-JP"/>
              <a:pPr>
                <a:defRPr/>
              </a:pPr>
              <a:t>‹#›</a:t>
            </a:fld>
            <a:endParaRPr lang="en-US" altLang="ja-JP"/>
          </a:p>
        </p:txBody>
      </p:sp>
    </p:spTree>
    <p:extLst>
      <p:ext uri="{BB962C8B-B14F-4D97-AF65-F5344CB8AC3E}">
        <p14:creationId xmlns:p14="http://schemas.microsoft.com/office/powerpoint/2010/main" val="2215401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9"/>
          <p:cNvSpPr>
            <a:spLocks noGrp="1" noChangeArrowheads="1"/>
          </p:cNvSpPr>
          <p:nvPr>
            <p:ph type="sldNum" sz="quarter" idx="12"/>
          </p:nvPr>
        </p:nvSpPr>
        <p:spPr>
          <a:ln/>
        </p:spPr>
        <p:txBody>
          <a:bodyPr/>
          <a:lstStyle>
            <a:lvl1pPr>
              <a:defRPr/>
            </a:lvl1pPr>
          </a:lstStyle>
          <a:p>
            <a:pPr>
              <a:defRPr/>
            </a:pPr>
            <a:fld id="{A0C32B19-C89A-4BC7-ABA8-D6E532021E29}" type="slidenum">
              <a:rPr lang="en-US" altLang="ja-JP"/>
              <a:pPr>
                <a:defRPr/>
              </a:pPr>
              <a:t>‹#›</a:t>
            </a:fld>
            <a:endParaRPr lang="en-US" altLang="ja-JP"/>
          </a:p>
        </p:txBody>
      </p:sp>
    </p:spTree>
    <p:extLst>
      <p:ext uri="{BB962C8B-B14F-4D97-AF65-F5344CB8AC3E}">
        <p14:creationId xmlns:p14="http://schemas.microsoft.com/office/powerpoint/2010/main" val="522050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9"/>
          <p:cNvSpPr>
            <a:spLocks noGrp="1" noChangeArrowheads="1"/>
          </p:cNvSpPr>
          <p:nvPr>
            <p:ph type="sldNum" sz="quarter" idx="12"/>
          </p:nvPr>
        </p:nvSpPr>
        <p:spPr>
          <a:ln/>
        </p:spPr>
        <p:txBody>
          <a:bodyPr/>
          <a:lstStyle>
            <a:lvl1pPr>
              <a:defRPr/>
            </a:lvl1pPr>
          </a:lstStyle>
          <a:p>
            <a:pPr>
              <a:defRPr/>
            </a:pPr>
            <a:fld id="{A3312A9D-0E50-465D-B4D5-7A8AFE7072BB}" type="slidenum">
              <a:rPr lang="en-US" altLang="ja-JP"/>
              <a:pPr>
                <a:defRPr/>
              </a:pPr>
              <a:t>‹#›</a:t>
            </a:fld>
            <a:endParaRPr lang="en-US" altLang="ja-JP"/>
          </a:p>
        </p:txBody>
      </p:sp>
    </p:spTree>
    <p:extLst>
      <p:ext uri="{BB962C8B-B14F-4D97-AF65-F5344CB8AC3E}">
        <p14:creationId xmlns:p14="http://schemas.microsoft.com/office/powerpoint/2010/main" val="389506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9"/>
          <p:cNvSpPr>
            <a:spLocks noGrp="1" noChangeArrowheads="1"/>
          </p:cNvSpPr>
          <p:nvPr>
            <p:ph type="sldNum" sz="quarter" idx="12"/>
          </p:nvPr>
        </p:nvSpPr>
        <p:spPr>
          <a:ln/>
        </p:spPr>
        <p:txBody>
          <a:bodyPr/>
          <a:lstStyle>
            <a:lvl1pPr>
              <a:defRPr/>
            </a:lvl1pPr>
          </a:lstStyle>
          <a:p>
            <a:pPr>
              <a:defRPr/>
            </a:pPr>
            <a:fld id="{09C5955C-8217-4EBE-A191-AB78F13C7539}" type="slidenum">
              <a:rPr lang="en-US" altLang="ja-JP"/>
              <a:pPr>
                <a:defRPr/>
              </a:pPr>
              <a:t>‹#›</a:t>
            </a:fld>
            <a:endParaRPr lang="en-US" altLang="ja-JP"/>
          </a:p>
        </p:txBody>
      </p:sp>
    </p:spTree>
    <p:extLst>
      <p:ext uri="{BB962C8B-B14F-4D97-AF65-F5344CB8AC3E}">
        <p14:creationId xmlns:p14="http://schemas.microsoft.com/office/powerpoint/2010/main" val="2545589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19"/>
          <p:cNvSpPr>
            <a:spLocks noGrp="1" noChangeArrowheads="1"/>
          </p:cNvSpPr>
          <p:nvPr>
            <p:ph type="sldNum" sz="quarter" idx="12"/>
          </p:nvPr>
        </p:nvSpPr>
        <p:spPr>
          <a:ln/>
        </p:spPr>
        <p:txBody>
          <a:bodyPr/>
          <a:lstStyle>
            <a:lvl1pPr>
              <a:defRPr/>
            </a:lvl1pPr>
          </a:lstStyle>
          <a:p>
            <a:pPr>
              <a:defRPr/>
            </a:pPr>
            <a:fld id="{256B9CCC-9243-4B0F-A89B-D65046C1F676}" type="slidenum">
              <a:rPr lang="en-US" altLang="ja-JP"/>
              <a:pPr>
                <a:defRPr/>
              </a:pPr>
              <a:t>‹#›</a:t>
            </a:fld>
            <a:endParaRPr lang="en-US" altLang="ja-JP"/>
          </a:p>
        </p:txBody>
      </p:sp>
    </p:spTree>
    <p:extLst>
      <p:ext uri="{BB962C8B-B14F-4D97-AF65-F5344CB8AC3E}">
        <p14:creationId xmlns:p14="http://schemas.microsoft.com/office/powerpoint/2010/main" val="3113578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19"/>
          <p:cNvSpPr>
            <a:spLocks noGrp="1" noChangeArrowheads="1"/>
          </p:cNvSpPr>
          <p:nvPr>
            <p:ph type="sldNum" sz="quarter" idx="12"/>
          </p:nvPr>
        </p:nvSpPr>
        <p:spPr>
          <a:ln/>
        </p:spPr>
        <p:txBody>
          <a:bodyPr/>
          <a:lstStyle>
            <a:lvl1pPr>
              <a:defRPr/>
            </a:lvl1pPr>
          </a:lstStyle>
          <a:p>
            <a:pPr>
              <a:defRPr/>
            </a:pPr>
            <a:fld id="{29D36572-6A2C-4480-8AEC-FEB798A09D88}" type="slidenum">
              <a:rPr lang="en-US" altLang="ja-JP"/>
              <a:pPr>
                <a:defRPr/>
              </a:pPr>
              <a:t>‹#›</a:t>
            </a:fld>
            <a:endParaRPr lang="en-US" altLang="ja-JP"/>
          </a:p>
        </p:txBody>
      </p:sp>
    </p:spTree>
    <p:extLst>
      <p:ext uri="{BB962C8B-B14F-4D97-AF65-F5344CB8AC3E}">
        <p14:creationId xmlns:p14="http://schemas.microsoft.com/office/powerpoint/2010/main" val="3458100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19"/>
          <p:cNvSpPr>
            <a:spLocks noGrp="1" noChangeArrowheads="1"/>
          </p:cNvSpPr>
          <p:nvPr>
            <p:ph type="sldNum" sz="quarter" idx="12"/>
          </p:nvPr>
        </p:nvSpPr>
        <p:spPr>
          <a:ln/>
        </p:spPr>
        <p:txBody>
          <a:bodyPr/>
          <a:lstStyle>
            <a:lvl1pPr>
              <a:defRPr/>
            </a:lvl1pPr>
          </a:lstStyle>
          <a:p>
            <a:pPr>
              <a:defRPr/>
            </a:pPr>
            <a:fld id="{23BA1230-1A5D-44DF-AA68-B95D8BF2E263}" type="slidenum">
              <a:rPr lang="en-US" altLang="ja-JP"/>
              <a:pPr>
                <a:defRPr/>
              </a:pPr>
              <a:t>‹#›</a:t>
            </a:fld>
            <a:endParaRPr lang="en-US" altLang="ja-JP"/>
          </a:p>
        </p:txBody>
      </p:sp>
    </p:spTree>
    <p:extLst>
      <p:ext uri="{BB962C8B-B14F-4D97-AF65-F5344CB8AC3E}">
        <p14:creationId xmlns:p14="http://schemas.microsoft.com/office/powerpoint/2010/main" val="3766254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9"/>
          <p:cNvSpPr>
            <a:spLocks noGrp="1" noChangeArrowheads="1"/>
          </p:cNvSpPr>
          <p:nvPr>
            <p:ph type="sldNum" sz="quarter" idx="12"/>
          </p:nvPr>
        </p:nvSpPr>
        <p:spPr>
          <a:ln/>
        </p:spPr>
        <p:txBody>
          <a:bodyPr/>
          <a:lstStyle>
            <a:lvl1pPr>
              <a:defRPr/>
            </a:lvl1pPr>
          </a:lstStyle>
          <a:p>
            <a:pPr>
              <a:defRPr/>
            </a:pPr>
            <a:fld id="{18331BEB-E554-43F9-9E65-DE8A0ED7A37E}" type="slidenum">
              <a:rPr lang="en-US" altLang="ja-JP"/>
              <a:pPr>
                <a:defRPr/>
              </a:pPr>
              <a:t>‹#›</a:t>
            </a:fld>
            <a:endParaRPr lang="en-US" altLang="ja-JP"/>
          </a:p>
        </p:txBody>
      </p:sp>
    </p:spTree>
    <p:extLst>
      <p:ext uri="{BB962C8B-B14F-4D97-AF65-F5344CB8AC3E}">
        <p14:creationId xmlns:p14="http://schemas.microsoft.com/office/powerpoint/2010/main" val="1360557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9"/>
          <p:cNvSpPr>
            <a:spLocks noGrp="1" noChangeArrowheads="1"/>
          </p:cNvSpPr>
          <p:nvPr>
            <p:ph type="sldNum" sz="quarter" idx="12"/>
          </p:nvPr>
        </p:nvSpPr>
        <p:spPr>
          <a:ln/>
        </p:spPr>
        <p:txBody>
          <a:bodyPr/>
          <a:lstStyle>
            <a:lvl1pPr>
              <a:defRPr/>
            </a:lvl1pPr>
          </a:lstStyle>
          <a:p>
            <a:pPr>
              <a:defRPr/>
            </a:pPr>
            <a:fld id="{EBC53C97-4969-415F-BA0F-DD153AEF6B00}" type="slidenum">
              <a:rPr lang="en-US" altLang="ja-JP"/>
              <a:pPr>
                <a:defRPr/>
              </a:pPr>
              <a:t>‹#›</a:t>
            </a:fld>
            <a:endParaRPr lang="en-US" altLang="ja-JP"/>
          </a:p>
        </p:txBody>
      </p:sp>
    </p:spTree>
    <p:extLst>
      <p:ext uri="{BB962C8B-B14F-4D97-AF65-F5344CB8AC3E}">
        <p14:creationId xmlns:p14="http://schemas.microsoft.com/office/powerpoint/2010/main" val="3615362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7171"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7172"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grpSp>
          <p:nvGrpSpPr>
            <p:cNvPr id="1034" name="Group 5"/>
            <p:cNvGrpSpPr>
              <a:grpSpLocks/>
            </p:cNvGrpSpPr>
            <p:nvPr userDrawn="1"/>
          </p:nvGrpSpPr>
          <p:grpSpPr bwMode="auto">
            <a:xfrm>
              <a:off x="0" y="4"/>
              <a:ext cx="5758" cy="4316"/>
              <a:chOff x="0" y="4"/>
              <a:chExt cx="5758" cy="4316"/>
            </a:xfrm>
          </p:grpSpPr>
          <p:sp>
            <p:nvSpPr>
              <p:cNvPr id="7174"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7175"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7176"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7177"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7178"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7179"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7180"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7181"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7182"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grpSp>
      </p:grpSp>
      <p:sp>
        <p:nvSpPr>
          <p:cNvPr id="7183"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7184"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185"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0" sz="1000" i="0">
                <a:effectLst>
                  <a:outerShdw blurRad="38100" dist="38100" dir="2700000" algn="tl">
                    <a:srgbClr val="000000"/>
                  </a:outerShdw>
                </a:effectLst>
                <a:latin typeface="+mn-lt"/>
              </a:defRPr>
            </a:lvl1pPr>
          </a:lstStyle>
          <a:p>
            <a:pPr>
              <a:defRPr/>
            </a:pPr>
            <a:endParaRPr lang="en-US" altLang="ja-JP"/>
          </a:p>
        </p:txBody>
      </p:sp>
      <p:sp>
        <p:nvSpPr>
          <p:cNvPr id="7186"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0" sz="1000" i="0">
                <a:effectLst>
                  <a:outerShdw blurRad="38100" dist="38100" dir="2700000" algn="tl">
                    <a:srgbClr val="000000"/>
                  </a:outerShdw>
                </a:effectLst>
                <a:latin typeface="+mn-lt"/>
              </a:defRPr>
            </a:lvl1pPr>
          </a:lstStyle>
          <a:p>
            <a:pPr>
              <a:defRPr/>
            </a:pPr>
            <a:endParaRPr lang="en-US" altLang="ja-JP"/>
          </a:p>
        </p:txBody>
      </p:sp>
      <p:sp>
        <p:nvSpPr>
          <p:cNvPr id="7187"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1000">
                <a:effectLst>
                  <a:outerShdw blurRad="38100" dist="38100" dir="2700000" algn="tl">
                    <a:srgbClr val="000000"/>
                  </a:outerShdw>
                </a:effectLst>
              </a:defRPr>
            </a:lvl1pPr>
          </a:lstStyle>
          <a:p>
            <a:pPr>
              <a:defRPr/>
            </a:pPr>
            <a:fld id="{70F622B4-91D1-40E8-A2B9-445277933922}" type="slidenum">
              <a:rPr lang="en-US" altLang="ja-JP"/>
              <a:pPr>
                <a:defRPr/>
              </a:pPr>
              <a:t>‹#›</a:t>
            </a:fld>
            <a:endParaRPr lang="en-US" altLang="ja-JP"/>
          </a:p>
        </p:txBody>
      </p:sp>
    </p:spTree>
  </p:cSld>
  <p:clrMap bg1="dk2" tx1="lt1" bg2="dk1" tx2="lt2" accent1="accent1" accent2="accent2" accent3="accent3" accent4="accent4" accent5="accent5" accent6="accent6" hlink="hlink" folHlink="folHlink"/>
  <p:sldLayoutIdLst>
    <p:sldLayoutId id="2147483760"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txStyles>
    <p:titleStyle>
      <a:lvl1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Times New Roman" pitchFamily="18" charset="0"/>
          <a:ea typeface="ＭＳ Ｐゴシック" pitchFamily="50" charset="-128"/>
        </a:defRPr>
      </a:lvl2pPr>
      <a:lvl3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Times New Roman" pitchFamily="18" charset="0"/>
          <a:ea typeface="ＭＳ Ｐゴシック" pitchFamily="50" charset="-128"/>
        </a:defRPr>
      </a:lvl3pPr>
      <a:lvl4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Times New Roman" pitchFamily="18" charset="0"/>
          <a:ea typeface="ＭＳ Ｐゴシック" pitchFamily="50" charset="-128"/>
        </a:defRPr>
      </a:lvl4pPr>
      <a:lvl5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Times New Roman" pitchFamily="18" charset="0"/>
          <a:ea typeface="ＭＳ Ｐゴシック" pitchFamily="50" charset="-128"/>
        </a:defRPr>
      </a:lvl5pPr>
      <a:lvl6pPr marL="457200" algn="l" rtl="0" fontAlgn="base">
        <a:spcBef>
          <a:spcPct val="0"/>
        </a:spcBef>
        <a:spcAft>
          <a:spcPct val="0"/>
        </a:spcAft>
        <a:defRPr kumimoji="1" sz="4400" b="1">
          <a:solidFill>
            <a:schemeClr val="tx2"/>
          </a:solidFill>
          <a:effectLst>
            <a:outerShdw blurRad="38100" dist="38100" dir="2700000" algn="tl">
              <a:srgbClr val="000000"/>
            </a:outerShdw>
          </a:effectLst>
          <a:latin typeface="Tahoma" pitchFamily="34" charset="0"/>
          <a:ea typeface="ＭＳ Ｐゴシック" pitchFamily="50" charset="-128"/>
        </a:defRPr>
      </a:lvl6pPr>
      <a:lvl7pPr marL="914400" algn="l" rtl="0" fontAlgn="base">
        <a:spcBef>
          <a:spcPct val="0"/>
        </a:spcBef>
        <a:spcAft>
          <a:spcPct val="0"/>
        </a:spcAft>
        <a:defRPr kumimoji="1" sz="4400" b="1">
          <a:solidFill>
            <a:schemeClr val="tx2"/>
          </a:solidFill>
          <a:effectLst>
            <a:outerShdw blurRad="38100" dist="38100" dir="2700000" algn="tl">
              <a:srgbClr val="000000"/>
            </a:outerShdw>
          </a:effectLst>
          <a:latin typeface="Tahoma" pitchFamily="34" charset="0"/>
          <a:ea typeface="ＭＳ Ｐゴシック" pitchFamily="50" charset="-128"/>
        </a:defRPr>
      </a:lvl7pPr>
      <a:lvl8pPr marL="1371600" algn="l" rtl="0" fontAlgn="base">
        <a:spcBef>
          <a:spcPct val="0"/>
        </a:spcBef>
        <a:spcAft>
          <a:spcPct val="0"/>
        </a:spcAft>
        <a:defRPr kumimoji="1" sz="4400" b="1">
          <a:solidFill>
            <a:schemeClr val="tx2"/>
          </a:solidFill>
          <a:effectLst>
            <a:outerShdw blurRad="38100" dist="38100" dir="2700000" algn="tl">
              <a:srgbClr val="000000"/>
            </a:outerShdw>
          </a:effectLst>
          <a:latin typeface="Tahoma" pitchFamily="34" charset="0"/>
          <a:ea typeface="ＭＳ Ｐゴシック" pitchFamily="50" charset="-128"/>
        </a:defRPr>
      </a:lvl8pPr>
      <a:lvl9pPr marL="1828800" algn="l" rtl="0" fontAlgn="base">
        <a:spcBef>
          <a:spcPct val="0"/>
        </a:spcBef>
        <a:spcAft>
          <a:spcPct val="0"/>
        </a:spcAft>
        <a:defRPr kumimoji="1" sz="4400" b="1">
          <a:solidFill>
            <a:schemeClr val="tx2"/>
          </a:solidFill>
          <a:effectLst>
            <a:outerShdw blurRad="38100" dist="38100" dir="2700000" algn="tl">
              <a:srgbClr val="000000"/>
            </a:outerShdw>
          </a:effectLst>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1"/>
        </a:buClr>
        <a:buChar char="–"/>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12.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21.gif"/><Relationship Id="rId7" Type="http://schemas.openxmlformats.org/officeDocument/2006/relationships/image" Target="../media/image25.gif"/><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24.gif"/><Relationship Id="rId11" Type="http://schemas.openxmlformats.org/officeDocument/2006/relationships/image" Target="../media/image18.png"/><Relationship Id="rId5" Type="http://schemas.openxmlformats.org/officeDocument/2006/relationships/image" Target="../media/image23.gif"/><Relationship Id="rId10" Type="http://schemas.openxmlformats.org/officeDocument/2006/relationships/image" Target="../media/image28.gif"/><Relationship Id="rId4" Type="http://schemas.openxmlformats.org/officeDocument/2006/relationships/image" Target="../media/image22.gif"/><Relationship Id="rId9" Type="http://schemas.openxmlformats.org/officeDocument/2006/relationships/image" Target="../media/image27.gif"/></Relationships>
</file>

<file path=ppt/slides/_rels/slide44.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21.gif"/><Relationship Id="rId7" Type="http://schemas.openxmlformats.org/officeDocument/2006/relationships/image" Target="../media/image25.gif"/><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24.gif"/><Relationship Id="rId11" Type="http://schemas.openxmlformats.org/officeDocument/2006/relationships/image" Target="../media/image18.png"/><Relationship Id="rId5" Type="http://schemas.openxmlformats.org/officeDocument/2006/relationships/image" Target="../media/image23.gif"/><Relationship Id="rId10" Type="http://schemas.openxmlformats.org/officeDocument/2006/relationships/image" Target="../media/image28.gif"/><Relationship Id="rId4" Type="http://schemas.openxmlformats.org/officeDocument/2006/relationships/image" Target="../media/image22.gif"/><Relationship Id="rId9" Type="http://schemas.openxmlformats.org/officeDocument/2006/relationships/image" Target="../media/image27.gi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21.gif"/><Relationship Id="rId7" Type="http://schemas.openxmlformats.org/officeDocument/2006/relationships/image" Target="../media/image25.gif"/><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image" Target="../media/image24.gif"/><Relationship Id="rId11" Type="http://schemas.openxmlformats.org/officeDocument/2006/relationships/image" Target="../media/image19.png"/><Relationship Id="rId5" Type="http://schemas.openxmlformats.org/officeDocument/2006/relationships/image" Target="../media/image23.gif"/><Relationship Id="rId10" Type="http://schemas.openxmlformats.org/officeDocument/2006/relationships/image" Target="../media/image28.gif"/><Relationship Id="rId4" Type="http://schemas.openxmlformats.org/officeDocument/2006/relationships/image" Target="../media/image22.gif"/><Relationship Id="rId9" Type="http://schemas.openxmlformats.org/officeDocument/2006/relationships/image" Target="../media/image27.gif"/></Relationships>
</file>

<file path=ppt/slides/_rels/slide47.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21.gif"/><Relationship Id="rId7" Type="http://schemas.openxmlformats.org/officeDocument/2006/relationships/image" Target="../media/image25.gif"/><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image" Target="../media/image24.gif"/><Relationship Id="rId11" Type="http://schemas.openxmlformats.org/officeDocument/2006/relationships/image" Target="../media/image19.png"/><Relationship Id="rId5" Type="http://schemas.openxmlformats.org/officeDocument/2006/relationships/image" Target="../media/image23.gif"/><Relationship Id="rId10" Type="http://schemas.openxmlformats.org/officeDocument/2006/relationships/image" Target="../media/image28.gif"/><Relationship Id="rId4" Type="http://schemas.openxmlformats.org/officeDocument/2006/relationships/image" Target="../media/image22.gif"/><Relationship Id="rId9" Type="http://schemas.openxmlformats.org/officeDocument/2006/relationships/image" Target="../media/image27.gif"/></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www.info.kindai.ac.jp/project1"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90600" y="1676400"/>
            <a:ext cx="7086600" cy="898525"/>
          </a:xfrm>
        </p:spPr>
        <p:txBody>
          <a:bodyPr/>
          <a:lstStyle/>
          <a:p>
            <a:pPr eaLnBrk="1" hangingPunct="1"/>
            <a:r>
              <a:rPr lang="ja-JP" altLang="en-US" dirty="0">
                <a:effectLst/>
              </a:rPr>
              <a:t>情報システムプロジェクト</a:t>
            </a:r>
            <a:r>
              <a:rPr lang="en-US" altLang="ja-JP" dirty="0">
                <a:effectLst/>
              </a:rPr>
              <a:t>1</a:t>
            </a:r>
            <a:endParaRPr lang="ja-JP" altLang="en-US" dirty="0">
              <a:effectLst/>
            </a:endParaRPr>
          </a:p>
        </p:txBody>
      </p:sp>
      <p:sp>
        <p:nvSpPr>
          <p:cNvPr id="4099" name="Rectangle 3"/>
          <p:cNvSpPr>
            <a:spLocks noGrp="1" noChangeArrowheads="1"/>
          </p:cNvSpPr>
          <p:nvPr>
            <p:ph type="subTitle" idx="1"/>
          </p:nvPr>
        </p:nvSpPr>
        <p:spPr>
          <a:xfrm>
            <a:off x="990600" y="2743200"/>
            <a:ext cx="7162800" cy="3124200"/>
          </a:xfrm>
        </p:spPr>
        <p:txBody>
          <a:bodyPr/>
          <a:lstStyle/>
          <a:p>
            <a:pPr eaLnBrk="1" hangingPunct="1"/>
            <a:r>
              <a:rPr lang="ja-JP" altLang="en-US" dirty="0">
                <a:effectLst/>
              </a:rPr>
              <a:t> </a:t>
            </a:r>
          </a:p>
          <a:p>
            <a:pPr eaLnBrk="1" hangingPunct="1"/>
            <a:endParaRPr lang="ja-JP" altLang="en-US" dirty="0">
              <a:effectLst/>
            </a:endParaRPr>
          </a:p>
          <a:p>
            <a:pPr algn="r" eaLnBrk="1" hangingPunct="1"/>
            <a:r>
              <a:rPr lang="en-US" altLang="ja-JP" dirty="0">
                <a:effectLst/>
              </a:rPr>
              <a:t>http://www.info.kindai.ac.jp/project1</a:t>
            </a:r>
          </a:p>
          <a:p>
            <a:pPr algn="r" eaLnBrk="1" hangingPunct="1"/>
            <a:endParaRPr lang="en-US" altLang="ja-JP" dirty="0">
              <a:effectLst/>
            </a:endParaRPr>
          </a:p>
        </p:txBody>
      </p:sp>
      <p:sp>
        <p:nvSpPr>
          <p:cNvPr id="2" name="テキスト ボックス 1"/>
          <p:cNvSpPr txBox="1"/>
          <p:nvPr/>
        </p:nvSpPr>
        <p:spPr>
          <a:xfrm>
            <a:off x="3078210" y="5029200"/>
            <a:ext cx="2927404" cy="1077218"/>
          </a:xfrm>
          <a:prstGeom prst="rect">
            <a:avLst/>
          </a:prstGeom>
          <a:noFill/>
        </p:spPr>
        <p:txBody>
          <a:bodyPr wrap="none" rtlCol="0">
            <a:spAutoFit/>
          </a:bodyPr>
          <a:lstStyle/>
          <a:p>
            <a:pPr algn="ctr"/>
            <a:r>
              <a:rPr kumimoji="1" lang="ja-JP" altLang="en-US" dirty="0"/>
              <a:t>第</a:t>
            </a:r>
            <a:r>
              <a:rPr kumimoji="1" lang="en-US" altLang="ja-JP" dirty="0"/>
              <a:t>1</a:t>
            </a:r>
            <a:r>
              <a:rPr kumimoji="1" lang="ja-JP" altLang="en-US" dirty="0"/>
              <a:t>回</a:t>
            </a:r>
            <a:endParaRPr kumimoji="1" lang="en-US" altLang="ja-JP" dirty="0"/>
          </a:p>
          <a:p>
            <a:pPr algn="ctr"/>
            <a:r>
              <a:rPr kumimoji="1" lang="en-US" altLang="ja-JP"/>
              <a:t>2023</a:t>
            </a:r>
            <a:r>
              <a:rPr kumimoji="1" lang="ja-JP" altLang="en-US"/>
              <a:t>年</a:t>
            </a:r>
            <a:r>
              <a:rPr lang="en-US" altLang="ja-JP" dirty="0"/>
              <a:t>4</a:t>
            </a:r>
            <a:r>
              <a:rPr lang="ja-JP" altLang="en-US"/>
              <a:t>月</a:t>
            </a:r>
            <a:r>
              <a:rPr lang="en-US" altLang="ja-JP"/>
              <a:t>12</a:t>
            </a:r>
            <a:r>
              <a:rPr kumimoji="1" lang="ja-JP" altLang="en-US"/>
              <a:t>日</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テキスト, アプリケーション, メール&#10;&#10;自動的に生成された説明">
            <a:extLst>
              <a:ext uri="{FF2B5EF4-FFF2-40B4-BE49-F238E27FC236}">
                <a16:creationId xmlns:a16="http://schemas.microsoft.com/office/drawing/2014/main" id="{1B6C9DF5-A6AA-B628-DA34-5FBC5DCB0F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8836"/>
            <a:ext cx="9144000" cy="6380328"/>
          </a:xfrm>
          <a:prstGeom prst="rect">
            <a:avLst/>
          </a:prstGeom>
        </p:spPr>
      </p:pic>
      <p:sp>
        <p:nvSpPr>
          <p:cNvPr id="4" name="四角形: 角を丸くする 3">
            <a:extLst>
              <a:ext uri="{FF2B5EF4-FFF2-40B4-BE49-F238E27FC236}">
                <a16:creationId xmlns:a16="http://schemas.microsoft.com/office/drawing/2014/main" id="{21B08364-B57E-4B2C-8D01-EEFE4F8DDE5A}"/>
              </a:ext>
            </a:extLst>
          </p:cNvPr>
          <p:cNvSpPr/>
          <p:nvPr/>
        </p:nvSpPr>
        <p:spPr bwMode="auto">
          <a:xfrm>
            <a:off x="152400" y="2286000"/>
            <a:ext cx="6248400" cy="18288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
        <p:nvSpPr>
          <p:cNvPr id="2" name="テキスト ボックス 1">
            <a:extLst>
              <a:ext uri="{FF2B5EF4-FFF2-40B4-BE49-F238E27FC236}">
                <a16:creationId xmlns:a16="http://schemas.microsoft.com/office/drawing/2014/main" id="{3593873D-DE1F-419C-83F5-3C618158523A}"/>
              </a:ext>
            </a:extLst>
          </p:cNvPr>
          <p:cNvSpPr txBox="1"/>
          <p:nvPr/>
        </p:nvSpPr>
        <p:spPr>
          <a:xfrm>
            <a:off x="658062" y="1066800"/>
            <a:ext cx="8132676" cy="707886"/>
          </a:xfrm>
          <a:prstGeom prst="rect">
            <a:avLst/>
          </a:prstGeom>
          <a:solidFill>
            <a:srgbClr val="003300"/>
          </a:solidFill>
        </p:spPr>
        <p:txBody>
          <a:bodyPr wrap="none" rtlCol="0">
            <a:spAutoFit/>
          </a:bodyPr>
          <a:lstStyle/>
          <a:p>
            <a:r>
              <a:rPr lang="en-US" altLang="ja-JP" sz="4000" dirty="0"/>
              <a:t>https://www.info.kindai.ac.jp/project1/</a:t>
            </a:r>
            <a:endParaRPr kumimoji="1" lang="ja-JP" altLang="en-US" sz="4000" dirty="0"/>
          </a:p>
        </p:txBody>
      </p:sp>
    </p:spTree>
    <p:custDataLst>
      <p:tags r:id="rId1"/>
    </p:custDataLst>
    <p:extLst>
      <p:ext uri="{BB962C8B-B14F-4D97-AF65-F5344CB8AC3E}">
        <p14:creationId xmlns:p14="http://schemas.microsoft.com/office/powerpoint/2010/main" val="2444458618"/>
      </p:ext>
    </p:extLst>
  </p:cSld>
  <p:clrMapOvr>
    <a:masterClrMapping/>
  </p:clrMapOvr>
  <mc:AlternateContent xmlns:mc="http://schemas.openxmlformats.org/markup-compatibility/2006" xmlns:p14="http://schemas.microsoft.com/office/powerpoint/2010/main">
    <mc:Choice Requires="p14">
      <p:transition spd="slow" p14:dur="2000" advTm="43137"/>
    </mc:Choice>
    <mc:Fallback xmlns="">
      <p:transition spd="slow" advTm="431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テキスト, アプリケーション, メール&#10;&#10;自動的に生成された説明">
            <a:extLst>
              <a:ext uri="{FF2B5EF4-FFF2-40B4-BE49-F238E27FC236}">
                <a16:creationId xmlns:a16="http://schemas.microsoft.com/office/drawing/2014/main" id="{AA91DCD4-4EF5-AEF1-A534-5B3DADFB02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836"/>
            <a:ext cx="9144000" cy="6380328"/>
          </a:xfrm>
          <a:prstGeom prst="rect">
            <a:avLst/>
          </a:prstGeom>
        </p:spPr>
      </p:pic>
    </p:spTree>
    <p:extLst>
      <p:ext uri="{BB962C8B-B14F-4D97-AF65-F5344CB8AC3E}">
        <p14:creationId xmlns:p14="http://schemas.microsoft.com/office/powerpoint/2010/main" val="2645914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出欠について</a:t>
            </a:r>
          </a:p>
        </p:txBody>
      </p:sp>
      <p:sp>
        <p:nvSpPr>
          <p:cNvPr id="3" name="コンテンツ プレースホルダー 2"/>
          <p:cNvSpPr>
            <a:spLocks noGrp="1"/>
          </p:cNvSpPr>
          <p:nvPr>
            <p:ph idx="1"/>
          </p:nvPr>
        </p:nvSpPr>
        <p:spPr>
          <a:xfrm>
            <a:off x="1066800" y="1981200"/>
            <a:ext cx="7848600" cy="4572000"/>
          </a:xfrm>
        </p:spPr>
        <p:txBody>
          <a:bodyPr/>
          <a:lstStyle/>
          <a:p>
            <a:r>
              <a:rPr kumimoji="1" lang="ja-JP" altLang="en-US" sz="2800" dirty="0"/>
              <a:t>実習開始時に着席していない</a:t>
            </a:r>
            <a:endParaRPr lang="en-US" altLang="ja-JP" dirty="0"/>
          </a:p>
          <a:p>
            <a:pPr marL="0" indent="0">
              <a:buNone/>
            </a:pPr>
            <a:r>
              <a:rPr lang="ja-JP" altLang="en-US" dirty="0"/>
              <a:t>　⇒</a:t>
            </a:r>
            <a:r>
              <a:rPr kumimoji="1" lang="ja-JP" altLang="en-US" dirty="0">
                <a:solidFill>
                  <a:srgbClr val="FFCCFF"/>
                </a:solidFill>
              </a:rPr>
              <a:t>「遅刻」 </a:t>
            </a:r>
            <a:r>
              <a:rPr lang="en-US" altLang="ja-JP" sz="2800" dirty="0"/>
              <a:t>(</a:t>
            </a:r>
            <a:r>
              <a:rPr lang="ja-JP" altLang="en-US" sz="2800" dirty="0"/>
              <a:t>遅刻</a:t>
            </a:r>
            <a:r>
              <a:rPr lang="en-US" altLang="ja-JP" sz="2800" dirty="0"/>
              <a:t>2</a:t>
            </a:r>
            <a:r>
              <a:rPr lang="ja-JP" altLang="en-US" sz="2800" dirty="0"/>
              <a:t>回で欠席</a:t>
            </a:r>
            <a:r>
              <a:rPr lang="en-US" altLang="ja-JP" sz="2800" dirty="0"/>
              <a:t>1</a:t>
            </a:r>
            <a:r>
              <a:rPr lang="ja-JP" altLang="en-US" sz="2800" dirty="0"/>
              <a:t>回とカウント</a:t>
            </a:r>
            <a:r>
              <a:rPr lang="en-US" altLang="ja-JP" sz="2800" dirty="0"/>
              <a:t>)</a:t>
            </a:r>
            <a:endParaRPr kumimoji="1" lang="en-US" altLang="ja-JP" sz="2800" dirty="0"/>
          </a:p>
          <a:p>
            <a:r>
              <a:rPr kumimoji="1" lang="ja-JP" altLang="en-US" sz="2800" dirty="0"/>
              <a:t>実習開始後</a:t>
            </a:r>
            <a:r>
              <a:rPr kumimoji="1" lang="en-US" altLang="ja-JP" sz="2800" dirty="0"/>
              <a:t>20</a:t>
            </a:r>
            <a:r>
              <a:rPr kumimoji="1" lang="ja-JP" altLang="en-US" sz="2800" dirty="0"/>
              <a:t>分に段階で着席していない</a:t>
            </a:r>
            <a:endParaRPr lang="en-US" altLang="ja-JP" sz="2800" dirty="0"/>
          </a:p>
          <a:p>
            <a:pPr marL="0" indent="0">
              <a:buNone/>
            </a:pPr>
            <a:r>
              <a:rPr kumimoji="1" lang="ja-JP" altLang="en-US" sz="2800" dirty="0"/>
              <a:t>　⇒</a:t>
            </a:r>
            <a:r>
              <a:rPr kumimoji="1" lang="ja-JP" altLang="en-US" dirty="0">
                <a:solidFill>
                  <a:srgbClr val="FFCCFF"/>
                </a:solidFill>
              </a:rPr>
              <a:t>「欠席」</a:t>
            </a:r>
            <a:endParaRPr kumimoji="1" lang="en-US" altLang="ja-JP" dirty="0">
              <a:solidFill>
                <a:srgbClr val="FFCCFF"/>
              </a:solidFill>
            </a:endParaRPr>
          </a:p>
          <a:p>
            <a:r>
              <a:rPr lang="ja-JP" altLang="en-US" dirty="0"/>
              <a:t>理由の如何を問わず欠席</a:t>
            </a:r>
            <a:r>
              <a:rPr lang="en-US" altLang="ja-JP" dirty="0"/>
              <a:t>3</a:t>
            </a:r>
            <a:r>
              <a:rPr lang="ja-JP" altLang="en-US" dirty="0"/>
              <a:t>回以上で不受</a:t>
            </a:r>
            <a:endParaRPr lang="en-US" altLang="ja-JP" dirty="0"/>
          </a:p>
          <a:p>
            <a:pPr marL="0" indent="0">
              <a:buNone/>
            </a:pPr>
            <a:r>
              <a:rPr lang="ja-JP" altLang="en-US" dirty="0"/>
              <a:t>オンライン受講では </a:t>
            </a:r>
            <a:r>
              <a:rPr lang="en-US" altLang="ja-JP" dirty="0"/>
              <a:t>GoogleClassroom </a:t>
            </a:r>
            <a:r>
              <a:rPr lang="ja-JP" altLang="en-US" dirty="0"/>
              <a:t>から </a:t>
            </a:r>
            <a:r>
              <a:rPr lang="ja-JP" altLang="en-US" dirty="0">
                <a:solidFill>
                  <a:srgbClr val="FFFF00"/>
                </a:solidFill>
              </a:rPr>
              <a:t>出席カード </a:t>
            </a:r>
            <a:r>
              <a:rPr lang="ja-JP" altLang="en-US" dirty="0"/>
              <a:t>が提出されていれば出席</a:t>
            </a: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524017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受講姿勢について</a:t>
            </a:r>
          </a:p>
        </p:txBody>
      </p:sp>
      <p:sp>
        <p:nvSpPr>
          <p:cNvPr id="4" name="Rectangle 3"/>
          <p:cNvSpPr txBox="1">
            <a:spLocks noRot="1" noChangeArrowheads="1"/>
          </p:cNvSpPr>
          <p:nvPr/>
        </p:nvSpPr>
        <p:spPr>
          <a:xfrm>
            <a:off x="457200" y="1972900"/>
            <a:ext cx="8496300" cy="3283631"/>
          </a:xfrm>
          <a:prstGeom prst="rect">
            <a:avLst/>
          </a:prstGeom>
          <a:solidFill>
            <a:srgbClr val="003300"/>
          </a:solidFill>
          <a:ln>
            <a:solidFill>
              <a:schemeClr val="tx1"/>
            </a:solidFill>
            <a:miter lim="800000"/>
            <a:headEnd/>
            <a:tailEnd/>
          </a:ln>
        </p:spPr>
        <p:txBody>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1"/>
              </a:buClr>
              <a:buChar char="–"/>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9pPr>
          </a:lstStyle>
          <a:p>
            <a:pPr eaLnBrk="1" hangingPunct="1">
              <a:defRPr/>
            </a:pPr>
            <a:r>
              <a:rPr lang="ja-JP" altLang="en-US" sz="2800" kern="0" dirty="0">
                <a:latin typeface="Times New Roman" panose="02020603050405020304" pitchFamily="18" charset="0"/>
              </a:rPr>
              <a:t>実習中は自席に着席すること</a:t>
            </a:r>
          </a:p>
          <a:p>
            <a:pPr eaLnBrk="1" hangingPunct="1">
              <a:defRPr/>
            </a:pPr>
            <a:r>
              <a:rPr lang="ja-JP" altLang="en-US" sz="2800" kern="0" dirty="0">
                <a:latin typeface="Times New Roman" panose="02020603050405020304" pitchFamily="18" charset="0"/>
              </a:rPr>
              <a:t>質問があれば</a:t>
            </a:r>
            <a:r>
              <a:rPr lang="en-US" altLang="ja-JP" sz="2800" kern="0" dirty="0">
                <a:latin typeface="Times New Roman" panose="02020603050405020304" pitchFamily="18" charset="0"/>
              </a:rPr>
              <a:t>TA</a:t>
            </a:r>
            <a:r>
              <a:rPr lang="ja-JP" altLang="en-US" sz="2800" kern="0" dirty="0">
                <a:latin typeface="Times New Roman" panose="02020603050405020304" pitchFamily="18" charset="0"/>
              </a:rPr>
              <a:t>または教員に</a:t>
            </a:r>
          </a:p>
          <a:p>
            <a:pPr eaLnBrk="1" hangingPunct="1">
              <a:defRPr/>
            </a:pPr>
            <a:r>
              <a:rPr lang="ja-JP" altLang="en-US" sz="2800" kern="0" dirty="0">
                <a:latin typeface="Times New Roman" panose="02020603050405020304" pitchFamily="18" charset="0"/>
              </a:rPr>
              <a:t>実習中の飲食は不可（休憩時間のみ可）</a:t>
            </a:r>
          </a:p>
          <a:p>
            <a:pPr eaLnBrk="1" hangingPunct="1">
              <a:defRPr/>
            </a:pPr>
            <a:r>
              <a:rPr lang="ja-JP" altLang="en-US" sz="2800" kern="0" dirty="0">
                <a:latin typeface="Times New Roman" panose="02020603050405020304" pitchFamily="18" charset="0"/>
              </a:rPr>
              <a:t>携帯電話の電源は切り，卓上に出さない</a:t>
            </a:r>
          </a:p>
          <a:p>
            <a:pPr eaLnBrk="1" hangingPunct="1">
              <a:defRPr/>
            </a:pPr>
            <a:r>
              <a:rPr lang="ja-JP" altLang="en-US" sz="2800" kern="0" dirty="0">
                <a:latin typeface="Times New Roman" panose="02020603050405020304" pitchFamily="18" charset="0"/>
              </a:rPr>
              <a:t>特別な理由がない限り，帽子は脱ぐこと</a:t>
            </a:r>
          </a:p>
          <a:p>
            <a:pPr eaLnBrk="1" hangingPunct="1">
              <a:defRPr/>
            </a:pPr>
            <a:r>
              <a:rPr lang="ja-JP" altLang="en-US" sz="2800" kern="0" dirty="0">
                <a:latin typeface="Times New Roman" panose="02020603050405020304" pitchFamily="18" charset="0"/>
              </a:rPr>
              <a:t>私語はしない　</a:t>
            </a:r>
          </a:p>
        </p:txBody>
      </p:sp>
      <p:sp>
        <p:nvSpPr>
          <p:cNvPr id="5" name="Text Box 4"/>
          <p:cNvSpPr txBox="1">
            <a:spLocks noChangeArrowheads="1"/>
          </p:cNvSpPr>
          <p:nvPr/>
        </p:nvSpPr>
        <p:spPr bwMode="auto">
          <a:xfrm>
            <a:off x="359569" y="1384380"/>
            <a:ext cx="79930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hlink"/>
              </a:buClr>
              <a:buFont typeface="Wingdings" pitchFamily="2" charset="2"/>
              <a:buNone/>
              <a:defRPr/>
            </a:pPr>
            <a:r>
              <a:rPr lang="ja-JP" altLang="en-US" sz="2400" dirty="0">
                <a:effectLst>
                  <a:outerShdw blurRad="38100" dist="38100" dir="2700000" algn="tl">
                    <a:srgbClr val="000000"/>
                  </a:outerShdw>
                </a:effectLst>
              </a:rPr>
              <a:t>全員が、気持ちよく受講できるように以下の事を守って下さい</a:t>
            </a:r>
            <a:endParaRPr lang="ja-JP" altLang="en-US" sz="2400" dirty="0"/>
          </a:p>
        </p:txBody>
      </p:sp>
      <p:sp>
        <p:nvSpPr>
          <p:cNvPr id="6" name="Text Box 5"/>
          <p:cNvSpPr txBox="1">
            <a:spLocks noChangeArrowheads="1"/>
          </p:cNvSpPr>
          <p:nvPr/>
        </p:nvSpPr>
        <p:spPr bwMode="auto">
          <a:xfrm>
            <a:off x="827088" y="56610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endParaRPr lang="ja-JP" altLang="en-US" sz="1800">
              <a:effectLst>
                <a:outerShdw blurRad="38100" dist="38100" dir="2700000" algn="tl">
                  <a:srgbClr val="000000"/>
                </a:outerShdw>
              </a:effectLst>
            </a:endParaRPr>
          </a:p>
        </p:txBody>
      </p:sp>
      <p:sp>
        <p:nvSpPr>
          <p:cNvPr id="7" name="Rectangle 3"/>
          <p:cNvSpPr txBox="1">
            <a:spLocks noRot="1" noChangeArrowheads="1"/>
          </p:cNvSpPr>
          <p:nvPr/>
        </p:nvSpPr>
        <p:spPr bwMode="auto">
          <a:xfrm>
            <a:off x="359569" y="5524537"/>
            <a:ext cx="8496300" cy="1144823"/>
          </a:xfrm>
          <a:prstGeom prst="rect">
            <a:avLst/>
          </a:prstGeom>
          <a:solidFill>
            <a:schemeClr val="bg1">
              <a:lumMod val="50000"/>
            </a:schemeClr>
          </a:solidFill>
          <a:ln>
            <a:solidFill>
              <a:schemeClr val="tx1"/>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itchFamily="2" charset="2"/>
              <a:buChar char="§"/>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Font typeface="Wingdings" pitchFamily="2" charset="2"/>
              <a:buChar char="§"/>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accent2"/>
              </a:buClr>
              <a:buFont typeface="Wingdings" pitchFamily="2" charset="2"/>
              <a:buChar char="§"/>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000000"/>
                  </a:outerShdw>
                </a:effectLst>
                <a:latin typeface="+mn-lt"/>
                <a:ea typeface="+mn-ea"/>
              </a:defRPr>
            </a:lvl9pPr>
          </a:lstStyle>
          <a:p>
            <a:pPr marL="0" indent="0" eaLnBrk="1" hangingPunct="1">
              <a:buNone/>
              <a:defRPr/>
            </a:pPr>
            <a:r>
              <a:rPr lang="ja-JP" altLang="en-US" sz="2800" dirty="0"/>
              <a:t>上記ルールを守れない学生には、やむを得ず教室からの退去をお願いすることになります</a:t>
            </a:r>
          </a:p>
        </p:txBody>
      </p:sp>
    </p:spTree>
    <p:extLst>
      <p:ext uri="{BB962C8B-B14F-4D97-AF65-F5344CB8AC3E}">
        <p14:creationId xmlns:p14="http://schemas.microsoft.com/office/powerpoint/2010/main" val="803583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受講姿勢について</a:t>
            </a:r>
          </a:p>
        </p:txBody>
      </p:sp>
      <p:sp>
        <p:nvSpPr>
          <p:cNvPr id="3" name="Rectangle 3"/>
          <p:cNvSpPr txBox="1">
            <a:spLocks noRot="1" noChangeArrowheads="1"/>
          </p:cNvSpPr>
          <p:nvPr/>
        </p:nvSpPr>
        <p:spPr>
          <a:xfrm>
            <a:off x="359569" y="1521506"/>
            <a:ext cx="8496300" cy="3743325"/>
          </a:xfrm>
          <a:prstGeom prst="rect">
            <a:avLst/>
          </a:prstGeom>
          <a:solidFill>
            <a:srgbClr val="003300"/>
          </a:solidFill>
          <a:ln>
            <a:solidFill>
              <a:schemeClr val="tx1"/>
            </a:solidFill>
            <a:miter lim="800000"/>
            <a:headEnd/>
            <a:tailEnd/>
          </a:ln>
        </p:spPr>
        <p:txBody>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1"/>
              </a:buClr>
              <a:buChar char="–"/>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9pPr>
          </a:lstStyle>
          <a:p>
            <a:pPr eaLnBrk="1" hangingPunct="1">
              <a:defRPr/>
            </a:pPr>
            <a:r>
              <a:rPr lang="ja-JP" altLang="en-US" kern="0" dirty="0">
                <a:latin typeface="Times New Roman" panose="02020603050405020304" pitchFamily="18" charset="0"/>
              </a:rPr>
              <a:t>著しく受講態度の悪い場合には</a:t>
            </a:r>
            <a:r>
              <a:rPr lang="ja-JP" altLang="en-US" kern="0" dirty="0">
                <a:solidFill>
                  <a:srgbClr val="FFFFCC"/>
                </a:solidFill>
                <a:latin typeface="Times New Roman" panose="02020603050405020304" pitchFamily="18" charset="0"/>
              </a:rPr>
              <a:t>イエローカード</a:t>
            </a:r>
            <a:r>
              <a:rPr lang="ja-JP" altLang="en-US" kern="0" dirty="0">
                <a:latin typeface="Times New Roman" panose="02020603050405020304" pitchFamily="18" charset="0"/>
              </a:rPr>
              <a:t>を出します</a:t>
            </a:r>
          </a:p>
          <a:p>
            <a:pPr lvl="1" eaLnBrk="1" hangingPunct="1">
              <a:defRPr/>
            </a:pPr>
            <a:r>
              <a:rPr lang="ja-JP" altLang="en-US" kern="0" dirty="0">
                <a:latin typeface="Times New Roman" panose="02020603050405020304" pitchFamily="18" charset="0"/>
              </a:rPr>
              <a:t>イエローカードが出た場合は、教卓前の席、または別室に移動し、教員の見ている前で作業をしてもらいます</a:t>
            </a:r>
          </a:p>
        </p:txBody>
      </p:sp>
    </p:spTree>
    <p:extLst>
      <p:ext uri="{BB962C8B-B14F-4D97-AF65-F5344CB8AC3E}">
        <p14:creationId xmlns:p14="http://schemas.microsoft.com/office/powerpoint/2010/main" val="2128015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66800" y="639763"/>
            <a:ext cx="7543800" cy="762000"/>
          </a:xfrm>
        </p:spPr>
        <p:txBody>
          <a:bodyPr/>
          <a:lstStyle/>
          <a:p>
            <a:pPr eaLnBrk="1" hangingPunct="1"/>
            <a:r>
              <a:rPr lang="ja-JP" altLang="en-US">
                <a:effectLst/>
              </a:rPr>
              <a:t>コンパイラ </a:t>
            </a:r>
            <a:r>
              <a:rPr lang="en-US" altLang="ja-JP" dirty="0">
                <a:effectLst/>
              </a:rPr>
              <a:t>(compiler)</a:t>
            </a:r>
            <a:endParaRPr lang="ja-JP" altLang="en-US">
              <a:effectLst/>
            </a:endParaRPr>
          </a:p>
        </p:txBody>
      </p:sp>
      <p:sp>
        <p:nvSpPr>
          <p:cNvPr id="14339" name="Rectangle 3"/>
          <p:cNvSpPr>
            <a:spLocks noGrp="1" noChangeArrowheads="1"/>
          </p:cNvSpPr>
          <p:nvPr>
            <p:ph type="body" idx="1"/>
          </p:nvPr>
        </p:nvSpPr>
        <p:spPr>
          <a:xfrm>
            <a:off x="1066800" y="1981200"/>
            <a:ext cx="7543800" cy="2209800"/>
          </a:xfrm>
        </p:spPr>
        <p:txBody>
          <a:bodyPr/>
          <a:lstStyle/>
          <a:p>
            <a:pPr eaLnBrk="1" hangingPunct="1"/>
            <a:r>
              <a:rPr lang="ja-JP" altLang="en-US" sz="3600">
                <a:effectLst/>
              </a:rPr>
              <a:t>コンパイラ</a:t>
            </a:r>
            <a:endParaRPr lang="en-US" altLang="ja-JP" sz="3600" dirty="0">
              <a:effectLst/>
            </a:endParaRPr>
          </a:p>
          <a:p>
            <a:pPr lvl="1" eaLnBrk="1" hangingPunct="1"/>
            <a:r>
              <a:rPr lang="ja-JP" altLang="en-US">
                <a:effectLst/>
              </a:rPr>
              <a:t>原始プログラム</a:t>
            </a:r>
            <a:r>
              <a:rPr lang="en-US" altLang="ja-JP" dirty="0">
                <a:effectLst/>
              </a:rPr>
              <a:t>(source program)</a:t>
            </a:r>
            <a:r>
              <a:rPr lang="ja-JP" altLang="en-US">
                <a:effectLst/>
              </a:rPr>
              <a:t>を</a:t>
            </a:r>
            <a:endParaRPr lang="en-US" altLang="ja-JP" dirty="0">
              <a:effectLst/>
            </a:endParaRPr>
          </a:p>
          <a:p>
            <a:pPr lvl="1" eaLnBrk="1" hangingPunct="1">
              <a:buFontTx/>
              <a:buNone/>
            </a:pPr>
            <a:r>
              <a:rPr lang="ja-JP" altLang="en-US">
                <a:effectLst/>
              </a:rPr>
              <a:t>　目的プログラム</a:t>
            </a:r>
            <a:r>
              <a:rPr lang="en-US" altLang="ja-JP" dirty="0">
                <a:effectLst/>
              </a:rPr>
              <a:t>(object program)</a:t>
            </a:r>
            <a:r>
              <a:rPr lang="ja-JP" altLang="en-US">
                <a:effectLst/>
              </a:rPr>
              <a:t>に</a:t>
            </a:r>
            <a:endParaRPr lang="en-US" altLang="ja-JP" dirty="0">
              <a:effectLst/>
            </a:endParaRPr>
          </a:p>
          <a:p>
            <a:pPr lvl="1" eaLnBrk="1" hangingPunct="1">
              <a:buFontTx/>
              <a:buNone/>
            </a:pPr>
            <a:r>
              <a:rPr lang="ja-JP" altLang="en-US">
                <a:effectLst/>
              </a:rPr>
              <a:t>　変換(翻訳)するプログラム</a:t>
            </a:r>
            <a:endParaRPr lang="en-US" altLang="ja-JP" dirty="0">
              <a:effectLst/>
            </a:endParaRPr>
          </a:p>
        </p:txBody>
      </p:sp>
      <p:sp>
        <p:nvSpPr>
          <p:cNvPr id="6" name="正方形/長方形 5"/>
          <p:cNvSpPr/>
          <p:nvPr/>
        </p:nvSpPr>
        <p:spPr bwMode="auto">
          <a:xfrm>
            <a:off x="228600" y="4572000"/>
            <a:ext cx="25146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lgn="ct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lgn="ctr"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algn="ctr"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lgn="ctr"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algn="ctr"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defRPr/>
            </a:pPr>
            <a:r>
              <a:rPr lang="ja-JP" altLang="en-US" sz="2400" dirty="0">
                <a:effectLst>
                  <a:outerShdw blurRad="38100" dist="38100" dir="2700000" algn="tl">
                    <a:srgbClr val="000000"/>
                  </a:outerShdw>
                </a:effectLst>
              </a:rPr>
              <a:t>原始プログラム</a:t>
            </a:r>
            <a:endParaRPr lang="en-US" altLang="ja-JP" sz="2400" dirty="0">
              <a:effectLst>
                <a:outerShdw blurRad="38100" dist="38100" dir="2700000" algn="tl">
                  <a:srgbClr val="000000"/>
                </a:outerShdw>
              </a:effectLst>
            </a:endParaRPr>
          </a:p>
          <a:p>
            <a:pPr eaLnBrk="1" hangingPunct="1">
              <a:defRPr/>
            </a:pPr>
            <a:r>
              <a:rPr lang="en-US" altLang="ja-JP" sz="2400" dirty="0">
                <a:effectLst>
                  <a:outerShdw blurRad="38100" dist="38100" dir="2700000" algn="tl">
                    <a:srgbClr val="000000"/>
                  </a:outerShdw>
                </a:effectLst>
              </a:rPr>
              <a:t>(source program)</a:t>
            </a:r>
            <a:endParaRPr lang="ja-JP" altLang="en-US" sz="2400" dirty="0">
              <a:effectLst>
                <a:outerShdw blurRad="38100" dist="38100" dir="2700000" algn="tl">
                  <a:srgbClr val="000000"/>
                </a:outerShdw>
              </a:effectLst>
            </a:endParaRPr>
          </a:p>
        </p:txBody>
      </p:sp>
      <p:sp>
        <p:nvSpPr>
          <p:cNvPr id="7" name="正方形/長方形 6"/>
          <p:cNvSpPr/>
          <p:nvPr/>
        </p:nvSpPr>
        <p:spPr bwMode="auto">
          <a:xfrm>
            <a:off x="6248400" y="4572000"/>
            <a:ext cx="22860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lgn="ct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lgn="ctr"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algn="ctr"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lgn="ctr"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algn="ctr"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defRPr/>
            </a:pPr>
            <a:r>
              <a:rPr lang="ja-JP" altLang="en-US" sz="2400">
                <a:effectLst>
                  <a:outerShdw blurRad="38100" dist="38100" dir="2700000" algn="tl">
                    <a:srgbClr val="000000"/>
                  </a:outerShdw>
                </a:effectLst>
              </a:rPr>
              <a:t>目的プログラム</a:t>
            </a:r>
            <a:endParaRPr lang="en-US" altLang="ja-JP" sz="2400" dirty="0">
              <a:effectLst>
                <a:outerShdw blurRad="38100" dist="38100" dir="2700000" algn="tl">
                  <a:srgbClr val="000000"/>
                </a:outerShdw>
              </a:effectLst>
            </a:endParaRPr>
          </a:p>
          <a:p>
            <a:pPr eaLnBrk="1" hangingPunct="1">
              <a:defRPr/>
            </a:pPr>
            <a:r>
              <a:rPr lang="en-US" altLang="ja-JP" sz="2400" dirty="0">
                <a:effectLst>
                  <a:outerShdw blurRad="38100" dist="38100" dir="2700000" algn="tl">
                    <a:srgbClr val="000000"/>
                  </a:outerShdw>
                </a:effectLst>
              </a:rPr>
              <a:t>(object program)</a:t>
            </a:r>
            <a:endParaRPr lang="ja-JP" altLang="en-US" sz="2400">
              <a:effectLst>
                <a:outerShdw blurRad="38100" dist="38100" dir="2700000" algn="tl">
                  <a:srgbClr val="000000"/>
                </a:outerShdw>
              </a:effectLst>
            </a:endParaRPr>
          </a:p>
        </p:txBody>
      </p:sp>
      <p:sp>
        <p:nvSpPr>
          <p:cNvPr id="8" name="正方形/長方形 7"/>
          <p:cNvSpPr/>
          <p:nvPr/>
        </p:nvSpPr>
        <p:spPr bwMode="auto">
          <a:xfrm>
            <a:off x="3581400" y="4572000"/>
            <a:ext cx="1828800" cy="914400"/>
          </a:xfrm>
          <a:prstGeom prst="rect">
            <a:avLst/>
          </a:prstGeom>
          <a:solidFill>
            <a:srgbClr val="FF33CC"/>
          </a:solidFill>
          <a:ln w="9525" cap="flat" cmpd="sng" algn="ctr">
            <a:solidFill>
              <a:schemeClr val="tx1"/>
            </a:solidFill>
            <a:prstDash val="solid"/>
            <a:round/>
            <a:headEnd type="none" w="med" len="med"/>
            <a:tailEnd type="none" w="med" len="med"/>
          </a:ln>
          <a:effectLst/>
        </p:spPr>
        <p:txBody>
          <a:bodyPr/>
          <a:lstStyle>
            <a:lvl1pPr algn="ct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lgn="ctr"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algn="ctr"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lgn="ctr"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algn="ctr"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defRPr/>
            </a:pPr>
            <a:r>
              <a:rPr lang="ja-JP" altLang="en-US" sz="2400">
                <a:effectLst>
                  <a:outerShdw blurRad="38100" dist="38100" dir="2700000" algn="tl">
                    <a:srgbClr val="000000"/>
                  </a:outerShdw>
                </a:effectLst>
              </a:rPr>
              <a:t>コンパイラ</a:t>
            </a:r>
            <a:endParaRPr lang="en-US" altLang="ja-JP" sz="2400" dirty="0">
              <a:effectLst>
                <a:outerShdw blurRad="38100" dist="38100" dir="2700000" algn="tl">
                  <a:srgbClr val="000000"/>
                </a:outerShdw>
              </a:effectLst>
            </a:endParaRPr>
          </a:p>
          <a:p>
            <a:pPr eaLnBrk="1" hangingPunct="1">
              <a:defRPr/>
            </a:pPr>
            <a:r>
              <a:rPr lang="en-US" altLang="ja-JP" sz="2400" dirty="0">
                <a:effectLst>
                  <a:outerShdw blurRad="38100" dist="38100" dir="2700000" algn="tl">
                    <a:srgbClr val="000000"/>
                  </a:outerShdw>
                </a:effectLst>
              </a:rPr>
              <a:t>(compiler)</a:t>
            </a:r>
            <a:endParaRPr lang="ja-JP" altLang="en-US" sz="2400">
              <a:effectLst>
                <a:outerShdw blurRad="38100" dist="38100" dir="2700000" algn="tl">
                  <a:srgbClr val="000000"/>
                </a:outerShdw>
              </a:effectLst>
            </a:endParaRPr>
          </a:p>
        </p:txBody>
      </p:sp>
      <p:grpSp>
        <p:nvGrpSpPr>
          <p:cNvPr id="12295" name="グループ化 13"/>
          <p:cNvGrpSpPr>
            <a:grpSpLocks/>
          </p:cNvGrpSpPr>
          <p:nvPr/>
        </p:nvGrpSpPr>
        <p:grpSpPr bwMode="auto">
          <a:xfrm>
            <a:off x="5410200" y="4572000"/>
            <a:ext cx="800100" cy="461963"/>
            <a:chOff x="2743200" y="4572000"/>
            <a:chExt cx="800219" cy="461665"/>
          </a:xfrm>
        </p:grpSpPr>
        <p:cxnSp>
          <p:nvCxnSpPr>
            <p:cNvPr id="14347" name="直線矢印コネクタ 14"/>
            <p:cNvCxnSpPr>
              <a:cxnSpLocks noChangeShapeType="1"/>
            </p:cNvCxnSpPr>
            <p:nvPr/>
          </p:nvCxnSpPr>
          <p:spPr bwMode="auto">
            <a:xfrm>
              <a:off x="2819400" y="5029200"/>
              <a:ext cx="685800" cy="0"/>
            </a:xfrm>
            <a:prstGeom prst="straightConnector1">
              <a:avLst/>
            </a:prstGeom>
            <a:noFill/>
            <a:ln w="19050" algn="ctr">
              <a:solidFill>
                <a:srgbClr val="FF33CC"/>
              </a:solidFill>
              <a:round/>
              <a:headEnd/>
              <a:tailEnd type="arrow" w="med" len="med"/>
            </a:ln>
            <a:extLst>
              <a:ext uri="{909E8E84-426E-40DD-AFC4-6F175D3DCCD1}">
                <a14:hiddenFill xmlns:a14="http://schemas.microsoft.com/office/drawing/2010/main">
                  <a:noFill/>
                </a14:hiddenFill>
              </a:ext>
            </a:extLst>
          </p:spPr>
        </p:cxnSp>
        <p:sp>
          <p:nvSpPr>
            <p:cNvPr id="16" name="テキスト ボックス 15"/>
            <p:cNvSpPr txBox="1"/>
            <p:nvPr/>
          </p:nvSpPr>
          <p:spPr>
            <a:xfrm>
              <a:off x="2743200" y="4572000"/>
              <a:ext cx="800219" cy="461665"/>
            </a:xfrm>
            <a:prstGeom prst="rect">
              <a:avLst/>
            </a:prstGeom>
            <a:noFill/>
          </p:spPr>
          <p:txBody>
            <a:bodyPr wrap="none">
              <a:spAutoFit/>
            </a:bodyPr>
            <a:lstStyle/>
            <a:p>
              <a:pPr eaLnBrk="1" hangingPunct="1">
                <a:defRPr/>
              </a:pPr>
              <a:r>
                <a:rPr lang="ja-JP" altLang="en-US" sz="2400" dirty="0">
                  <a:effectLst>
                    <a:outerShdw blurRad="38100" dist="38100" dir="2700000" algn="tl">
                      <a:srgbClr val="000000">
                        <a:alpha val="43137"/>
                      </a:srgbClr>
                    </a:outerShdw>
                  </a:effectLst>
                </a:rPr>
                <a:t>出力</a:t>
              </a:r>
            </a:p>
          </p:txBody>
        </p:sp>
      </p:grpSp>
      <p:grpSp>
        <p:nvGrpSpPr>
          <p:cNvPr id="12296" name="グループ化 20"/>
          <p:cNvGrpSpPr>
            <a:grpSpLocks/>
          </p:cNvGrpSpPr>
          <p:nvPr/>
        </p:nvGrpSpPr>
        <p:grpSpPr bwMode="auto">
          <a:xfrm>
            <a:off x="2743200" y="4572000"/>
            <a:ext cx="800100" cy="461963"/>
            <a:chOff x="2743200" y="4572000"/>
            <a:chExt cx="800219" cy="461665"/>
          </a:xfrm>
        </p:grpSpPr>
        <p:cxnSp>
          <p:nvCxnSpPr>
            <p:cNvPr id="14345" name="直線矢印コネクタ 21"/>
            <p:cNvCxnSpPr>
              <a:cxnSpLocks noChangeShapeType="1"/>
            </p:cNvCxnSpPr>
            <p:nvPr/>
          </p:nvCxnSpPr>
          <p:spPr bwMode="auto">
            <a:xfrm>
              <a:off x="2819400" y="5029200"/>
              <a:ext cx="685800" cy="0"/>
            </a:xfrm>
            <a:prstGeom prst="straightConnector1">
              <a:avLst/>
            </a:prstGeom>
            <a:noFill/>
            <a:ln w="19050" algn="ctr">
              <a:solidFill>
                <a:srgbClr val="FF33CC"/>
              </a:solidFill>
              <a:round/>
              <a:headEnd/>
              <a:tailEnd type="arrow" w="med" len="med"/>
            </a:ln>
            <a:extLst>
              <a:ext uri="{909E8E84-426E-40DD-AFC4-6F175D3DCCD1}">
                <a14:hiddenFill xmlns:a14="http://schemas.microsoft.com/office/drawing/2010/main">
                  <a:noFill/>
                </a14:hiddenFill>
              </a:ext>
            </a:extLst>
          </p:spPr>
        </p:cxnSp>
        <p:sp>
          <p:nvSpPr>
            <p:cNvPr id="23" name="テキスト ボックス 22"/>
            <p:cNvSpPr txBox="1"/>
            <p:nvPr/>
          </p:nvSpPr>
          <p:spPr>
            <a:xfrm>
              <a:off x="2743200" y="4572000"/>
              <a:ext cx="800219" cy="461665"/>
            </a:xfrm>
            <a:prstGeom prst="rect">
              <a:avLst/>
            </a:prstGeom>
            <a:noFill/>
          </p:spPr>
          <p:txBody>
            <a:bodyPr wrap="none">
              <a:spAutoFit/>
            </a:bodyPr>
            <a:lstStyle/>
            <a:p>
              <a:pPr eaLnBrk="1" hangingPunct="1">
                <a:defRPr/>
              </a:pPr>
              <a:r>
                <a:rPr lang="ja-JP" altLang="en-US" sz="2400" dirty="0">
                  <a:effectLst>
                    <a:outerShdw blurRad="38100" dist="38100" dir="2700000" algn="tl">
                      <a:srgbClr val="000000">
                        <a:alpha val="43137"/>
                      </a:srgbClr>
                    </a:outerShdw>
                  </a:effectLst>
                </a:rPr>
                <a:t>入力</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296"/>
                                        </p:tgtEl>
                                        <p:attrNameLst>
                                          <p:attrName>style.visibility</p:attrName>
                                        </p:attrNameLst>
                                      </p:cBhvr>
                                      <p:to>
                                        <p:strVal val="visible"/>
                                      </p:to>
                                    </p:set>
                                    <p:animEffect transition="in" filter="wipe(left)">
                                      <p:cBhvr>
                                        <p:cTn id="12" dur="500"/>
                                        <p:tgtEl>
                                          <p:spTgt spid="122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2295"/>
                                        </p:tgtEl>
                                        <p:attrNameLst>
                                          <p:attrName>style.visibility</p:attrName>
                                        </p:attrNameLst>
                                      </p:cBhvr>
                                      <p:to>
                                        <p:strVal val="visible"/>
                                      </p:to>
                                    </p:set>
                                    <p:animEffect transition="in" filter="wipe(left)">
                                      <p:cBhvr>
                                        <p:cTn id="22" dur="500"/>
                                        <p:tgtEl>
                                          <p:spTgt spid="1229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4000">
                <a:effectLst/>
              </a:rPr>
              <a:t>原始プログラムと目的プログラム</a:t>
            </a:r>
          </a:p>
        </p:txBody>
      </p:sp>
      <p:sp>
        <p:nvSpPr>
          <p:cNvPr id="139270" name="Rectangle 6"/>
          <p:cNvSpPr>
            <a:spLocks noChangeArrowheads="1"/>
          </p:cNvSpPr>
          <p:nvPr/>
        </p:nvSpPr>
        <p:spPr bwMode="auto">
          <a:xfrm>
            <a:off x="609600" y="1981200"/>
            <a:ext cx="1905000" cy="76200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eaLnBrk="1" hangingPunct="1">
              <a:defRPr/>
            </a:pPr>
            <a:r>
              <a:rPr lang="ja-JP" altLang="en-US" sz="2400" dirty="0">
                <a:effectLst>
                  <a:outerShdw blurRad="38100" dist="38100" dir="2700000" algn="tl">
                    <a:srgbClr val="000000"/>
                  </a:outerShdw>
                </a:effectLst>
              </a:rPr>
              <a:t>原始プログラム</a:t>
            </a:r>
            <a:endParaRPr lang="en-US" altLang="ja-JP" sz="2400" dirty="0">
              <a:effectLst>
                <a:outerShdw blurRad="38100" dist="38100" dir="2700000" algn="tl">
                  <a:srgbClr val="000000"/>
                </a:outerShdw>
              </a:effectLst>
            </a:endParaRPr>
          </a:p>
        </p:txBody>
      </p:sp>
      <p:grpSp>
        <p:nvGrpSpPr>
          <p:cNvPr id="139292" name="Group 28"/>
          <p:cNvGrpSpPr>
            <a:grpSpLocks/>
          </p:cNvGrpSpPr>
          <p:nvPr/>
        </p:nvGrpSpPr>
        <p:grpSpPr bwMode="auto">
          <a:xfrm>
            <a:off x="2514600" y="1981200"/>
            <a:ext cx="2438400" cy="762000"/>
            <a:chOff x="1584" y="1248"/>
            <a:chExt cx="1536" cy="480"/>
          </a:xfrm>
        </p:grpSpPr>
        <p:sp>
          <p:nvSpPr>
            <p:cNvPr id="139272" name="Rectangle 8"/>
            <p:cNvSpPr>
              <a:spLocks noChangeArrowheads="1"/>
            </p:cNvSpPr>
            <p:nvPr/>
          </p:nvSpPr>
          <p:spPr bwMode="auto">
            <a:xfrm>
              <a:off x="2112" y="1248"/>
              <a:ext cx="1008" cy="480"/>
            </a:xfrm>
            <a:prstGeom prst="rect">
              <a:avLst/>
            </a:prstGeom>
            <a:solidFill>
              <a:srgbClr val="FF99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eaLnBrk="1" hangingPunct="1">
                <a:defRPr/>
              </a:pPr>
              <a:r>
                <a:rPr lang="ja-JP" altLang="en-US" sz="2800" dirty="0">
                  <a:effectLst>
                    <a:outerShdw blurRad="38100" dist="38100" dir="2700000" algn="tl">
                      <a:srgbClr val="000000"/>
                    </a:outerShdw>
                  </a:effectLst>
                </a:rPr>
                <a:t>コンパイラ</a:t>
              </a:r>
              <a:endParaRPr lang="en-US" altLang="ja-JP" sz="2800" dirty="0">
                <a:effectLst>
                  <a:outerShdw blurRad="38100" dist="38100" dir="2700000" algn="tl">
                    <a:srgbClr val="000000"/>
                  </a:outerShdw>
                </a:effectLst>
              </a:endParaRPr>
            </a:p>
          </p:txBody>
        </p:sp>
        <p:sp>
          <p:nvSpPr>
            <p:cNvPr id="17422" name="Line 20"/>
            <p:cNvSpPr>
              <a:spLocks noChangeShapeType="1"/>
            </p:cNvSpPr>
            <p:nvPr/>
          </p:nvSpPr>
          <p:spPr bwMode="auto">
            <a:xfrm flipV="1">
              <a:off x="1584" y="1488"/>
              <a:ext cx="528"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139288" name="Group 24"/>
          <p:cNvGrpSpPr>
            <a:grpSpLocks/>
          </p:cNvGrpSpPr>
          <p:nvPr/>
        </p:nvGrpSpPr>
        <p:grpSpPr bwMode="auto">
          <a:xfrm>
            <a:off x="4953000" y="1981200"/>
            <a:ext cx="2667000" cy="838200"/>
            <a:chOff x="3120" y="1248"/>
            <a:chExt cx="1680" cy="528"/>
          </a:xfrm>
        </p:grpSpPr>
        <p:sp>
          <p:nvSpPr>
            <p:cNvPr id="139275" name="Rectangle 11"/>
            <p:cNvSpPr>
              <a:spLocks noChangeArrowheads="1"/>
            </p:cNvSpPr>
            <p:nvPr/>
          </p:nvSpPr>
          <p:spPr bwMode="auto">
            <a:xfrm>
              <a:off x="3648" y="1248"/>
              <a:ext cx="1152" cy="52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eaLnBrk="1" hangingPunct="1">
                <a:defRPr/>
              </a:pPr>
              <a:r>
                <a:rPr lang="ja-JP" altLang="en-US" sz="2400" dirty="0">
                  <a:effectLst>
                    <a:outerShdw blurRad="38100" dist="38100" dir="2700000" algn="tl">
                      <a:srgbClr val="000000"/>
                    </a:outerShdw>
                  </a:effectLst>
                </a:rPr>
                <a:t>目的プログラム</a:t>
              </a:r>
              <a:endParaRPr lang="en-US" altLang="ja-JP" sz="2400" dirty="0">
                <a:effectLst>
                  <a:outerShdw blurRad="38100" dist="38100" dir="2700000" algn="tl">
                    <a:srgbClr val="000000"/>
                  </a:outerShdw>
                </a:effectLst>
              </a:endParaRPr>
            </a:p>
          </p:txBody>
        </p:sp>
        <p:sp>
          <p:nvSpPr>
            <p:cNvPr id="17420" name="Line 22"/>
            <p:cNvSpPr>
              <a:spLocks noChangeShapeType="1"/>
            </p:cNvSpPr>
            <p:nvPr/>
          </p:nvSpPr>
          <p:spPr bwMode="auto">
            <a:xfrm flipV="1">
              <a:off x="3120" y="1488"/>
              <a:ext cx="528"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sp>
        <p:nvSpPr>
          <p:cNvPr id="139290" name="Text Box 26"/>
          <p:cNvSpPr txBox="1">
            <a:spLocks noChangeArrowheads="1"/>
          </p:cNvSpPr>
          <p:nvPr/>
        </p:nvSpPr>
        <p:spPr bwMode="auto">
          <a:xfrm>
            <a:off x="310105" y="3276600"/>
            <a:ext cx="3818972" cy="181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None/>
            </a:pPr>
            <a:r>
              <a:rPr lang="ja-JP" altLang="en-US" sz="2800" dirty="0"/>
              <a:t>高水準言語</a:t>
            </a:r>
            <a:endParaRPr lang="en-US" altLang="ja-JP" sz="2800" dirty="0"/>
          </a:p>
          <a:p>
            <a:pPr marL="457200" indent="-457200" eaLnBrk="1" hangingPunct="1">
              <a:spcBef>
                <a:spcPct val="0"/>
              </a:spcBef>
              <a:buClrTx/>
              <a:buSzTx/>
              <a:buFont typeface="Arial" panose="020B0604020202020204" pitchFamily="34" charset="0"/>
              <a:buChar char="•"/>
            </a:pPr>
            <a:r>
              <a:rPr lang="en-US" altLang="ja-JP" sz="2800" dirty="0"/>
              <a:t>Java, C</a:t>
            </a:r>
            <a:r>
              <a:rPr lang="ja-JP" altLang="en-US" sz="2800" dirty="0"/>
              <a:t>等</a:t>
            </a:r>
            <a:endParaRPr lang="en-US" altLang="ja-JP" sz="2800" dirty="0"/>
          </a:p>
          <a:p>
            <a:pPr marL="457200" indent="-457200" eaLnBrk="1" hangingPunct="1">
              <a:spcBef>
                <a:spcPct val="0"/>
              </a:spcBef>
              <a:buClrTx/>
              <a:buSzTx/>
              <a:buFont typeface="Arial" panose="020B0604020202020204" pitchFamily="34" charset="0"/>
              <a:buChar char="•"/>
            </a:pPr>
            <a:r>
              <a:rPr lang="ja-JP" altLang="en-US" sz="2800" dirty="0"/>
              <a:t>人間が読み書き可能</a:t>
            </a:r>
            <a:endParaRPr lang="en-US" altLang="ja-JP" sz="2800" dirty="0"/>
          </a:p>
          <a:p>
            <a:pPr marL="457200" indent="-457200" eaLnBrk="1" hangingPunct="1">
              <a:spcBef>
                <a:spcPct val="0"/>
              </a:spcBef>
              <a:buClrTx/>
              <a:buSzTx/>
              <a:buFont typeface="Arial" panose="020B0604020202020204" pitchFamily="34" charset="0"/>
              <a:buChar char="•"/>
            </a:pPr>
            <a:r>
              <a:rPr lang="ja-JP" altLang="en-US" sz="2800" dirty="0"/>
              <a:t>複合文、入れ子構造</a:t>
            </a:r>
          </a:p>
        </p:txBody>
      </p:sp>
      <p:sp>
        <p:nvSpPr>
          <p:cNvPr id="139291" name="Text Box 27"/>
          <p:cNvSpPr txBox="1">
            <a:spLocks noChangeArrowheads="1"/>
          </p:cNvSpPr>
          <p:nvPr/>
        </p:nvSpPr>
        <p:spPr bwMode="auto">
          <a:xfrm>
            <a:off x="4554399" y="3289139"/>
            <a:ext cx="4110718" cy="181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None/>
            </a:pPr>
            <a:r>
              <a:rPr lang="ja-JP" altLang="en-US" sz="2800" dirty="0"/>
              <a:t>低水準言語</a:t>
            </a:r>
            <a:endParaRPr lang="en-US" altLang="ja-JP" sz="2800" dirty="0"/>
          </a:p>
          <a:p>
            <a:pPr marL="457200" indent="-457200" eaLnBrk="1" hangingPunct="1">
              <a:spcBef>
                <a:spcPct val="0"/>
              </a:spcBef>
              <a:buClrTx/>
              <a:buSzTx/>
              <a:buFont typeface="Arial" panose="020B0604020202020204" pitchFamily="34" charset="0"/>
              <a:buChar char="•"/>
            </a:pPr>
            <a:r>
              <a:rPr lang="ja-JP" altLang="en-US" sz="2800" dirty="0"/>
              <a:t>機械語</a:t>
            </a:r>
            <a:r>
              <a:rPr lang="en-US" altLang="ja-JP" sz="2800" dirty="0"/>
              <a:t>, </a:t>
            </a:r>
            <a:r>
              <a:rPr lang="ja-JP" altLang="en-US" sz="2800" dirty="0"/>
              <a:t>アセンブラ等</a:t>
            </a:r>
            <a:endParaRPr lang="en-US" altLang="ja-JP" sz="2800" dirty="0"/>
          </a:p>
          <a:p>
            <a:pPr marL="457200" indent="-457200" eaLnBrk="1" hangingPunct="1">
              <a:spcBef>
                <a:spcPct val="0"/>
              </a:spcBef>
              <a:buClrTx/>
              <a:buSzTx/>
              <a:buFont typeface="Arial" panose="020B0604020202020204" pitchFamily="34" charset="0"/>
              <a:buChar char="•"/>
            </a:pPr>
            <a:r>
              <a:rPr lang="ja-JP" altLang="en-US" sz="2800" dirty="0"/>
              <a:t>人間には理解が難しい</a:t>
            </a:r>
            <a:endParaRPr lang="en-US" altLang="ja-JP" sz="2800" dirty="0"/>
          </a:p>
          <a:p>
            <a:pPr marL="457200" indent="-457200" eaLnBrk="1" hangingPunct="1">
              <a:spcBef>
                <a:spcPct val="0"/>
              </a:spcBef>
              <a:buClrTx/>
              <a:buSzTx/>
              <a:buFont typeface="Arial" panose="020B0604020202020204" pitchFamily="34" charset="0"/>
              <a:buChar char="•"/>
            </a:pPr>
            <a:r>
              <a:rPr lang="ja-JP" altLang="en-US" sz="2800" dirty="0"/>
              <a:t>命令コードとオペランド</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4000">
                <a:effectLst/>
              </a:rPr>
              <a:t>原始プログラムと目的プログラム</a:t>
            </a:r>
          </a:p>
        </p:txBody>
      </p:sp>
      <p:sp>
        <p:nvSpPr>
          <p:cNvPr id="139270" name="Rectangle 6"/>
          <p:cNvSpPr>
            <a:spLocks noChangeArrowheads="1"/>
          </p:cNvSpPr>
          <p:nvPr/>
        </p:nvSpPr>
        <p:spPr bwMode="auto">
          <a:xfrm>
            <a:off x="609600" y="1981200"/>
            <a:ext cx="1905000" cy="76200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eaLnBrk="1" hangingPunct="1">
              <a:defRPr/>
            </a:pPr>
            <a:r>
              <a:rPr lang="ja-JP" altLang="en-US" sz="2400" dirty="0">
                <a:effectLst>
                  <a:outerShdw blurRad="38100" dist="38100" dir="2700000" algn="tl">
                    <a:srgbClr val="000000"/>
                  </a:outerShdw>
                </a:effectLst>
              </a:rPr>
              <a:t>原始プログラム</a:t>
            </a:r>
            <a:endParaRPr lang="en-US" altLang="ja-JP" sz="2400" dirty="0">
              <a:effectLst>
                <a:outerShdw blurRad="38100" dist="38100" dir="2700000" algn="tl">
                  <a:srgbClr val="000000"/>
                </a:outerShdw>
              </a:effectLst>
            </a:endParaRPr>
          </a:p>
        </p:txBody>
      </p:sp>
      <p:grpSp>
        <p:nvGrpSpPr>
          <p:cNvPr id="139292" name="Group 28"/>
          <p:cNvGrpSpPr>
            <a:grpSpLocks/>
          </p:cNvGrpSpPr>
          <p:nvPr/>
        </p:nvGrpSpPr>
        <p:grpSpPr bwMode="auto">
          <a:xfrm>
            <a:off x="2514600" y="1981200"/>
            <a:ext cx="2438400" cy="762000"/>
            <a:chOff x="1584" y="1248"/>
            <a:chExt cx="1536" cy="480"/>
          </a:xfrm>
        </p:grpSpPr>
        <p:sp>
          <p:nvSpPr>
            <p:cNvPr id="139272" name="Rectangle 8"/>
            <p:cNvSpPr>
              <a:spLocks noChangeArrowheads="1"/>
            </p:cNvSpPr>
            <p:nvPr/>
          </p:nvSpPr>
          <p:spPr bwMode="auto">
            <a:xfrm>
              <a:off x="2112" y="1248"/>
              <a:ext cx="1008" cy="480"/>
            </a:xfrm>
            <a:prstGeom prst="rect">
              <a:avLst/>
            </a:prstGeom>
            <a:solidFill>
              <a:srgbClr val="FF99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eaLnBrk="1" hangingPunct="1">
                <a:defRPr/>
              </a:pPr>
              <a:r>
                <a:rPr lang="ja-JP" altLang="en-US" sz="2800" dirty="0">
                  <a:effectLst>
                    <a:outerShdw blurRad="38100" dist="38100" dir="2700000" algn="tl">
                      <a:srgbClr val="000000"/>
                    </a:outerShdw>
                  </a:effectLst>
                </a:rPr>
                <a:t>コンパイラ</a:t>
              </a:r>
              <a:endParaRPr lang="en-US" altLang="ja-JP" sz="2800" dirty="0">
                <a:effectLst>
                  <a:outerShdw blurRad="38100" dist="38100" dir="2700000" algn="tl">
                    <a:srgbClr val="000000"/>
                  </a:outerShdw>
                </a:effectLst>
              </a:endParaRPr>
            </a:p>
          </p:txBody>
        </p:sp>
        <p:sp>
          <p:nvSpPr>
            <p:cNvPr id="17422" name="Line 20"/>
            <p:cNvSpPr>
              <a:spLocks noChangeShapeType="1"/>
            </p:cNvSpPr>
            <p:nvPr/>
          </p:nvSpPr>
          <p:spPr bwMode="auto">
            <a:xfrm flipV="1">
              <a:off x="1584" y="1488"/>
              <a:ext cx="528"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139288" name="Group 24"/>
          <p:cNvGrpSpPr>
            <a:grpSpLocks/>
          </p:cNvGrpSpPr>
          <p:nvPr/>
        </p:nvGrpSpPr>
        <p:grpSpPr bwMode="auto">
          <a:xfrm>
            <a:off x="4953000" y="1981200"/>
            <a:ext cx="2667000" cy="838200"/>
            <a:chOff x="3120" y="1248"/>
            <a:chExt cx="1680" cy="528"/>
          </a:xfrm>
        </p:grpSpPr>
        <p:sp>
          <p:nvSpPr>
            <p:cNvPr id="139275" name="Rectangle 11"/>
            <p:cNvSpPr>
              <a:spLocks noChangeArrowheads="1"/>
            </p:cNvSpPr>
            <p:nvPr/>
          </p:nvSpPr>
          <p:spPr bwMode="auto">
            <a:xfrm>
              <a:off x="3648" y="1248"/>
              <a:ext cx="1152" cy="52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eaLnBrk="1" hangingPunct="1">
                <a:defRPr/>
              </a:pPr>
              <a:r>
                <a:rPr lang="ja-JP" altLang="en-US" sz="2400" dirty="0">
                  <a:effectLst>
                    <a:outerShdw blurRad="38100" dist="38100" dir="2700000" algn="tl">
                      <a:srgbClr val="000000"/>
                    </a:outerShdw>
                  </a:effectLst>
                </a:rPr>
                <a:t>目的プログラム</a:t>
              </a:r>
              <a:endParaRPr lang="en-US" altLang="ja-JP" sz="2400" dirty="0">
                <a:effectLst>
                  <a:outerShdw blurRad="38100" dist="38100" dir="2700000" algn="tl">
                    <a:srgbClr val="000000"/>
                  </a:outerShdw>
                </a:effectLst>
              </a:endParaRPr>
            </a:p>
          </p:txBody>
        </p:sp>
        <p:sp>
          <p:nvSpPr>
            <p:cNvPr id="17420" name="Line 22"/>
            <p:cNvSpPr>
              <a:spLocks noChangeShapeType="1"/>
            </p:cNvSpPr>
            <p:nvPr/>
          </p:nvSpPr>
          <p:spPr bwMode="auto">
            <a:xfrm flipV="1">
              <a:off x="3120" y="1488"/>
              <a:ext cx="528"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sp>
        <p:nvSpPr>
          <p:cNvPr id="139290" name="Text Box 26"/>
          <p:cNvSpPr txBox="1">
            <a:spLocks noChangeArrowheads="1"/>
          </p:cNvSpPr>
          <p:nvPr/>
        </p:nvSpPr>
        <p:spPr bwMode="auto">
          <a:xfrm>
            <a:off x="310105" y="3276600"/>
            <a:ext cx="3818972" cy="181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None/>
            </a:pPr>
            <a:r>
              <a:rPr lang="ja-JP" altLang="en-US" sz="2800" dirty="0"/>
              <a:t>高水準言語</a:t>
            </a:r>
            <a:endParaRPr lang="en-US" altLang="ja-JP" sz="2800" dirty="0"/>
          </a:p>
          <a:p>
            <a:pPr marL="457200" indent="-457200" eaLnBrk="1" hangingPunct="1">
              <a:spcBef>
                <a:spcPct val="0"/>
              </a:spcBef>
              <a:buClrTx/>
              <a:buSzTx/>
              <a:buFont typeface="Arial" panose="020B0604020202020204" pitchFamily="34" charset="0"/>
              <a:buChar char="•"/>
            </a:pPr>
            <a:r>
              <a:rPr lang="en-US" altLang="ja-JP" sz="2800" dirty="0"/>
              <a:t>Java, C</a:t>
            </a:r>
            <a:r>
              <a:rPr lang="ja-JP" altLang="en-US" sz="2800" dirty="0"/>
              <a:t>等</a:t>
            </a:r>
            <a:endParaRPr lang="en-US" altLang="ja-JP" sz="2800" dirty="0"/>
          </a:p>
          <a:p>
            <a:pPr marL="457200" indent="-457200" eaLnBrk="1" hangingPunct="1">
              <a:spcBef>
                <a:spcPct val="0"/>
              </a:spcBef>
              <a:buClrTx/>
              <a:buSzTx/>
              <a:buFont typeface="Arial" panose="020B0604020202020204" pitchFamily="34" charset="0"/>
              <a:buChar char="•"/>
            </a:pPr>
            <a:r>
              <a:rPr lang="ja-JP" altLang="en-US" sz="2800" dirty="0"/>
              <a:t>人間が読み書き可能</a:t>
            </a:r>
            <a:endParaRPr lang="en-US" altLang="ja-JP" sz="2800" dirty="0"/>
          </a:p>
          <a:p>
            <a:pPr marL="457200" indent="-457200" eaLnBrk="1" hangingPunct="1">
              <a:spcBef>
                <a:spcPct val="0"/>
              </a:spcBef>
              <a:buClrTx/>
              <a:buSzTx/>
              <a:buFont typeface="Arial" panose="020B0604020202020204" pitchFamily="34" charset="0"/>
              <a:buChar char="•"/>
            </a:pPr>
            <a:r>
              <a:rPr lang="ja-JP" altLang="en-US" sz="2800" dirty="0"/>
              <a:t>複合文、入れ子構造</a:t>
            </a:r>
          </a:p>
        </p:txBody>
      </p:sp>
      <p:sp>
        <p:nvSpPr>
          <p:cNvPr id="139291" name="Text Box 27"/>
          <p:cNvSpPr txBox="1">
            <a:spLocks noChangeArrowheads="1"/>
          </p:cNvSpPr>
          <p:nvPr/>
        </p:nvSpPr>
        <p:spPr bwMode="auto">
          <a:xfrm>
            <a:off x="4554399" y="3289139"/>
            <a:ext cx="4110718" cy="181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None/>
            </a:pPr>
            <a:r>
              <a:rPr lang="ja-JP" altLang="en-US" sz="2800" dirty="0"/>
              <a:t>低水準言語</a:t>
            </a:r>
            <a:endParaRPr lang="en-US" altLang="ja-JP" sz="2800" dirty="0"/>
          </a:p>
          <a:p>
            <a:pPr marL="457200" indent="-457200" eaLnBrk="1" hangingPunct="1">
              <a:spcBef>
                <a:spcPct val="0"/>
              </a:spcBef>
              <a:buClrTx/>
              <a:buSzTx/>
              <a:buFont typeface="Arial" panose="020B0604020202020204" pitchFamily="34" charset="0"/>
              <a:buChar char="•"/>
            </a:pPr>
            <a:r>
              <a:rPr lang="ja-JP" altLang="en-US" sz="2800" dirty="0"/>
              <a:t>機械語</a:t>
            </a:r>
            <a:r>
              <a:rPr lang="en-US" altLang="ja-JP" sz="2800" dirty="0"/>
              <a:t>, </a:t>
            </a:r>
            <a:r>
              <a:rPr lang="ja-JP" altLang="en-US" sz="2800" dirty="0"/>
              <a:t>アセンブラ等</a:t>
            </a:r>
            <a:endParaRPr lang="en-US" altLang="ja-JP" sz="2800" dirty="0"/>
          </a:p>
          <a:p>
            <a:pPr marL="457200" indent="-457200" eaLnBrk="1" hangingPunct="1">
              <a:spcBef>
                <a:spcPct val="0"/>
              </a:spcBef>
              <a:buClrTx/>
              <a:buSzTx/>
              <a:buFont typeface="Arial" panose="020B0604020202020204" pitchFamily="34" charset="0"/>
              <a:buChar char="•"/>
            </a:pPr>
            <a:r>
              <a:rPr lang="ja-JP" altLang="en-US" sz="2800" dirty="0"/>
              <a:t>人間には理解が難しい</a:t>
            </a:r>
            <a:endParaRPr lang="en-US" altLang="ja-JP" sz="2800" dirty="0"/>
          </a:p>
          <a:p>
            <a:pPr marL="457200" indent="-457200" eaLnBrk="1" hangingPunct="1">
              <a:spcBef>
                <a:spcPct val="0"/>
              </a:spcBef>
              <a:buClrTx/>
              <a:buSzTx/>
              <a:buFont typeface="Arial" panose="020B0604020202020204" pitchFamily="34" charset="0"/>
              <a:buChar char="•"/>
            </a:pPr>
            <a:r>
              <a:rPr lang="ja-JP" altLang="en-US" sz="2800" dirty="0"/>
              <a:t>命令コードとオペランド</a:t>
            </a:r>
          </a:p>
        </p:txBody>
      </p:sp>
      <p:sp>
        <p:nvSpPr>
          <p:cNvPr id="19" name="正方形/長方形 18"/>
          <p:cNvSpPr/>
          <p:nvPr/>
        </p:nvSpPr>
        <p:spPr bwMode="auto">
          <a:xfrm>
            <a:off x="686605" y="3532563"/>
            <a:ext cx="3810000" cy="3124200"/>
          </a:xfrm>
          <a:prstGeom prst="rect">
            <a:avLst/>
          </a:prstGeom>
          <a:solidFill>
            <a:srgbClr val="000000"/>
          </a:solidFill>
          <a:ln w="9525" cap="flat" cmpd="sng" algn="ctr">
            <a:solidFill>
              <a:schemeClr val="tx1"/>
            </a:solidFill>
            <a:prstDash val="solid"/>
            <a:round/>
            <a:headEnd type="none" w="med" len="med"/>
            <a:tailEnd type="none" w="med" len="med"/>
          </a:ln>
          <a:effectLst/>
        </p:spPr>
        <p:txBody>
          <a:bodyPr/>
          <a:lstStyle/>
          <a:p>
            <a:pPr eaLnBrk="1" hangingPunct="1">
              <a:defRPr/>
            </a:pPr>
            <a:r>
              <a:rPr lang="en-US" altLang="ja-JP" sz="1800" dirty="0">
                <a:effectLst>
                  <a:outerShdw blurRad="38100" dist="38100" dir="2700000" algn="tl">
                    <a:srgbClr val="000000">
                      <a:alpha val="43137"/>
                    </a:srgbClr>
                  </a:outerShdw>
                </a:effectLst>
                <a:cs typeface="Times New Roman" pitchFamily="18" charset="0"/>
              </a:rPr>
              <a:t>main () {</a:t>
            </a:r>
          </a:p>
          <a:p>
            <a:pPr eaLnBrk="1" hangingPunct="1">
              <a:defRPr/>
            </a:pPr>
            <a:r>
              <a:rPr lang="en-US" altLang="ja-JP" sz="1800" dirty="0">
                <a:effectLst>
                  <a:outerShdw blurRad="38100" dist="38100" dir="2700000" algn="tl">
                    <a:srgbClr val="000000">
                      <a:alpha val="43137"/>
                    </a:srgbClr>
                  </a:outerShdw>
                </a:effectLst>
                <a:cs typeface="Times New Roman" pitchFamily="18" charset="0"/>
              </a:rPr>
              <a:t>  int n, m, max;</a:t>
            </a:r>
          </a:p>
          <a:p>
            <a:pPr eaLnBrk="1" hangingPunct="1">
              <a:defRPr/>
            </a:pPr>
            <a:r>
              <a:rPr lang="en-US" altLang="ja-JP" sz="1800" dirty="0">
                <a:effectLst>
                  <a:outerShdw blurRad="38100" dist="38100" dir="2700000" algn="tl">
                    <a:srgbClr val="000000">
                      <a:alpha val="43137"/>
                    </a:srgbClr>
                  </a:outerShdw>
                </a:effectLst>
                <a:cs typeface="Times New Roman" pitchFamily="18" charset="0"/>
              </a:rPr>
              <a:t>  max = </a:t>
            </a:r>
            <a:r>
              <a:rPr lang="en-US" altLang="ja-JP" sz="1800" dirty="0" err="1">
                <a:effectLst>
                  <a:outerShdw blurRad="38100" dist="38100" dir="2700000" algn="tl">
                    <a:srgbClr val="000000">
                      <a:alpha val="43137"/>
                    </a:srgbClr>
                  </a:outerShdw>
                </a:effectLst>
                <a:cs typeface="Times New Roman" pitchFamily="18" charset="0"/>
              </a:rPr>
              <a:t>inputint</a:t>
            </a:r>
            <a:r>
              <a:rPr lang="en-US" altLang="ja-JP" sz="1800" dirty="0">
                <a:effectLst>
                  <a:outerShdw blurRad="38100" dist="38100" dir="2700000" algn="tl">
                    <a:srgbClr val="000000">
                      <a:alpha val="43137"/>
                    </a:srgbClr>
                  </a:outerShdw>
                </a:effectLst>
                <a:cs typeface="Times New Roman" pitchFamily="18" charset="0"/>
              </a:rPr>
              <a:t>;</a:t>
            </a:r>
          </a:p>
          <a:p>
            <a:pPr eaLnBrk="1" hangingPunct="1">
              <a:defRPr/>
            </a:pPr>
            <a:r>
              <a:rPr lang="en-US" altLang="ja-JP" sz="1800" dirty="0">
                <a:effectLst>
                  <a:outerShdw blurRad="38100" dist="38100" dir="2700000" algn="tl">
                    <a:srgbClr val="000000">
                      <a:alpha val="43137"/>
                    </a:srgbClr>
                  </a:outerShdw>
                </a:effectLst>
                <a:cs typeface="Times New Roman" pitchFamily="18" charset="0"/>
              </a:rPr>
              <a:t>  m = 2;</a:t>
            </a:r>
          </a:p>
          <a:p>
            <a:pPr eaLnBrk="1" hangingPunct="1">
              <a:defRPr/>
            </a:pPr>
            <a:r>
              <a:rPr lang="en-US" altLang="ja-JP" sz="1800" dirty="0">
                <a:effectLst>
                  <a:outerShdw blurRad="38100" dist="38100" dir="2700000" algn="tl">
                    <a:srgbClr val="000000">
                      <a:alpha val="43137"/>
                    </a:srgbClr>
                  </a:outerShdw>
                </a:effectLst>
                <a:cs typeface="Times New Roman" pitchFamily="18" charset="0"/>
              </a:rPr>
              <a:t>  </a:t>
            </a:r>
            <a:r>
              <a:rPr lang="en-US" altLang="ja-JP" sz="1800">
                <a:effectLst>
                  <a:outerShdw blurRad="38100" dist="38100" dir="2700000" algn="tl">
                    <a:srgbClr val="000000">
                      <a:alpha val="43137"/>
                    </a:srgbClr>
                  </a:outerShdw>
                </a:effectLst>
                <a:cs typeface="Times New Roman" pitchFamily="18" charset="0"/>
              </a:rPr>
              <a:t>while (m </a:t>
            </a:r>
            <a:r>
              <a:rPr lang="en-US" altLang="ja-JP" sz="1800" dirty="0">
                <a:effectLst>
                  <a:outerShdw blurRad="38100" dist="38100" dir="2700000" algn="tl">
                    <a:srgbClr val="000000">
                      <a:alpha val="43137"/>
                    </a:srgbClr>
                  </a:outerShdw>
                </a:effectLst>
                <a:cs typeface="Times New Roman" pitchFamily="18" charset="0"/>
              </a:rPr>
              <a:t>&lt; max) {</a:t>
            </a:r>
          </a:p>
          <a:p>
            <a:pPr eaLnBrk="1" hangingPunct="1">
              <a:defRPr/>
            </a:pPr>
            <a:r>
              <a:rPr lang="en-US" altLang="ja-JP" sz="1800" dirty="0">
                <a:effectLst>
                  <a:outerShdw blurRad="38100" dist="38100" dir="2700000" algn="tl">
                    <a:srgbClr val="000000">
                      <a:alpha val="43137"/>
                    </a:srgbClr>
                  </a:outerShdw>
                </a:effectLst>
                <a:cs typeface="Times New Roman" pitchFamily="18" charset="0"/>
              </a:rPr>
              <a:t>    n = 2;</a:t>
            </a:r>
          </a:p>
          <a:p>
            <a:pPr eaLnBrk="1" hangingPunct="1">
              <a:defRPr/>
            </a:pPr>
            <a:r>
              <a:rPr lang="en-US" altLang="ja-JP" sz="1800" dirty="0">
                <a:effectLst>
                  <a:outerShdw blurRad="38100" dist="38100" dir="2700000" algn="tl">
                    <a:srgbClr val="000000">
                      <a:alpha val="43137"/>
                    </a:srgbClr>
                  </a:outerShdw>
                </a:effectLst>
                <a:cs typeface="Times New Roman" pitchFamily="18" charset="0"/>
              </a:rPr>
              <a:t>    while (! (m % n == 0)) ++n;</a:t>
            </a:r>
          </a:p>
          <a:p>
            <a:pPr eaLnBrk="1" hangingPunct="1">
              <a:defRPr/>
            </a:pPr>
            <a:r>
              <a:rPr lang="en-US" altLang="ja-JP" sz="1800" dirty="0">
                <a:effectLst>
                  <a:outerShdw blurRad="38100" dist="38100" dir="2700000" algn="tl">
                    <a:srgbClr val="000000">
                      <a:alpha val="43137"/>
                    </a:srgbClr>
                  </a:outerShdw>
                </a:effectLst>
                <a:cs typeface="Times New Roman" pitchFamily="18" charset="0"/>
              </a:rPr>
              <a:t>    if (m == n) </a:t>
            </a:r>
            <a:r>
              <a:rPr lang="en-US" altLang="ja-JP" sz="1800" dirty="0" err="1">
                <a:effectLst>
                  <a:outerShdw blurRad="38100" dist="38100" dir="2700000" algn="tl">
                    <a:srgbClr val="000000">
                      <a:alpha val="43137"/>
                    </a:srgbClr>
                  </a:outerShdw>
                </a:effectLst>
                <a:cs typeface="Times New Roman" pitchFamily="18" charset="0"/>
              </a:rPr>
              <a:t>outputint</a:t>
            </a:r>
            <a:r>
              <a:rPr lang="en-US" altLang="ja-JP" sz="1800" dirty="0">
                <a:effectLst>
                  <a:outerShdw blurRad="38100" dist="38100" dir="2700000" algn="tl">
                    <a:srgbClr val="000000">
                      <a:alpha val="43137"/>
                    </a:srgbClr>
                  </a:outerShdw>
                </a:effectLst>
                <a:cs typeface="Times New Roman" pitchFamily="18" charset="0"/>
              </a:rPr>
              <a:t> (m);</a:t>
            </a:r>
          </a:p>
          <a:p>
            <a:pPr eaLnBrk="1" hangingPunct="1">
              <a:defRPr/>
            </a:pPr>
            <a:r>
              <a:rPr lang="en-US" altLang="ja-JP" sz="1800" dirty="0">
                <a:effectLst>
                  <a:outerShdw blurRad="38100" dist="38100" dir="2700000" algn="tl">
                    <a:srgbClr val="000000">
                      <a:alpha val="43137"/>
                    </a:srgbClr>
                  </a:outerShdw>
                </a:effectLst>
                <a:cs typeface="Times New Roman" pitchFamily="18" charset="0"/>
              </a:rPr>
              <a:t>    m++;</a:t>
            </a:r>
          </a:p>
          <a:p>
            <a:pPr eaLnBrk="1" hangingPunct="1">
              <a:defRPr/>
            </a:pPr>
            <a:r>
              <a:rPr lang="en-US" altLang="ja-JP" sz="1800" dirty="0">
                <a:effectLst>
                  <a:outerShdw blurRad="38100" dist="38100" dir="2700000" algn="tl">
                    <a:srgbClr val="000000">
                      <a:alpha val="43137"/>
                    </a:srgbClr>
                  </a:outerShdw>
                </a:effectLst>
                <a:cs typeface="Times New Roman" pitchFamily="18" charset="0"/>
              </a:rPr>
              <a:t>  }</a:t>
            </a:r>
          </a:p>
          <a:p>
            <a:pPr eaLnBrk="1" hangingPunct="1">
              <a:defRPr/>
            </a:pPr>
            <a:r>
              <a:rPr lang="en-US" altLang="ja-JP" sz="1800" dirty="0">
                <a:effectLst>
                  <a:outerShdw blurRad="38100" dist="38100" dir="2700000" algn="tl">
                    <a:srgbClr val="000000">
                      <a:alpha val="43137"/>
                    </a:srgbClr>
                  </a:outerShdw>
                </a:effectLst>
                <a:cs typeface="Times New Roman" pitchFamily="18" charset="0"/>
              </a:rPr>
              <a:t>}</a:t>
            </a:r>
          </a:p>
        </p:txBody>
      </p:sp>
      <p:sp>
        <p:nvSpPr>
          <p:cNvPr id="20" name="正方形/長方形 19"/>
          <p:cNvSpPr/>
          <p:nvPr/>
        </p:nvSpPr>
        <p:spPr bwMode="auto">
          <a:xfrm>
            <a:off x="6477000" y="3532563"/>
            <a:ext cx="1981200" cy="3124200"/>
          </a:xfrm>
          <a:prstGeom prst="rect">
            <a:avLst/>
          </a:prstGeom>
          <a:solidFill>
            <a:srgbClr val="000000"/>
          </a:solidFill>
          <a:ln w="9525" cap="flat" cmpd="sng" algn="ctr">
            <a:solidFill>
              <a:schemeClr val="tx1"/>
            </a:solidFill>
            <a:prstDash val="solid"/>
            <a:round/>
            <a:headEnd type="none" w="med" len="med"/>
            <a:tailEnd type="none" w="med" len="med"/>
          </a:ln>
          <a:effectLst/>
        </p:spPr>
        <p:txBody>
          <a:bodyPr/>
          <a:lstStyle>
            <a:lvl1pPr algn="ct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lgn="ctr"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algn="ctr"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lgn="ctr"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algn="ctr"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algn="l" eaLnBrk="1" hangingPunct="1">
              <a:defRPr/>
            </a:pPr>
            <a:r>
              <a:rPr lang="en-US" altLang="ja-JP" sz="1600" dirty="0">
                <a:effectLst>
                  <a:outerShdw blurRad="38100" dist="38100" dir="2700000" algn="tl">
                    <a:srgbClr val="000099"/>
                  </a:outerShdw>
                </a:effectLst>
                <a:cs typeface="Times New Roman" panose="02020603050405020304" pitchFamily="18" charset="0"/>
              </a:rPr>
              <a:t> </a:t>
            </a:r>
            <a:r>
              <a:rPr lang="en-US" altLang="ja-JP" sz="1800" dirty="0">
                <a:effectLst>
                  <a:outerShdw blurRad="38100" dist="38100" dir="2700000" algn="tl">
                    <a:srgbClr val="000099"/>
                  </a:outerShdw>
                </a:effectLst>
                <a:cs typeface="Times New Roman" panose="02020603050405020304" pitchFamily="18" charset="0"/>
              </a:rPr>
              <a:t>0  PUSHI 2</a:t>
            </a:r>
            <a:endParaRPr lang="ja-JP" altLang="en-US" sz="1800" dirty="0">
              <a:effectLst>
                <a:outerShdw blurRad="38100" dist="38100" dir="2700000" algn="tl">
                  <a:srgbClr val="000099"/>
                </a:outerShdw>
              </a:effectLst>
              <a:cs typeface="Times New Roman" panose="02020603050405020304" pitchFamily="18" charset="0"/>
            </a:endParaRPr>
          </a:p>
          <a:p>
            <a:pPr algn="l" eaLnBrk="1" hangingPunct="1">
              <a:defRPr/>
            </a:pPr>
            <a:r>
              <a:rPr lang="en-US" altLang="ja-JP" sz="1800" dirty="0">
                <a:effectLst>
                  <a:outerShdw blurRad="38100" dist="38100" dir="2700000" algn="tl">
                    <a:srgbClr val="000099"/>
                  </a:outerShdw>
                </a:effectLst>
                <a:cs typeface="Times New Roman" panose="02020603050405020304" pitchFamily="18" charset="0"/>
              </a:rPr>
              <a:t> 1  INPUT</a:t>
            </a:r>
          </a:p>
          <a:p>
            <a:pPr algn="l" eaLnBrk="1" hangingPunct="1">
              <a:defRPr/>
            </a:pPr>
            <a:r>
              <a:rPr lang="en-US" altLang="ja-JP" sz="1800" dirty="0">
                <a:effectLst>
                  <a:outerShdw blurRad="38100" dist="38100" dir="2700000" algn="tl">
                    <a:srgbClr val="000099"/>
                  </a:outerShdw>
                </a:effectLst>
                <a:cs typeface="Times New Roman" panose="02020603050405020304" pitchFamily="18" charset="0"/>
              </a:rPr>
              <a:t> 2  ASSGN</a:t>
            </a:r>
          </a:p>
          <a:p>
            <a:pPr algn="l" eaLnBrk="1" hangingPunct="1">
              <a:defRPr/>
            </a:pPr>
            <a:r>
              <a:rPr lang="en-US" altLang="ja-JP" sz="1800" dirty="0">
                <a:effectLst>
                  <a:outerShdw blurRad="38100" dist="38100" dir="2700000" algn="tl">
                    <a:srgbClr val="000099"/>
                  </a:outerShdw>
                </a:effectLst>
                <a:cs typeface="Times New Roman" panose="02020603050405020304" pitchFamily="18" charset="0"/>
              </a:rPr>
              <a:t> 3  REMOVE</a:t>
            </a:r>
          </a:p>
          <a:p>
            <a:pPr algn="l" eaLnBrk="1" hangingPunct="1">
              <a:defRPr/>
            </a:pPr>
            <a:r>
              <a:rPr lang="en-US" altLang="ja-JP" sz="1800" dirty="0">
                <a:effectLst>
                  <a:outerShdw blurRad="38100" dist="38100" dir="2700000" algn="tl">
                    <a:srgbClr val="000099"/>
                  </a:outerShdw>
                </a:effectLst>
                <a:cs typeface="Times New Roman" panose="02020603050405020304" pitchFamily="18" charset="0"/>
              </a:rPr>
              <a:t> 4  PUSHI 0</a:t>
            </a:r>
          </a:p>
          <a:p>
            <a:pPr algn="l" eaLnBrk="1" hangingPunct="1">
              <a:defRPr/>
            </a:pPr>
            <a:r>
              <a:rPr lang="en-US" altLang="ja-JP" sz="1800" dirty="0">
                <a:effectLst>
                  <a:outerShdw blurRad="38100" dist="38100" dir="2700000" algn="tl">
                    <a:srgbClr val="000099"/>
                  </a:outerShdw>
                </a:effectLst>
                <a:cs typeface="Times New Roman" panose="02020603050405020304" pitchFamily="18" charset="0"/>
              </a:rPr>
              <a:t> 5  PUSHI 2</a:t>
            </a:r>
          </a:p>
          <a:p>
            <a:pPr algn="l" eaLnBrk="1" hangingPunct="1">
              <a:defRPr/>
            </a:pPr>
            <a:r>
              <a:rPr lang="en-US" altLang="ja-JP" sz="1800" dirty="0">
                <a:effectLst>
                  <a:outerShdw blurRad="38100" dist="38100" dir="2700000" algn="tl">
                    <a:srgbClr val="000099"/>
                  </a:outerShdw>
                </a:effectLst>
                <a:cs typeface="Times New Roman" panose="02020603050405020304" pitchFamily="18" charset="0"/>
              </a:rPr>
              <a:t> 6  ASSGN</a:t>
            </a:r>
          </a:p>
          <a:p>
            <a:pPr algn="l" eaLnBrk="1" hangingPunct="1">
              <a:defRPr/>
            </a:pPr>
            <a:r>
              <a:rPr lang="en-US" altLang="ja-JP" sz="1800" dirty="0">
                <a:effectLst>
                  <a:outerShdw blurRad="38100" dist="38100" dir="2700000" algn="tl">
                    <a:srgbClr val="000099"/>
                  </a:outerShdw>
                </a:effectLst>
                <a:cs typeface="Times New Roman" panose="02020603050405020304" pitchFamily="18" charset="0"/>
              </a:rPr>
              <a:t> 7  REMOVE</a:t>
            </a:r>
          </a:p>
          <a:p>
            <a:pPr algn="l" eaLnBrk="1" hangingPunct="1">
              <a:defRPr/>
            </a:pPr>
            <a:r>
              <a:rPr lang="en-US" altLang="ja-JP" sz="1800" dirty="0">
                <a:effectLst>
                  <a:outerShdw blurRad="38100" dist="38100" dir="2700000" algn="tl">
                    <a:srgbClr val="000099"/>
                  </a:outerShdw>
                </a:effectLst>
                <a:cs typeface="Times New Roman" panose="02020603050405020304" pitchFamily="18" charset="0"/>
              </a:rPr>
              <a:t> 8  PUSH 0</a:t>
            </a:r>
          </a:p>
          <a:p>
            <a:pPr algn="l" eaLnBrk="1" hangingPunct="1">
              <a:defRPr/>
            </a:pPr>
            <a:r>
              <a:rPr lang="en-US" altLang="ja-JP" sz="1800" dirty="0">
                <a:effectLst>
                  <a:outerShdw blurRad="38100" dist="38100" dir="2700000" algn="tl">
                    <a:srgbClr val="000099"/>
                  </a:outerShdw>
                </a:effectLst>
                <a:cs typeface="Times New Roman" panose="02020603050405020304" pitchFamily="18" charset="0"/>
              </a:rPr>
              <a:t> 9  PUSH 2</a:t>
            </a:r>
          </a:p>
          <a:p>
            <a:pPr algn="l" eaLnBrk="1" hangingPunct="1">
              <a:defRPr/>
            </a:pPr>
            <a:r>
              <a:rPr lang="en-US" altLang="ja-JP" sz="1800" dirty="0">
                <a:effectLst>
                  <a:outerShdw blurRad="38100" dist="38100" dir="2700000" algn="tl">
                    <a:srgbClr val="000099"/>
                  </a:outerShdw>
                </a:effectLst>
                <a:cs typeface="Times New Roman" panose="02020603050405020304" pitchFamily="18" charset="0"/>
              </a:rPr>
              <a:t>               :</a:t>
            </a:r>
          </a:p>
        </p:txBody>
      </p:sp>
    </p:spTree>
    <p:extLst>
      <p:ext uri="{BB962C8B-B14F-4D97-AF65-F5344CB8AC3E}">
        <p14:creationId xmlns:p14="http://schemas.microsoft.com/office/powerpoint/2010/main" val="1188489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K23</a:t>
            </a:r>
            <a:r>
              <a:rPr kumimoji="1" lang="ja-JP" altLang="en-US"/>
              <a:t>言語</a:t>
            </a:r>
            <a:endParaRPr kumimoji="1" lang="ja-JP" altLang="en-US" dirty="0"/>
          </a:p>
        </p:txBody>
      </p:sp>
      <p:sp>
        <p:nvSpPr>
          <p:cNvPr id="3" name="コンテンツ プレースホルダー 2"/>
          <p:cNvSpPr>
            <a:spLocks noGrp="1"/>
          </p:cNvSpPr>
          <p:nvPr>
            <p:ph idx="1"/>
          </p:nvPr>
        </p:nvSpPr>
        <p:spPr>
          <a:xfrm>
            <a:off x="762000" y="1524000"/>
            <a:ext cx="8077200" cy="5257800"/>
          </a:xfrm>
        </p:spPr>
        <p:txBody>
          <a:bodyPr/>
          <a:lstStyle/>
          <a:p>
            <a:r>
              <a:rPr kumimoji="1" lang="en-US" altLang="ja-JP" dirty="0"/>
              <a:t>C</a:t>
            </a:r>
            <a:r>
              <a:rPr kumimoji="1" lang="ja-JP" altLang="en-US" dirty="0"/>
              <a:t>風言語</a:t>
            </a:r>
            <a:endParaRPr kumimoji="1" lang="en-US" altLang="ja-JP" dirty="0"/>
          </a:p>
          <a:p>
            <a:pPr lvl="1" eaLnBrk="1" hangingPunct="1">
              <a:defRPr/>
            </a:pPr>
            <a:r>
              <a:rPr lang="ja-JP" altLang="en-US" dirty="0">
                <a:latin typeface="Times New Roman" panose="02020603050405020304" pitchFamily="18" charset="0"/>
              </a:rPr>
              <a:t>データ型は整数</a:t>
            </a:r>
            <a:r>
              <a:rPr lang="en-US" altLang="ja-JP" dirty="0">
                <a:latin typeface="Times New Roman" panose="02020603050405020304" pitchFamily="18" charset="0"/>
              </a:rPr>
              <a:t>(</a:t>
            </a:r>
            <a:r>
              <a:rPr lang="en-US" altLang="ja-JP" dirty="0" err="1">
                <a:latin typeface="Times New Roman" panose="02020603050405020304" pitchFamily="18" charset="0"/>
              </a:rPr>
              <a:t>int</a:t>
            </a:r>
            <a:r>
              <a:rPr lang="en-US" altLang="ja-JP" dirty="0">
                <a:latin typeface="Times New Roman" panose="02020603050405020304" pitchFamily="18" charset="0"/>
              </a:rPr>
              <a:t>)</a:t>
            </a:r>
            <a:r>
              <a:rPr lang="ja-JP" altLang="en-US" dirty="0">
                <a:latin typeface="Times New Roman" panose="02020603050405020304" pitchFamily="18" charset="0"/>
              </a:rPr>
              <a:t>型のみ</a:t>
            </a:r>
            <a:endParaRPr lang="en-US" altLang="ja-JP" dirty="0">
              <a:latin typeface="Times New Roman" panose="02020603050405020304" pitchFamily="18" charset="0"/>
            </a:endParaRPr>
          </a:p>
          <a:p>
            <a:pPr lvl="1" eaLnBrk="1" hangingPunct="1">
              <a:defRPr/>
            </a:pPr>
            <a:r>
              <a:rPr lang="ja-JP" altLang="en-US" dirty="0">
                <a:latin typeface="Times New Roman" panose="02020603050405020304" pitchFamily="18" charset="0"/>
              </a:rPr>
              <a:t>変数宣言部で初期値指定が可能</a:t>
            </a:r>
          </a:p>
          <a:p>
            <a:pPr lvl="1" eaLnBrk="1" hangingPunct="1">
              <a:defRPr/>
            </a:pPr>
            <a:r>
              <a:rPr lang="ja-JP" altLang="en-US" dirty="0">
                <a:latin typeface="Times New Roman" panose="02020603050405020304" pitchFamily="18" charset="0"/>
              </a:rPr>
              <a:t>配列は</a:t>
            </a:r>
            <a:r>
              <a:rPr lang="en-US" altLang="ja-JP" dirty="0">
                <a:latin typeface="Times New Roman" panose="02020603050405020304" pitchFamily="18" charset="0"/>
              </a:rPr>
              <a:t>1</a:t>
            </a:r>
            <a:r>
              <a:rPr lang="ja-JP" altLang="en-US" dirty="0">
                <a:latin typeface="Times New Roman" panose="02020603050405020304" pitchFamily="18" charset="0"/>
              </a:rPr>
              <a:t>次元</a:t>
            </a:r>
          </a:p>
          <a:p>
            <a:pPr lvl="1" eaLnBrk="1" hangingPunct="1">
              <a:defRPr/>
            </a:pPr>
            <a:r>
              <a:rPr lang="ja-JP" altLang="en-US" dirty="0">
                <a:latin typeface="Times New Roman" panose="02020603050405020304" pitchFamily="18" charset="0"/>
              </a:rPr>
              <a:t>制御構造は </a:t>
            </a:r>
            <a:r>
              <a:rPr lang="en-US" altLang="ja-JP" dirty="0">
                <a:latin typeface="Times New Roman" panose="02020603050405020304" pitchFamily="18" charset="0"/>
              </a:rPr>
              <a:t>while, for, </a:t>
            </a:r>
            <a:r>
              <a:rPr lang="ja-JP" altLang="en-US" dirty="0">
                <a:latin typeface="Times New Roman" panose="02020603050405020304" pitchFamily="18" charset="0"/>
              </a:rPr>
              <a:t> </a:t>
            </a:r>
            <a:r>
              <a:rPr lang="en-US" altLang="ja-JP" dirty="0">
                <a:latin typeface="Times New Roman" panose="02020603050405020304" pitchFamily="18" charset="0"/>
              </a:rPr>
              <a:t>if (else</a:t>
            </a:r>
            <a:r>
              <a:rPr lang="ja-JP" altLang="en-US" dirty="0">
                <a:latin typeface="Times New Roman" panose="02020603050405020304" pitchFamily="18" charset="0"/>
              </a:rPr>
              <a:t>節なし</a:t>
            </a:r>
            <a:r>
              <a:rPr lang="en-US" altLang="ja-JP" dirty="0">
                <a:latin typeface="Times New Roman" panose="02020603050405020304" pitchFamily="18" charset="0"/>
              </a:rPr>
              <a:t>)</a:t>
            </a:r>
          </a:p>
          <a:p>
            <a:pPr lvl="1" eaLnBrk="1" hangingPunct="1">
              <a:defRPr/>
            </a:pPr>
            <a:r>
              <a:rPr lang="ja-JP" altLang="en-US" dirty="0">
                <a:latin typeface="Times New Roman" panose="02020603050405020304" pitchFamily="18" charset="0"/>
              </a:rPr>
              <a:t>入出力は標準入出力のみ</a:t>
            </a:r>
          </a:p>
          <a:p>
            <a:pPr eaLnBrk="1" hangingPunct="1">
              <a:buNone/>
              <a:defRPr/>
            </a:pPr>
            <a:r>
              <a:rPr lang="ja-JP" altLang="en-US" sz="2800" dirty="0">
                <a:latin typeface="Times New Roman" panose="02020603050405020304" pitchFamily="18" charset="0"/>
              </a:rPr>
              <a:t>		入力は式中に　</a:t>
            </a:r>
            <a:r>
              <a:rPr lang="en-US" altLang="ja-JP" sz="2800" dirty="0">
                <a:latin typeface="Times New Roman" panose="02020603050405020304" pitchFamily="18" charset="0"/>
              </a:rPr>
              <a:t>e.g. 	m= (</a:t>
            </a:r>
            <a:r>
              <a:rPr lang="en-US" altLang="ja-JP" sz="2800" dirty="0" err="1">
                <a:solidFill>
                  <a:srgbClr val="FFFF00"/>
                </a:solidFill>
                <a:latin typeface="Times New Roman" panose="02020603050405020304" pitchFamily="18" charset="0"/>
              </a:rPr>
              <a:t>inputint</a:t>
            </a:r>
            <a:r>
              <a:rPr lang="en-US" altLang="ja-JP" sz="2800" dirty="0">
                <a:latin typeface="Times New Roman" panose="02020603050405020304" pitchFamily="18" charset="0"/>
              </a:rPr>
              <a:t>*67)/7;</a:t>
            </a:r>
          </a:p>
          <a:p>
            <a:pPr eaLnBrk="1" hangingPunct="1">
              <a:buNone/>
              <a:defRPr/>
            </a:pPr>
            <a:r>
              <a:rPr lang="ja-JP" altLang="en-US" sz="2800" dirty="0">
                <a:latin typeface="Times New Roman" panose="02020603050405020304" pitchFamily="18" charset="0"/>
              </a:rPr>
              <a:t>		出力は出力文　</a:t>
            </a:r>
            <a:r>
              <a:rPr lang="en-US" altLang="ja-JP" sz="2800" dirty="0">
                <a:latin typeface="Times New Roman" panose="02020603050405020304" pitchFamily="18" charset="0"/>
              </a:rPr>
              <a:t>e.g.	</a:t>
            </a:r>
            <a:r>
              <a:rPr lang="en-US" altLang="ja-JP" sz="2800" dirty="0" err="1">
                <a:solidFill>
                  <a:srgbClr val="FFFF00"/>
                </a:solidFill>
                <a:latin typeface="Times New Roman" panose="02020603050405020304" pitchFamily="18" charset="0"/>
              </a:rPr>
              <a:t>outputint</a:t>
            </a:r>
            <a:r>
              <a:rPr lang="en-US" altLang="ja-JP" sz="2800" dirty="0">
                <a:solidFill>
                  <a:srgbClr val="FFFF00"/>
                </a:solidFill>
                <a:latin typeface="Times New Roman" panose="02020603050405020304" pitchFamily="18" charset="0"/>
              </a:rPr>
              <a:t> (k)</a:t>
            </a:r>
            <a:r>
              <a:rPr lang="en-US" altLang="ja-JP" sz="2800" dirty="0">
                <a:latin typeface="Times New Roman" panose="02020603050405020304" pitchFamily="18" charset="0"/>
              </a:rPr>
              <a:t>;	</a:t>
            </a:r>
            <a:r>
              <a:rPr lang="ja-JP" altLang="en-US" sz="2800" dirty="0">
                <a:latin typeface="Times New Roman" panose="02020603050405020304" pitchFamily="18" charset="0"/>
              </a:rPr>
              <a:t>　</a:t>
            </a:r>
            <a:endParaRPr lang="en-US" altLang="ja-JP" sz="2800" dirty="0">
              <a:latin typeface="Times New Roman" panose="02020603050405020304" pitchFamily="18" charset="0"/>
            </a:endParaRPr>
          </a:p>
          <a:p>
            <a:pPr lvl="1" eaLnBrk="1" hangingPunct="1">
              <a:defRPr/>
            </a:pPr>
            <a:r>
              <a:rPr lang="ja-JP" altLang="en-US" dirty="0">
                <a:latin typeface="Times New Roman" panose="02020603050405020304" pitchFamily="18" charset="0"/>
              </a:rPr>
              <a:t>メソッド・関数の定義機能無し</a:t>
            </a:r>
            <a:endParaRPr lang="en-US" altLang="ja-JP" dirty="0">
              <a:latin typeface="Times New Roman" panose="02020603050405020304" pitchFamily="18" charset="0"/>
            </a:endParaRPr>
          </a:p>
          <a:p>
            <a:pPr lvl="1" eaLnBrk="1" hangingPunct="1">
              <a:defRPr/>
            </a:pPr>
            <a:r>
              <a:rPr lang="ja-JP" altLang="en-US" dirty="0">
                <a:latin typeface="Times New Roman" panose="02020603050405020304" pitchFamily="18" charset="0"/>
              </a:rPr>
              <a:t>プログラム例は指導書 付録</a:t>
            </a:r>
            <a:r>
              <a:rPr lang="en-US" altLang="ja-JP" dirty="0">
                <a:latin typeface="Times New Roman" panose="02020603050405020304" pitchFamily="18" charset="0"/>
              </a:rPr>
              <a:t>A</a:t>
            </a:r>
          </a:p>
          <a:p>
            <a:pPr lvl="1"/>
            <a:endParaRPr kumimoji="1" lang="ja-JP" altLang="en-US" dirty="0"/>
          </a:p>
        </p:txBody>
      </p:sp>
    </p:spTree>
    <p:extLst>
      <p:ext uri="{BB962C8B-B14F-4D97-AF65-F5344CB8AC3E}">
        <p14:creationId xmlns:p14="http://schemas.microsoft.com/office/powerpoint/2010/main" val="111602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066800" y="228600"/>
            <a:ext cx="75438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4000" dirty="0">
                <a:effectLst/>
              </a:rPr>
              <a:t>実習で作成するコンパイラ</a:t>
            </a:r>
          </a:p>
        </p:txBody>
      </p:sp>
      <p:sp>
        <p:nvSpPr>
          <p:cNvPr id="41987" name="Rectangle 3"/>
          <p:cNvSpPr>
            <a:spLocks noGrp="1" noChangeArrowheads="1"/>
          </p:cNvSpPr>
          <p:nvPr>
            <p:ph type="body" idx="1"/>
          </p:nvPr>
        </p:nvSpPr>
        <p:spPr>
          <a:xfrm>
            <a:off x="685800" y="990600"/>
            <a:ext cx="7924800"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2400" dirty="0">
                <a:effectLst/>
              </a:rPr>
              <a:t>原始言語 </a:t>
            </a:r>
            <a:r>
              <a:rPr lang="ja-JP" altLang="en-US" sz="2400">
                <a:effectLst/>
              </a:rPr>
              <a:t>: </a:t>
            </a:r>
            <a:r>
              <a:rPr lang="en-US" altLang="ja-JP" sz="2400">
                <a:effectLst/>
              </a:rPr>
              <a:t>K23</a:t>
            </a:r>
            <a:r>
              <a:rPr lang="ja-JP" altLang="en-US" sz="2400">
                <a:effectLst/>
              </a:rPr>
              <a:t>言語</a:t>
            </a:r>
            <a:r>
              <a:rPr lang="ja-JP" altLang="en-US" sz="2400" dirty="0">
                <a:effectLst/>
              </a:rPr>
              <a:t>(</a:t>
            </a:r>
            <a:r>
              <a:rPr lang="en-US" altLang="ja-JP" sz="2400" dirty="0">
                <a:effectLst/>
              </a:rPr>
              <a:t>C</a:t>
            </a:r>
            <a:r>
              <a:rPr lang="ja-JP" altLang="en-US" sz="2400" dirty="0">
                <a:effectLst/>
              </a:rPr>
              <a:t>風言語)</a:t>
            </a:r>
          </a:p>
          <a:p>
            <a:r>
              <a:rPr lang="ja-JP" altLang="en-US" sz="2400" dirty="0">
                <a:effectLst/>
              </a:rPr>
              <a:t>目的言語 : </a:t>
            </a:r>
            <a:r>
              <a:rPr lang="en-US" altLang="ja-JP" sz="2400" dirty="0">
                <a:effectLst/>
              </a:rPr>
              <a:t>VSM(Virtual Stack Machine)</a:t>
            </a:r>
            <a:r>
              <a:rPr lang="ja-JP" altLang="en-US" sz="2400" dirty="0">
                <a:effectLst/>
              </a:rPr>
              <a:t>アセンブラ言語</a:t>
            </a:r>
          </a:p>
          <a:p>
            <a:r>
              <a:rPr lang="ja-JP" altLang="en-US" sz="2400" dirty="0">
                <a:effectLst/>
              </a:rPr>
              <a:t>記述言語 : </a:t>
            </a:r>
            <a:r>
              <a:rPr lang="en-US" altLang="ja-JP" sz="2400" dirty="0">
                <a:effectLst/>
              </a:rPr>
              <a:t>Java</a:t>
            </a:r>
          </a:p>
        </p:txBody>
      </p:sp>
      <p:grpSp>
        <p:nvGrpSpPr>
          <p:cNvPr id="121894" name="Group 38"/>
          <p:cNvGrpSpPr>
            <a:grpSpLocks/>
          </p:cNvGrpSpPr>
          <p:nvPr/>
        </p:nvGrpSpPr>
        <p:grpSpPr bwMode="auto">
          <a:xfrm>
            <a:off x="685800" y="2819400"/>
            <a:ext cx="2781300" cy="2133600"/>
            <a:chOff x="528" y="2736"/>
            <a:chExt cx="1752" cy="1344"/>
          </a:xfrm>
        </p:grpSpPr>
        <p:grpSp>
          <p:nvGrpSpPr>
            <p:cNvPr id="42039" name="Group 17"/>
            <p:cNvGrpSpPr>
              <a:grpSpLocks/>
            </p:cNvGrpSpPr>
            <p:nvPr/>
          </p:nvGrpSpPr>
          <p:grpSpPr bwMode="auto">
            <a:xfrm>
              <a:off x="528" y="2736"/>
              <a:ext cx="1752" cy="1056"/>
              <a:chOff x="528" y="2736"/>
              <a:chExt cx="1752" cy="1056"/>
            </a:xfrm>
          </p:grpSpPr>
          <p:sp>
            <p:nvSpPr>
              <p:cNvPr id="42041" name="Line 5"/>
              <p:cNvSpPr>
                <a:spLocks noChangeShapeType="1"/>
              </p:cNvSpPr>
              <p:nvPr/>
            </p:nvSpPr>
            <p:spPr bwMode="auto">
              <a:xfrm>
                <a:off x="528" y="2736"/>
                <a:ext cx="17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42" name="Line 6"/>
              <p:cNvSpPr>
                <a:spLocks noChangeShapeType="1"/>
              </p:cNvSpPr>
              <p:nvPr/>
            </p:nvSpPr>
            <p:spPr bwMode="auto">
              <a:xfrm>
                <a:off x="528" y="2736"/>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43" name="Line 7"/>
              <p:cNvSpPr>
                <a:spLocks noChangeShapeType="1"/>
              </p:cNvSpPr>
              <p:nvPr/>
            </p:nvSpPr>
            <p:spPr bwMode="auto">
              <a:xfrm>
                <a:off x="2256" y="2736"/>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44" name="Line 8"/>
              <p:cNvSpPr>
                <a:spLocks noChangeShapeType="1"/>
              </p:cNvSpPr>
              <p:nvPr/>
            </p:nvSpPr>
            <p:spPr bwMode="auto">
              <a:xfrm>
                <a:off x="528" y="3264"/>
                <a:ext cx="5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45" name="Line 9"/>
              <p:cNvSpPr>
                <a:spLocks noChangeShapeType="1"/>
              </p:cNvSpPr>
              <p:nvPr/>
            </p:nvSpPr>
            <p:spPr bwMode="auto">
              <a:xfrm rot="5400000">
                <a:off x="1392" y="3504"/>
                <a:ext cx="0" cy="5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46" name="Line 10"/>
              <p:cNvSpPr>
                <a:spLocks noChangeShapeType="1"/>
              </p:cNvSpPr>
              <p:nvPr/>
            </p:nvSpPr>
            <p:spPr bwMode="auto">
              <a:xfrm>
                <a:off x="1104" y="3264"/>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47" name="Line 11"/>
              <p:cNvSpPr>
                <a:spLocks noChangeShapeType="1"/>
              </p:cNvSpPr>
              <p:nvPr/>
            </p:nvSpPr>
            <p:spPr bwMode="auto">
              <a:xfrm>
                <a:off x="1680" y="3264"/>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48" name="Line 12"/>
              <p:cNvSpPr>
                <a:spLocks noChangeShapeType="1"/>
              </p:cNvSpPr>
              <p:nvPr/>
            </p:nvSpPr>
            <p:spPr bwMode="auto">
              <a:xfrm>
                <a:off x="1680" y="3264"/>
                <a:ext cx="5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49" name="Text Box 13"/>
              <p:cNvSpPr txBox="1">
                <a:spLocks noChangeArrowheads="1"/>
              </p:cNvSpPr>
              <p:nvPr/>
            </p:nvSpPr>
            <p:spPr bwMode="auto">
              <a:xfrm>
                <a:off x="528" y="2846"/>
                <a:ext cx="504"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K23</a:t>
                </a:r>
                <a:endParaRPr lang="en-US" altLang="ja-JP" sz="2800" dirty="0"/>
              </a:p>
            </p:txBody>
          </p:sp>
          <p:sp>
            <p:nvSpPr>
              <p:cNvPr id="42050" name="Text Box 14"/>
              <p:cNvSpPr txBox="1">
                <a:spLocks noChangeArrowheads="1"/>
              </p:cNvSpPr>
              <p:nvPr/>
            </p:nvSpPr>
            <p:spPr bwMode="auto">
              <a:xfrm>
                <a:off x="1680" y="2832"/>
                <a:ext cx="60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VSM</a:t>
                </a:r>
              </a:p>
            </p:txBody>
          </p:sp>
          <p:sp>
            <p:nvSpPr>
              <p:cNvPr id="42051" name="Text Box 15"/>
              <p:cNvSpPr txBox="1">
                <a:spLocks noChangeArrowheads="1"/>
              </p:cNvSpPr>
              <p:nvPr/>
            </p:nvSpPr>
            <p:spPr bwMode="auto">
              <a:xfrm>
                <a:off x="1104" y="3360"/>
                <a:ext cx="51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Java</a:t>
                </a:r>
              </a:p>
            </p:txBody>
          </p:sp>
          <p:sp>
            <p:nvSpPr>
              <p:cNvPr id="42052" name="Text Box 16"/>
              <p:cNvSpPr txBox="1">
                <a:spLocks noChangeArrowheads="1"/>
              </p:cNvSpPr>
              <p:nvPr/>
            </p:nvSpPr>
            <p:spPr bwMode="auto">
              <a:xfrm>
                <a:off x="1056" y="2928"/>
                <a:ext cx="70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a:t>Kc.java</a:t>
                </a:r>
              </a:p>
            </p:txBody>
          </p:sp>
        </p:grpSp>
        <p:sp>
          <p:nvSpPr>
            <p:cNvPr id="42040" name="Text Box 37"/>
            <p:cNvSpPr txBox="1">
              <a:spLocks noChangeArrowheads="1"/>
            </p:cNvSpPr>
            <p:nvPr/>
          </p:nvSpPr>
          <p:spPr bwMode="auto">
            <a:xfrm>
              <a:off x="528" y="3792"/>
              <a:ext cx="16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400"/>
                <a:t>作成するコンパイラ</a:t>
              </a:r>
            </a:p>
          </p:txBody>
        </p:sp>
      </p:grpSp>
      <p:grpSp>
        <p:nvGrpSpPr>
          <p:cNvPr id="121897" name="Group 41"/>
          <p:cNvGrpSpPr>
            <a:grpSpLocks/>
          </p:cNvGrpSpPr>
          <p:nvPr/>
        </p:nvGrpSpPr>
        <p:grpSpPr bwMode="auto">
          <a:xfrm>
            <a:off x="4343400" y="2819400"/>
            <a:ext cx="2781300" cy="1676400"/>
            <a:chOff x="528" y="2736"/>
            <a:chExt cx="1752" cy="1056"/>
          </a:xfrm>
        </p:grpSpPr>
        <p:sp>
          <p:nvSpPr>
            <p:cNvPr id="42027" name="Line 42"/>
            <p:cNvSpPr>
              <a:spLocks noChangeShapeType="1"/>
            </p:cNvSpPr>
            <p:nvPr/>
          </p:nvSpPr>
          <p:spPr bwMode="auto">
            <a:xfrm>
              <a:off x="528" y="2736"/>
              <a:ext cx="17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28" name="Line 43"/>
            <p:cNvSpPr>
              <a:spLocks noChangeShapeType="1"/>
            </p:cNvSpPr>
            <p:nvPr/>
          </p:nvSpPr>
          <p:spPr bwMode="auto">
            <a:xfrm>
              <a:off x="528" y="2736"/>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29" name="Line 44"/>
            <p:cNvSpPr>
              <a:spLocks noChangeShapeType="1"/>
            </p:cNvSpPr>
            <p:nvPr/>
          </p:nvSpPr>
          <p:spPr bwMode="auto">
            <a:xfrm>
              <a:off x="2256" y="2736"/>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30" name="Line 45"/>
            <p:cNvSpPr>
              <a:spLocks noChangeShapeType="1"/>
            </p:cNvSpPr>
            <p:nvPr/>
          </p:nvSpPr>
          <p:spPr bwMode="auto">
            <a:xfrm>
              <a:off x="528" y="3264"/>
              <a:ext cx="5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31" name="Line 46"/>
            <p:cNvSpPr>
              <a:spLocks noChangeShapeType="1"/>
            </p:cNvSpPr>
            <p:nvPr/>
          </p:nvSpPr>
          <p:spPr bwMode="auto">
            <a:xfrm rot="5400000">
              <a:off x="1392" y="3504"/>
              <a:ext cx="0" cy="5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32" name="Line 47"/>
            <p:cNvSpPr>
              <a:spLocks noChangeShapeType="1"/>
            </p:cNvSpPr>
            <p:nvPr/>
          </p:nvSpPr>
          <p:spPr bwMode="auto">
            <a:xfrm>
              <a:off x="1104" y="3264"/>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33" name="Line 48"/>
            <p:cNvSpPr>
              <a:spLocks noChangeShapeType="1"/>
            </p:cNvSpPr>
            <p:nvPr/>
          </p:nvSpPr>
          <p:spPr bwMode="auto">
            <a:xfrm>
              <a:off x="1680" y="3264"/>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34" name="Line 49"/>
            <p:cNvSpPr>
              <a:spLocks noChangeShapeType="1"/>
            </p:cNvSpPr>
            <p:nvPr/>
          </p:nvSpPr>
          <p:spPr bwMode="auto">
            <a:xfrm>
              <a:off x="1680" y="3264"/>
              <a:ext cx="5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35" name="Text Box 50"/>
            <p:cNvSpPr txBox="1">
              <a:spLocks noChangeArrowheads="1"/>
            </p:cNvSpPr>
            <p:nvPr/>
          </p:nvSpPr>
          <p:spPr bwMode="auto">
            <a:xfrm>
              <a:off x="528" y="2846"/>
              <a:ext cx="504"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K23</a:t>
              </a:r>
              <a:endParaRPr lang="en-US" altLang="ja-JP" sz="2800" dirty="0"/>
            </a:p>
          </p:txBody>
        </p:sp>
        <p:sp>
          <p:nvSpPr>
            <p:cNvPr id="42036" name="Text Box 51"/>
            <p:cNvSpPr txBox="1">
              <a:spLocks noChangeArrowheads="1"/>
            </p:cNvSpPr>
            <p:nvPr/>
          </p:nvSpPr>
          <p:spPr bwMode="auto">
            <a:xfrm>
              <a:off x="1680" y="2832"/>
              <a:ext cx="60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VSM</a:t>
              </a:r>
            </a:p>
          </p:txBody>
        </p:sp>
        <p:sp>
          <p:nvSpPr>
            <p:cNvPr id="42037" name="Text Box 52"/>
            <p:cNvSpPr txBox="1">
              <a:spLocks noChangeArrowheads="1"/>
            </p:cNvSpPr>
            <p:nvPr/>
          </p:nvSpPr>
          <p:spPr bwMode="auto">
            <a:xfrm>
              <a:off x="1104" y="3360"/>
              <a:ext cx="49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JBC</a:t>
              </a:r>
            </a:p>
          </p:txBody>
        </p:sp>
        <p:sp>
          <p:nvSpPr>
            <p:cNvPr id="42038" name="Text Box 53"/>
            <p:cNvSpPr txBox="1">
              <a:spLocks noChangeArrowheads="1"/>
            </p:cNvSpPr>
            <p:nvPr/>
          </p:nvSpPr>
          <p:spPr bwMode="auto">
            <a:xfrm>
              <a:off x="1056" y="2928"/>
              <a:ext cx="75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a:t>Kc.class</a:t>
              </a:r>
              <a:endParaRPr lang="ja-JP" altLang="en-US" sz="2400"/>
            </a:p>
          </p:txBody>
        </p:sp>
      </p:grpSp>
      <p:grpSp>
        <p:nvGrpSpPr>
          <p:cNvPr id="121931" name="Group 75"/>
          <p:cNvGrpSpPr>
            <a:grpSpLocks/>
          </p:cNvGrpSpPr>
          <p:nvPr/>
        </p:nvGrpSpPr>
        <p:grpSpPr bwMode="auto">
          <a:xfrm>
            <a:off x="3429000" y="2133600"/>
            <a:ext cx="914400" cy="1524000"/>
            <a:chOff x="2112" y="1872"/>
            <a:chExt cx="576" cy="960"/>
          </a:xfrm>
        </p:grpSpPr>
        <p:sp>
          <p:nvSpPr>
            <p:cNvPr id="42024" name="Rectangle 56"/>
            <p:cNvSpPr>
              <a:spLocks noChangeArrowheads="1"/>
            </p:cNvSpPr>
            <p:nvPr/>
          </p:nvSpPr>
          <p:spPr bwMode="auto">
            <a:xfrm>
              <a:off x="2112" y="1872"/>
              <a:ext cx="576" cy="96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42025" name="Text Box 58"/>
            <p:cNvSpPr txBox="1">
              <a:spLocks noChangeArrowheads="1"/>
            </p:cNvSpPr>
            <p:nvPr/>
          </p:nvSpPr>
          <p:spPr bwMode="auto">
            <a:xfrm>
              <a:off x="2160" y="2448"/>
              <a:ext cx="504"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K23</a:t>
              </a:r>
              <a:endParaRPr lang="en-US" altLang="ja-JP" sz="2800" dirty="0"/>
            </a:p>
          </p:txBody>
        </p:sp>
        <p:sp>
          <p:nvSpPr>
            <p:cNvPr id="42026" name="Text Box 59"/>
            <p:cNvSpPr txBox="1">
              <a:spLocks noChangeArrowheads="1"/>
            </p:cNvSpPr>
            <p:nvPr/>
          </p:nvSpPr>
          <p:spPr bwMode="auto">
            <a:xfrm>
              <a:off x="2112" y="1951"/>
              <a:ext cx="47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000"/>
                <a:t>sort.k</a:t>
              </a:r>
            </a:p>
          </p:txBody>
        </p:sp>
      </p:grpSp>
      <p:grpSp>
        <p:nvGrpSpPr>
          <p:cNvPr id="121932" name="Group 76"/>
          <p:cNvGrpSpPr>
            <a:grpSpLocks/>
          </p:cNvGrpSpPr>
          <p:nvPr/>
        </p:nvGrpSpPr>
        <p:grpSpPr bwMode="auto">
          <a:xfrm>
            <a:off x="7010400" y="2133600"/>
            <a:ext cx="1031875" cy="1524000"/>
            <a:chOff x="4368" y="1872"/>
            <a:chExt cx="650" cy="960"/>
          </a:xfrm>
        </p:grpSpPr>
        <p:sp>
          <p:nvSpPr>
            <p:cNvPr id="42021" name="Rectangle 62"/>
            <p:cNvSpPr>
              <a:spLocks noChangeArrowheads="1"/>
            </p:cNvSpPr>
            <p:nvPr/>
          </p:nvSpPr>
          <p:spPr bwMode="auto">
            <a:xfrm>
              <a:off x="4416" y="1872"/>
              <a:ext cx="576" cy="96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42022" name="Text Box 64"/>
            <p:cNvSpPr txBox="1">
              <a:spLocks noChangeArrowheads="1"/>
            </p:cNvSpPr>
            <p:nvPr/>
          </p:nvSpPr>
          <p:spPr bwMode="auto">
            <a:xfrm>
              <a:off x="4416" y="2400"/>
              <a:ext cx="60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VSM</a:t>
              </a:r>
            </a:p>
          </p:txBody>
        </p:sp>
        <p:sp>
          <p:nvSpPr>
            <p:cNvPr id="42023" name="Text Box 65"/>
            <p:cNvSpPr txBox="1">
              <a:spLocks noChangeArrowheads="1"/>
            </p:cNvSpPr>
            <p:nvPr/>
          </p:nvSpPr>
          <p:spPr bwMode="auto">
            <a:xfrm>
              <a:off x="4368" y="1920"/>
              <a:ext cx="65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000"/>
                <a:t>sort.asm</a:t>
              </a:r>
            </a:p>
          </p:txBody>
        </p:sp>
      </p:grpSp>
      <p:grpSp>
        <p:nvGrpSpPr>
          <p:cNvPr id="121956" name="Group 100"/>
          <p:cNvGrpSpPr>
            <a:grpSpLocks/>
          </p:cNvGrpSpPr>
          <p:nvPr/>
        </p:nvGrpSpPr>
        <p:grpSpPr bwMode="auto">
          <a:xfrm>
            <a:off x="2514600" y="3657600"/>
            <a:ext cx="2773363" cy="2057400"/>
            <a:chOff x="1392" y="2832"/>
            <a:chExt cx="1747" cy="1296"/>
          </a:xfrm>
        </p:grpSpPr>
        <p:grpSp>
          <p:nvGrpSpPr>
            <p:cNvPr id="42007" name="Group 39"/>
            <p:cNvGrpSpPr>
              <a:grpSpLocks/>
            </p:cNvGrpSpPr>
            <p:nvPr/>
          </p:nvGrpSpPr>
          <p:grpSpPr bwMode="auto">
            <a:xfrm>
              <a:off x="1392" y="2832"/>
              <a:ext cx="1747" cy="1056"/>
              <a:chOff x="2496" y="2448"/>
              <a:chExt cx="1747" cy="1056"/>
            </a:xfrm>
          </p:grpSpPr>
          <p:sp>
            <p:nvSpPr>
              <p:cNvPr id="42009" name="Line 19"/>
              <p:cNvSpPr>
                <a:spLocks noChangeShapeType="1"/>
              </p:cNvSpPr>
              <p:nvPr/>
            </p:nvSpPr>
            <p:spPr bwMode="auto">
              <a:xfrm>
                <a:off x="2496" y="2448"/>
                <a:ext cx="17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10" name="Line 20"/>
              <p:cNvSpPr>
                <a:spLocks noChangeShapeType="1"/>
              </p:cNvSpPr>
              <p:nvPr/>
            </p:nvSpPr>
            <p:spPr bwMode="auto">
              <a:xfrm>
                <a:off x="2496" y="2448"/>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11" name="Line 21"/>
              <p:cNvSpPr>
                <a:spLocks noChangeShapeType="1"/>
              </p:cNvSpPr>
              <p:nvPr/>
            </p:nvSpPr>
            <p:spPr bwMode="auto">
              <a:xfrm>
                <a:off x="4224" y="2448"/>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12" name="Line 22"/>
              <p:cNvSpPr>
                <a:spLocks noChangeShapeType="1"/>
              </p:cNvSpPr>
              <p:nvPr/>
            </p:nvSpPr>
            <p:spPr bwMode="auto">
              <a:xfrm>
                <a:off x="2496" y="2976"/>
                <a:ext cx="5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13" name="Line 23"/>
              <p:cNvSpPr>
                <a:spLocks noChangeShapeType="1"/>
              </p:cNvSpPr>
              <p:nvPr/>
            </p:nvSpPr>
            <p:spPr bwMode="auto">
              <a:xfrm rot="5400000">
                <a:off x="3360" y="3216"/>
                <a:ext cx="0" cy="5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14" name="Line 24"/>
              <p:cNvSpPr>
                <a:spLocks noChangeShapeType="1"/>
              </p:cNvSpPr>
              <p:nvPr/>
            </p:nvSpPr>
            <p:spPr bwMode="auto">
              <a:xfrm>
                <a:off x="3072" y="2976"/>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15" name="Line 25"/>
              <p:cNvSpPr>
                <a:spLocks noChangeShapeType="1"/>
              </p:cNvSpPr>
              <p:nvPr/>
            </p:nvSpPr>
            <p:spPr bwMode="auto">
              <a:xfrm>
                <a:off x="3648" y="2976"/>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16" name="Line 26"/>
              <p:cNvSpPr>
                <a:spLocks noChangeShapeType="1"/>
              </p:cNvSpPr>
              <p:nvPr/>
            </p:nvSpPr>
            <p:spPr bwMode="auto">
              <a:xfrm>
                <a:off x="3648" y="2976"/>
                <a:ext cx="5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42017" name="Text Box 27"/>
              <p:cNvSpPr txBox="1">
                <a:spLocks noChangeArrowheads="1"/>
              </p:cNvSpPr>
              <p:nvPr/>
            </p:nvSpPr>
            <p:spPr bwMode="auto">
              <a:xfrm>
                <a:off x="2496" y="2558"/>
                <a:ext cx="51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Java</a:t>
                </a:r>
              </a:p>
            </p:txBody>
          </p:sp>
          <p:sp>
            <p:nvSpPr>
              <p:cNvPr id="42018" name="Text Box 28"/>
              <p:cNvSpPr txBox="1">
                <a:spLocks noChangeArrowheads="1"/>
              </p:cNvSpPr>
              <p:nvPr/>
            </p:nvSpPr>
            <p:spPr bwMode="auto">
              <a:xfrm>
                <a:off x="3744" y="2544"/>
                <a:ext cx="49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JBC</a:t>
                </a:r>
              </a:p>
            </p:txBody>
          </p:sp>
          <p:sp>
            <p:nvSpPr>
              <p:cNvPr id="42019" name="Text Box 29"/>
              <p:cNvSpPr txBox="1">
                <a:spLocks noChangeArrowheads="1"/>
              </p:cNvSpPr>
              <p:nvPr/>
            </p:nvSpPr>
            <p:spPr bwMode="auto">
              <a:xfrm>
                <a:off x="3168" y="3072"/>
                <a:ext cx="3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M</a:t>
                </a:r>
              </a:p>
            </p:txBody>
          </p:sp>
          <p:sp>
            <p:nvSpPr>
              <p:cNvPr id="42020" name="Text Box 30"/>
              <p:cNvSpPr txBox="1">
                <a:spLocks noChangeArrowheads="1"/>
              </p:cNvSpPr>
              <p:nvPr/>
            </p:nvSpPr>
            <p:spPr bwMode="auto">
              <a:xfrm>
                <a:off x="3120" y="2640"/>
                <a:ext cx="5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a:t>javac</a:t>
                </a:r>
              </a:p>
            </p:txBody>
          </p:sp>
        </p:grpSp>
        <p:sp>
          <p:nvSpPr>
            <p:cNvPr id="42008" name="Text Box 77"/>
            <p:cNvSpPr txBox="1">
              <a:spLocks noChangeArrowheads="1"/>
            </p:cNvSpPr>
            <p:nvPr/>
          </p:nvSpPr>
          <p:spPr bwMode="auto">
            <a:xfrm>
              <a:off x="1440" y="3840"/>
              <a:ext cx="15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400"/>
                <a:t>既存のコンパイラ</a:t>
              </a:r>
            </a:p>
          </p:txBody>
        </p:sp>
      </p:grpSp>
      <p:grpSp>
        <p:nvGrpSpPr>
          <p:cNvPr id="121957" name="Group 101"/>
          <p:cNvGrpSpPr>
            <a:grpSpLocks/>
          </p:cNvGrpSpPr>
          <p:nvPr/>
        </p:nvGrpSpPr>
        <p:grpSpPr bwMode="auto">
          <a:xfrm>
            <a:off x="4419600" y="4495800"/>
            <a:ext cx="2573338" cy="2057400"/>
            <a:chOff x="3168" y="2832"/>
            <a:chExt cx="1621" cy="1296"/>
          </a:xfrm>
        </p:grpSpPr>
        <p:grpSp>
          <p:nvGrpSpPr>
            <p:cNvPr id="42001" name="Group 73"/>
            <p:cNvGrpSpPr>
              <a:grpSpLocks/>
            </p:cNvGrpSpPr>
            <p:nvPr/>
          </p:nvGrpSpPr>
          <p:grpSpPr bwMode="auto">
            <a:xfrm>
              <a:off x="3696" y="2832"/>
              <a:ext cx="576" cy="1056"/>
              <a:chOff x="3840" y="2688"/>
              <a:chExt cx="576" cy="1056"/>
            </a:xfrm>
          </p:grpSpPr>
          <p:sp>
            <p:nvSpPr>
              <p:cNvPr id="42003" name="Rectangle 31"/>
              <p:cNvSpPr>
                <a:spLocks noChangeArrowheads="1"/>
              </p:cNvSpPr>
              <p:nvPr/>
            </p:nvSpPr>
            <p:spPr bwMode="auto">
              <a:xfrm>
                <a:off x="3840" y="2688"/>
                <a:ext cx="576" cy="105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42004" name="Text Box 32"/>
              <p:cNvSpPr txBox="1">
                <a:spLocks noChangeArrowheads="1"/>
              </p:cNvSpPr>
              <p:nvPr/>
            </p:nvSpPr>
            <p:spPr bwMode="auto">
              <a:xfrm>
                <a:off x="3888" y="2736"/>
                <a:ext cx="49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JBC</a:t>
                </a:r>
              </a:p>
            </p:txBody>
          </p:sp>
          <p:sp>
            <p:nvSpPr>
              <p:cNvPr id="42005" name="Text Box 34"/>
              <p:cNvSpPr txBox="1">
                <a:spLocks noChangeArrowheads="1"/>
              </p:cNvSpPr>
              <p:nvPr/>
            </p:nvSpPr>
            <p:spPr bwMode="auto">
              <a:xfrm>
                <a:off x="3984" y="3360"/>
                <a:ext cx="3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M</a:t>
                </a:r>
              </a:p>
            </p:txBody>
          </p:sp>
          <p:sp>
            <p:nvSpPr>
              <p:cNvPr id="42006" name="Text Box 35"/>
              <p:cNvSpPr txBox="1">
                <a:spLocks noChangeArrowheads="1"/>
              </p:cNvSpPr>
              <p:nvPr/>
            </p:nvSpPr>
            <p:spPr bwMode="auto">
              <a:xfrm>
                <a:off x="3936" y="3024"/>
                <a:ext cx="4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a:t>java</a:t>
                </a:r>
              </a:p>
            </p:txBody>
          </p:sp>
        </p:grpSp>
        <p:sp>
          <p:nvSpPr>
            <p:cNvPr id="42002" name="Text Box 98"/>
            <p:cNvSpPr txBox="1">
              <a:spLocks noChangeArrowheads="1"/>
            </p:cNvSpPr>
            <p:nvPr/>
          </p:nvSpPr>
          <p:spPr bwMode="auto">
            <a:xfrm>
              <a:off x="3168" y="3840"/>
              <a:ext cx="16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400"/>
                <a:t>既存のインタプリタ</a:t>
              </a:r>
            </a:p>
          </p:txBody>
        </p:sp>
      </p:grpSp>
      <p:grpSp>
        <p:nvGrpSpPr>
          <p:cNvPr id="121959" name="Group 103"/>
          <p:cNvGrpSpPr>
            <a:grpSpLocks/>
          </p:cNvGrpSpPr>
          <p:nvPr/>
        </p:nvGrpSpPr>
        <p:grpSpPr bwMode="auto">
          <a:xfrm>
            <a:off x="6477000" y="3657600"/>
            <a:ext cx="2232025" cy="2422525"/>
            <a:chOff x="4080" y="2304"/>
            <a:chExt cx="1406" cy="1526"/>
          </a:xfrm>
        </p:grpSpPr>
        <p:grpSp>
          <p:nvGrpSpPr>
            <p:cNvPr id="41995" name="Group 74"/>
            <p:cNvGrpSpPr>
              <a:grpSpLocks/>
            </p:cNvGrpSpPr>
            <p:nvPr/>
          </p:nvGrpSpPr>
          <p:grpSpPr bwMode="auto">
            <a:xfrm>
              <a:off x="4464" y="2304"/>
              <a:ext cx="600" cy="1008"/>
              <a:chOff x="4992" y="2160"/>
              <a:chExt cx="600" cy="1008"/>
            </a:xfrm>
          </p:grpSpPr>
          <p:sp>
            <p:nvSpPr>
              <p:cNvPr id="41997" name="Rectangle 68"/>
              <p:cNvSpPr>
                <a:spLocks noChangeArrowheads="1"/>
              </p:cNvSpPr>
              <p:nvPr/>
            </p:nvSpPr>
            <p:spPr bwMode="auto">
              <a:xfrm>
                <a:off x="4992" y="2160"/>
                <a:ext cx="576" cy="100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41998" name="Text Box 69"/>
              <p:cNvSpPr txBox="1">
                <a:spLocks noChangeArrowheads="1"/>
              </p:cNvSpPr>
              <p:nvPr/>
            </p:nvSpPr>
            <p:spPr bwMode="auto">
              <a:xfrm>
                <a:off x="4992" y="2256"/>
                <a:ext cx="60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VSM</a:t>
                </a:r>
              </a:p>
            </p:txBody>
          </p:sp>
          <p:sp>
            <p:nvSpPr>
              <p:cNvPr id="41999" name="Text Box 70"/>
              <p:cNvSpPr txBox="1">
                <a:spLocks noChangeArrowheads="1"/>
              </p:cNvSpPr>
              <p:nvPr/>
            </p:nvSpPr>
            <p:spPr bwMode="auto">
              <a:xfrm>
                <a:off x="5136" y="2784"/>
                <a:ext cx="3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M</a:t>
                </a:r>
              </a:p>
            </p:txBody>
          </p:sp>
          <p:sp>
            <p:nvSpPr>
              <p:cNvPr id="42000" name="Text Box 71"/>
              <p:cNvSpPr txBox="1">
                <a:spLocks noChangeArrowheads="1"/>
              </p:cNvSpPr>
              <p:nvPr/>
            </p:nvSpPr>
            <p:spPr bwMode="auto">
              <a:xfrm>
                <a:off x="5088" y="2544"/>
                <a:ext cx="43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a:t>vsm</a:t>
                </a:r>
              </a:p>
            </p:txBody>
          </p:sp>
        </p:grpSp>
        <p:sp>
          <p:nvSpPr>
            <p:cNvPr id="41996" name="Text Box 99"/>
            <p:cNvSpPr txBox="1">
              <a:spLocks noChangeArrowheads="1"/>
            </p:cNvSpPr>
            <p:nvPr/>
          </p:nvSpPr>
          <p:spPr bwMode="auto">
            <a:xfrm>
              <a:off x="4080" y="3312"/>
              <a:ext cx="140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400"/>
                <a:t>授業で配布する</a:t>
              </a:r>
            </a:p>
            <a:p>
              <a:pPr eaLnBrk="1" hangingPunct="1">
                <a:spcBef>
                  <a:spcPct val="0"/>
                </a:spcBef>
                <a:buClrTx/>
                <a:buSzTx/>
                <a:buFontTx/>
                <a:buNone/>
              </a:pPr>
              <a:r>
                <a:rPr lang="ja-JP" altLang="en-US" sz="2400"/>
                <a:t>インタプリタ</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1956"/>
                                        </p:tgtEl>
                                        <p:attrNameLst>
                                          <p:attrName>style.visibility</p:attrName>
                                        </p:attrNameLst>
                                      </p:cBhvr>
                                      <p:to>
                                        <p:strVal val="visible"/>
                                      </p:to>
                                    </p:set>
                                    <p:animEffect transition="in" filter="checkerboard(across)">
                                      <p:cBhvr>
                                        <p:cTn id="7" dur="500"/>
                                        <p:tgtEl>
                                          <p:spTgt spid="1219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21897"/>
                                        </p:tgtEl>
                                        <p:attrNameLst>
                                          <p:attrName>style.visibility</p:attrName>
                                        </p:attrNameLst>
                                      </p:cBhvr>
                                      <p:to>
                                        <p:strVal val="visible"/>
                                      </p:to>
                                    </p:set>
                                    <p:animEffect transition="in" filter="checkerboard(across)">
                                      <p:cBhvr>
                                        <p:cTn id="12" dur="500"/>
                                        <p:tgtEl>
                                          <p:spTgt spid="1218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21957"/>
                                        </p:tgtEl>
                                        <p:attrNameLst>
                                          <p:attrName>style.visibility</p:attrName>
                                        </p:attrNameLst>
                                      </p:cBhvr>
                                      <p:to>
                                        <p:strVal val="visible"/>
                                      </p:to>
                                    </p:set>
                                    <p:animEffect transition="in" filter="checkerboard(across)">
                                      <p:cBhvr>
                                        <p:cTn id="17" dur="500"/>
                                        <p:tgtEl>
                                          <p:spTgt spid="1219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21931"/>
                                        </p:tgtEl>
                                        <p:attrNameLst>
                                          <p:attrName>style.visibility</p:attrName>
                                        </p:attrNameLst>
                                      </p:cBhvr>
                                      <p:to>
                                        <p:strVal val="visible"/>
                                      </p:to>
                                    </p:set>
                                    <p:animEffect transition="in" filter="checkerboard(across)">
                                      <p:cBhvr>
                                        <p:cTn id="22" dur="500"/>
                                        <p:tgtEl>
                                          <p:spTgt spid="1219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21932"/>
                                        </p:tgtEl>
                                        <p:attrNameLst>
                                          <p:attrName>style.visibility</p:attrName>
                                        </p:attrNameLst>
                                      </p:cBhvr>
                                      <p:to>
                                        <p:strVal val="visible"/>
                                      </p:to>
                                    </p:set>
                                    <p:animEffect transition="in" filter="checkerboard(across)">
                                      <p:cBhvr>
                                        <p:cTn id="27" dur="500"/>
                                        <p:tgtEl>
                                          <p:spTgt spid="12193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121959"/>
                                        </p:tgtEl>
                                        <p:attrNameLst>
                                          <p:attrName>style.visibility</p:attrName>
                                        </p:attrNameLst>
                                      </p:cBhvr>
                                      <p:to>
                                        <p:strVal val="visible"/>
                                      </p:to>
                                    </p:set>
                                    <p:animEffect transition="in" filter="checkerboard(across)">
                                      <p:cBhvr>
                                        <p:cTn id="32" dur="500"/>
                                        <p:tgtEl>
                                          <p:spTgt spid="121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4C981C-CF7B-4C97-AF6B-D86C6B15DB6C}"/>
              </a:ext>
            </a:extLst>
          </p:cNvPr>
          <p:cNvSpPr>
            <a:spLocks noGrp="1"/>
          </p:cNvSpPr>
          <p:nvPr>
            <p:ph type="title"/>
          </p:nvPr>
        </p:nvSpPr>
        <p:spPr/>
        <p:txBody>
          <a:bodyPr/>
          <a:lstStyle/>
          <a:p>
            <a:r>
              <a:rPr lang="ja-JP" altLang="en-US" dirty="0"/>
              <a:t>担当</a:t>
            </a:r>
            <a:r>
              <a:rPr kumimoji="1" lang="ja-JP" altLang="en-US" dirty="0"/>
              <a:t>教員と</a:t>
            </a:r>
            <a:r>
              <a:rPr lang="en-US" altLang="ja-JP" dirty="0"/>
              <a:t>TA</a:t>
            </a:r>
            <a:endParaRPr kumimoji="1" lang="ja-JP" altLang="en-US" dirty="0"/>
          </a:p>
        </p:txBody>
      </p:sp>
      <p:sp>
        <p:nvSpPr>
          <p:cNvPr id="3" name="コンテンツ プレースホルダー 2">
            <a:extLst>
              <a:ext uri="{FF2B5EF4-FFF2-40B4-BE49-F238E27FC236}">
                <a16:creationId xmlns:a16="http://schemas.microsoft.com/office/drawing/2014/main" id="{21561460-53A5-4FFB-9303-8637E27E4DDE}"/>
              </a:ext>
            </a:extLst>
          </p:cNvPr>
          <p:cNvSpPr>
            <a:spLocks noGrp="1"/>
          </p:cNvSpPr>
          <p:nvPr>
            <p:ph idx="1"/>
          </p:nvPr>
        </p:nvSpPr>
        <p:spPr>
          <a:xfrm>
            <a:off x="1066800" y="1447800"/>
            <a:ext cx="7772400" cy="5105400"/>
          </a:xfrm>
        </p:spPr>
        <p:txBody>
          <a:bodyPr/>
          <a:lstStyle/>
          <a:p>
            <a:r>
              <a:rPr kumimoji="1" lang="ja-JP" altLang="en-US" dirty="0"/>
              <a:t>教員</a:t>
            </a:r>
            <a:endParaRPr kumimoji="1" lang="en-US" altLang="ja-JP" dirty="0"/>
          </a:p>
          <a:p>
            <a:pPr lvl="1"/>
            <a:r>
              <a:rPr lang="ja-JP" altLang="en-US" dirty="0"/>
              <a:t>石水隆</a:t>
            </a:r>
            <a:r>
              <a:rPr lang="en-US" altLang="ja-JP" dirty="0"/>
              <a:t>	      </a:t>
            </a:r>
            <a:r>
              <a:rPr lang="ja-JP" altLang="en-US" dirty="0"/>
              <a:t>講師</a:t>
            </a:r>
            <a:endParaRPr lang="en-US" altLang="ja-JP" dirty="0"/>
          </a:p>
          <a:p>
            <a:pPr lvl="1"/>
            <a:r>
              <a:rPr kumimoji="1" lang="ja-JP" altLang="en-US" dirty="0"/>
              <a:t>加藤暢      </a:t>
            </a:r>
            <a:r>
              <a:rPr lang="ja-JP" altLang="en-US" dirty="0"/>
              <a:t>准教授</a:t>
            </a:r>
            <a:endParaRPr kumimoji="1" lang="en-US" altLang="ja-JP" dirty="0"/>
          </a:p>
          <a:p>
            <a:pPr lvl="1"/>
            <a:r>
              <a:rPr lang="ja-JP" altLang="en-US" dirty="0"/>
              <a:t>杉山治      准教授</a:t>
            </a:r>
            <a:endParaRPr lang="en-US" altLang="ja-JP" dirty="0"/>
          </a:p>
          <a:p>
            <a:pPr lvl="1"/>
            <a:r>
              <a:rPr lang="ja-JP" altLang="en-US" dirty="0"/>
              <a:t>中西英之  教授</a:t>
            </a:r>
            <a:endParaRPr lang="en-US" altLang="ja-JP" dirty="0"/>
          </a:p>
          <a:p>
            <a:r>
              <a:rPr kumimoji="1" lang="en-US" altLang="ja-JP" dirty="0"/>
              <a:t>TA</a:t>
            </a:r>
            <a:endParaRPr lang="en-US" altLang="zh-TW" dirty="0"/>
          </a:p>
          <a:p>
            <a:pPr lvl="1"/>
            <a:r>
              <a:rPr lang="ja-JP" altLang="en-US"/>
              <a:t>今尾廉         </a:t>
            </a:r>
            <a:r>
              <a:rPr lang="en-US" altLang="zh-TW"/>
              <a:t>(M2, </a:t>
            </a:r>
            <a:r>
              <a:rPr lang="ja-JP" altLang="en-US"/>
              <a:t>井口研</a:t>
            </a:r>
            <a:r>
              <a:rPr lang="en-US" altLang="zh-TW"/>
              <a:t>)</a:t>
            </a:r>
            <a:endParaRPr lang="en-US" altLang="ja-JP" dirty="0"/>
          </a:p>
          <a:p>
            <a:pPr lvl="1"/>
            <a:r>
              <a:rPr lang="ja-JP" altLang="en-US" dirty="0"/>
              <a:t>田中啓</a:t>
            </a:r>
            <a:r>
              <a:rPr lang="ja-JP" altLang="en-US"/>
              <a:t>碁     </a:t>
            </a:r>
            <a:r>
              <a:rPr lang="en-US" altLang="ja-JP"/>
              <a:t>(M2, </a:t>
            </a:r>
            <a:r>
              <a:rPr lang="ja-JP" altLang="en-US"/>
              <a:t>井口研</a:t>
            </a:r>
            <a:r>
              <a:rPr lang="en-US" altLang="ja-JP"/>
              <a:t>)</a:t>
            </a:r>
          </a:p>
          <a:p>
            <a:pPr lvl="1"/>
            <a:r>
              <a:rPr lang="ja-JP" altLang="en-US"/>
              <a:t>中尾真人     </a:t>
            </a:r>
            <a:r>
              <a:rPr lang="en-US" altLang="ja-JP"/>
              <a:t>(M1, </a:t>
            </a:r>
            <a:r>
              <a:rPr lang="ja-JP" altLang="en-US"/>
              <a:t>角田研</a:t>
            </a:r>
            <a:r>
              <a:rPr lang="en-US" altLang="ja-JP"/>
              <a:t>)</a:t>
            </a:r>
          </a:p>
          <a:p>
            <a:pPr lvl="1"/>
            <a:r>
              <a:rPr lang="ja-JP" altLang="en-US"/>
              <a:t>上白木俊尚 </a:t>
            </a:r>
            <a:r>
              <a:rPr lang="en-US" altLang="ja-JP"/>
              <a:t>(M1, </a:t>
            </a:r>
            <a:r>
              <a:rPr lang="ja-JP" altLang="en-US"/>
              <a:t>水谷研</a:t>
            </a:r>
            <a:r>
              <a:rPr lang="en-US" altLang="ja-JP"/>
              <a:t>)</a:t>
            </a:r>
            <a:endParaRPr lang="en-US" altLang="ja-JP" dirty="0"/>
          </a:p>
          <a:p>
            <a:pPr lvl="1"/>
            <a:endParaRPr kumimoji="1" lang="ja-JP" altLang="en-US" dirty="0"/>
          </a:p>
        </p:txBody>
      </p:sp>
    </p:spTree>
    <p:extLst>
      <p:ext uri="{BB962C8B-B14F-4D97-AF65-F5344CB8AC3E}">
        <p14:creationId xmlns:p14="http://schemas.microsoft.com/office/powerpoint/2010/main" val="3979912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066800" y="228600"/>
            <a:ext cx="75438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3600" dirty="0">
                <a:effectLst/>
              </a:rPr>
              <a:t>コンパイラの構成</a:t>
            </a:r>
            <a:endParaRPr lang="ja-JP" altLang="en-US" sz="2800" dirty="0">
              <a:effectLst/>
            </a:endParaRPr>
          </a:p>
        </p:txBody>
      </p:sp>
      <p:grpSp>
        <p:nvGrpSpPr>
          <p:cNvPr id="54275" name="Group 3"/>
          <p:cNvGrpSpPr>
            <a:grpSpLocks/>
          </p:cNvGrpSpPr>
          <p:nvPr/>
        </p:nvGrpSpPr>
        <p:grpSpPr bwMode="auto">
          <a:xfrm>
            <a:off x="2362200" y="1447800"/>
            <a:ext cx="2438400" cy="762000"/>
            <a:chOff x="1344" y="1152"/>
            <a:chExt cx="1536" cy="480"/>
          </a:xfrm>
        </p:grpSpPr>
        <p:sp>
          <p:nvSpPr>
            <p:cNvPr id="54319" name="Rectangle 4"/>
            <p:cNvSpPr>
              <a:spLocks noChangeArrowheads="1"/>
            </p:cNvSpPr>
            <p:nvPr/>
          </p:nvSpPr>
          <p:spPr bwMode="auto">
            <a:xfrm>
              <a:off x="1344" y="1344"/>
              <a:ext cx="1536" cy="2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a:t>字句解析</a:t>
              </a:r>
            </a:p>
          </p:txBody>
        </p:sp>
        <p:sp>
          <p:nvSpPr>
            <p:cNvPr id="54320" name="Line 5"/>
            <p:cNvSpPr>
              <a:spLocks noChangeShapeType="1"/>
            </p:cNvSpPr>
            <p:nvPr/>
          </p:nvSpPr>
          <p:spPr bwMode="auto">
            <a:xfrm>
              <a:off x="2112" y="1152"/>
              <a:ext cx="0"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54276" name="Group 6"/>
          <p:cNvGrpSpPr>
            <a:grpSpLocks/>
          </p:cNvGrpSpPr>
          <p:nvPr/>
        </p:nvGrpSpPr>
        <p:grpSpPr bwMode="auto">
          <a:xfrm>
            <a:off x="2362200" y="2209800"/>
            <a:ext cx="2438400" cy="762000"/>
            <a:chOff x="1344" y="1632"/>
            <a:chExt cx="1536" cy="480"/>
          </a:xfrm>
        </p:grpSpPr>
        <p:sp>
          <p:nvSpPr>
            <p:cNvPr id="54317" name="Rectangle 7"/>
            <p:cNvSpPr>
              <a:spLocks noChangeArrowheads="1"/>
            </p:cNvSpPr>
            <p:nvPr/>
          </p:nvSpPr>
          <p:spPr bwMode="auto">
            <a:xfrm>
              <a:off x="1344" y="1824"/>
              <a:ext cx="1536" cy="2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a:t>構文解析</a:t>
              </a:r>
            </a:p>
          </p:txBody>
        </p:sp>
        <p:sp>
          <p:nvSpPr>
            <p:cNvPr id="54318" name="Line 8"/>
            <p:cNvSpPr>
              <a:spLocks noChangeShapeType="1"/>
            </p:cNvSpPr>
            <p:nvPr/>
          </p:nvSpPr>
          <p:spPr bwMode="auto">
            <a:xfrm>
              <a:off x="2112" y="1632"/>
              <a:ext cx="0"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54277" name="Group 9"/>
          <p:cNvGrpSpPr>
            <a:grpSpLocks/>
          </p:cNvGrpSpPr>
          <p:nvPr/>
        </p:nvGrpSpPr>
        <p:grpSpPr bwMode="auto">
          <a:xfrm>
            <a:off x="2362200" y="2971800"/>
            <a:ext cx="2438400" cy="762000"/>
            <a:chOff x="1344" y="2112"/>
            <a:chExt cx="1536" cy="480"/>
          </a:xfrm>
        </p:grpSpPr>
        <p:sp>
          <p:nvSpPr>
            <p:cNvPr id="54315" name="Rectangle 10"/>
            <p:cNvSpPr>
              <a:spLocks noChangeArrowheads="1"/>
            </p:cNvSpPr>
            <p:nvPr/>
          </p:nvSpPr>
          <p:spPr bwMode="auto">
            <a:xfrm>
              <a:off x="1344" y="2304"/>
              <a:ext cx="1536" cy="2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a:t>制約検査</a:t>
              </a:r>
            </a:p>
          </p:txBody>
        </p:sp>
        <p:sp>
          <p:nvSpPr>
            <p:cNvPr id="54316" name="Line 11"/>
            <p:cNvSpPr>
              <a:spLocks noChangeShapeType="1"/>
            </p:cNvSpPr>
            <p:nvPr/>
          </p:nvSpPr>
          <p:spPr bwMode="auto">
            <a:xfrm>
              <a:off x="2112" y="2112"/>
              <a:ext cx="0"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54278" name="Group 12"/>
          <p:cNvGrpSpPr>
            <a:grpSpLocks/>
          </p:cNvGrpSpPr>
          <p:nvPr/>
        </p:nvGrpSpPr>
        <p:grpSpPr bwMode="auto">
          <a:xfrm>
            <a:off x="2362200" y="3733800"/>
            <a:ext cx="2438400" cy="762000"/>
            <a:chOff x="1344" y="2592"/>
            <a:chExt cx="1536" cy="480"/>
          </a:xfrm>
        </p:grpSpPr>
        <p:sp>
          <p:nvSpPr>
            <p:cNvPr id="54313" name="Rectangle 13"/>
            <p:cNvSpPr>
              <a:spLocks noChangeArrowheads="1"/>
            </p:cNvSpPr>
            <p:nvPr/>
          </p:nvSpPr>
          <p:spPr bwMode="auto">
            <a:xfrm>
              <a:off x="1344" y="2784"/>
              <a:ext cx="1536" cy="2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a:t>中間コード生成</a:t>
              </a:r>
            </a:p>
          </p:txBody>
        </p:sp>
        <p:sp>
          <p:nvSpPr>
            <p:cNvPr id="54314" name="Line 14"/>
            <p:cNvSpPr>
              <a:spLocks noChangeShapeType="1"/>
            </p:cNvSpPr>
            <p:nvPr/>
          </p:nvSpPr>
          <p:spPr bwMode="auto">
            <a:xfrm>
              <a:off x="2112" y="2592"/>
              <a:ext cx="0"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54279" name="Group 15"/>
          <p:cNvGrpSpPr>
            <a:grpSpLocks/>
          </p:cNvGrpSpPr>
          <p:nvPr/>
        </p:nvGrpSpPr>
        <p:grpSpPr bwMode="auto">
          <a:xfrm>
            <a:off x="2362200" y="4495800"/>
            <a:ext cx="2438400" cy="762000"/>
            <a:chOff x="1344" y="3072"/>
            <a:chExt cx="1536" cy="480"/>
          </a:xfrm>
        </p:grpSpPr>
        <p:sp>
          <p:nvSpPr>
            <p:cNvPr id="54311" name="Rectangle 16"/>
            <p:cNvSpPr>
              <a:spLocks noChangeArrowheads="1"/>
            </p:cNvSpPr>
            <p:nvPr/>
          </p:nvSpPr>
          <p:spPr bwMode="auto">
            <a:xfrm>
              <a:off x="1344" y="3264"/>
              <a:ext cx="1536" cy="2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a:t>最適化</a:t>
              </a:r>
            </a:p>
          </p:txBody>
        </p:sp>
        <p:sp>
          <p:nvSpPr>
            <p:cNvPr id="54312" name="Line 17"/>
            <p:cNvSpPr>
              <a:spLocks noChangeShapeType="1"/>
            </p:cNvSpPr>
            <p:nvPr/>
          </p:nvSpPr>
          <p:spPr bwMode="auto">
            <a:xfrm>
              <a:off x="2112" y="3072"/>
              <a:ext cx="0"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54280" name="Group 18"/>
          <p:cNvGrpSpPr>
            <a:grpSpLocks/>
          </p:cNvGrpSpPr>
          <p:nvPr/>
        </p:nvGrpSpPr>
        <p:grpSpPr bwMode="auto">
          <a:xfrm>
            <a:off x="2362200" y="5257800"/>
            <a:ext cx="2438400" cy="762000"/>
            <a:chOff x="1344" y="3072"/>
            <a:chExt cx="1536" cy="480"/>
          </a:xfrm>
        </p:grpSpPr>
        <p:sp>
          <p:nvSpPr>
            <p:cNvPr id="54309" name="Rectangle 19"/>
            <p:cNvSpPr>
              <a:spLocks noChangeArrowheads="1"/>
            </p:cNvSpPr>
            <p:nvPr/>
          </p:nvSpPr>
          <p:spPr bwMode="auto">
            <a:xfrm>
              <a:off x="1344" y="3264"/>
              <a:ext cx="1536" cy="2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a:t>目的コード生成</a:t>
              </a:r>
            </a:p>
          </p:txBody>
        </p:sp>
        <p:sp>
          <p:nvSpPr>
            <p:cNvPr id="54310" name="Line 20"/>
            <p:cNvSpPr>
              <a:spLocks noChangeShapeType="1"/>
            </p:cNvSpPr>
            <p:nvPr/>
          </p:nvSpPr>
          <p:spPr bwMode="auto">
            <a:xfrm>
              <a:off x="2112" y="3072"/>
              <a:ext cx="0"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54281" name="Group 21"/>
          <p:cNvGrpSpPr>
            <a:grpSpLocks/>
          </p:cNvGrpSpPr>
          <p:nvPr/>
        </p:nvGrpSpPr>
        <p:grpSpPr bwMode="auto">
          <a:xfrm>
            <a:off x="4800600" y="1752600"/>
            <a:ext cx="3505200" cy="457200"/>
            <a:chOff x="2880" y="1344"/>
            <a:chExt cx="2208" cy="288"/>
          </a:xfrm>
        </p:grpSpPr>
        <p:sp>
          <p:nvSpPr>
            <p:cNvPr id="54307" name="Line 22"/>
            <p:cNvSpPr>
              <a:spLocks noChangeShapeType="1"/>
            </p:cNvSpPr>
            <p:nvPr/>
          </p:nvSpPr>
          <p:spPr bwMode="auto">
            <a:xfrm>
              <a:off x="2880" y="1488"/>
              <a:ext cx="43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4308" name="Rectangle 23"/>
            <p:cNvSpPr>
              <a:spLocks noChangeArrowheads="1"/>
            </p:cNvSpPr>
            <p:nvPr/>
          </p:nvSpPr>
          <p:spPr bwMode="auto">
            <a:xfrm>
              <a:off x="3312" y="1344"/>
              <a:ext cx="1776" cy="2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400"/>
                <a:t>字句解析誤り処理</a:t>
              </a:r>
            </a:p>
          </p:txBody>
        </p:sp>
      </p:grpSp>
      <p:grpSp>
        <p:nvGrpSpPr>
          <p:cNvPr id="54282" name="Group 24"/>
          <p:cNvGrpSpPr>
            <a:grpSpLocks/>
          </p:cNvGrpSpPr>
          <p:nvPr/>
        </p:nvGrpSpPr>
        <p:grpSpPr bwMode="auto">
          <a:xfrm>
            <a:off x="4800600" y="2514600"/>
            <a:ext cx="3505200" cy="457200"/>
            <a:chOff x="2880" y="1344"/>
            <a:chExt cx="2208" cy="288"/>
          </a:xfrm>
        </p:grpSpPr>
        <p:sp>
          <p:nvSpPr>
            <p:cNvPr id="54305" name="Line 25"/>
            <p:cNvSpPr>
              <a:spLocks noChangeShapeType="1"/>
            </p:cNvSpPr>
            <p:nvPr/>
          </p:nvSpPr>
          <p:spPr bwMode="auto">
            <a:xfrm>
              <a:off x="2880" y="1488"/>
              <a:ext cx="43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4306" name="Rectangle 26"/>
            <p:cNvSpPr>
              <a:spLocks noChangeArrowheads="1"/>
            </p:cNvSpPr>
            <p:nvPr/>
          </p:nvSpPr>
          <p:spPr bwMode="auto">
            <a:xfrm>
              <a:off x="3312" y="1344"/>
              <a:ext cx="1776" cy="2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400"/>
                <a:t>構文解析誤り処理</a:t>
              </a:r>
            </a:p>
          </p:txBody>
        </p:sp>
      </p:grpSp>
      <p:grpSp>
        <p:nvGrpSpPr>
          <p:cNvPr id="54283" name="Group 27"/>
          <p:cNvGrpSpPr>
            <a:grpSpLocks/>
          </p:cNvGrpSpPr>
          <p:nvPr/>
        </p:nvGrpSpPr>
        <p:grpSpPr bwMode="auto">
          <a:xfrm>
            <a:off x="4800600" y="3276600"/>
            <a:ext cx="3505200" cy="457200"/>
            <a:chOff x="2880" y="1344"/>
            <a:chExt cx="2208" cy="288"/>
          </a:xfrm>
        </p:grpSpPr>
        <p:sp>
          <p:nvSpPr>
            <p:cNvPr id="54303" name="Line 28"/>
            <p:cNvSpPr>
              <a:spLocks noChangeShapeType="1"/>
            </p:cNvSpPr>
            <p:nvPr/>
          </p:nvSpPr>
          <p:spPr bwMode="auto">
            <a:xfrm>
              <a:off x="2880" y="1488"/>
              <a:ext cx="43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4304" name="Rectangle 29"/>
            <p:cNvSpPr>
              <a:spLocks noChangeArrowheads="1"/>
            </p:cNvSpPr>
            <p:nvPr/>
          </p:nvSpPr>
          <p:spPr bwMode="auto">
            <a:xfrm>
              <a:off x="3312" y="1344"/>
              <a:ext cx="1776" cy="2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400"/>
                <a:t>制約検査誤り処理</a:t>
              </a:r>
            </a:p>
          </p:txBody>
        </p:sp>
      </p:grpSp>
      <p:sp>
        <p:nvSpPr>
          <p:cNvPr id="145438" name="Rectangle 30"/>
          <p:cNvSpPr>
            <a:spLocks noChangeArrowheads="1"/>
          </p:cNvSpPr>
          <p:nvPr/>
        </p:nvSpPr>
        <p:spPr bwMode="auto">
          <a:xfrm>
            <a:off x="2209800" y="990600"/>
            <a:ext cx="2743200" cy="45720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eaLnBrk="1" hangingPunct="1">
              <a:defRPr/>
            </a:pPr>
            <a:r>
              <a:rPr lang="ja-JP" altLang="en-US" sz="2800">
                <a:effectLst>
                  <a:outerShdw blurRad="38100" dist="38100" dir="2700000" algn="tl">
                    <a:srgbClr val="000000"/>
                  </a:outerShdw>
                </a:effectLst>
              </a:rPr>
              <a:t>原始プログラム</a:t>
            </a:r>
          </a:p>
        </p:txBody>
      </p:sp>
      <p:grpSp>
        <p:nvGrpSpPr>
          <p:cNvPr id="54285" name="Group 31"/>
          <p:cNvGrpSpPr>
            <a:grpSpLocks/>
          </p:cNvGrpSpPr>
          <p:nvPr/>
        </p:nvGrpSpPr>
        <p:grpSpPr bwMode="auto">
          <a:xfrm>
            <a:off x="2209800" y="6019800"/>
            <a:ext cx="2743200" cy="762000"/>
            <a:chOff x="1392" y="3792"/>
            <a:chExt cx="1728" cy="480"/>
          </a:xfrm>
        </p:grpSpPr>
        <p:sp>
          <p:nvSpPr>
            <p:cNvPr id="145440" name="Rectangle 32"/>
            <p:cNvSpPr>
              <a:spLocks noChangeArrowheads="1"/>
            </p:cNvSpPr>
            <p:nvPr/>
          </p:nvSpPr>
          <p:spPr bwMode="auto">
            <a:xfrm>
              <a:off x="1392" y="3984"/>
              <a:ext cx="1728" cy="28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eaLnBrk="1" hangingPunct="1">
                <a:defRPr/>
              </a:pPr>
              <a:r>
                <a:rPr lang="ja-JP" altLang="en-US" sz="2800">
                  <a:effectLst>
                    <a:outerShdw blurRad="38100" dist="38100" dir="2700000" algn="tl">
                      <a:srgbClr val="000000"/>
                    </a:outerShdw>
                  </a:effectLst>
                </a:rPr>
                <a:t>目的プログラム</a:t>
              </a:r>
            </a:p>
          </p:txBody>
        </p:sp>
        <p:sp>
          <p:nvSpPr>
            <p:cNvPr id="54302" name="Line 33"/>
            <p:cNvSpPr>
              <a:spLocks noChangeShapeType="1"/>
            </p:cNvSpPr>
            <p:nvPr/>
          </p:nvSpPr>
          <p:spPr bwMode="auto">
            <a:xfrm>
              <a:off x="2256" y="3792"/>
              <a:ext cx="0" cy="14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54286" name="Group 34"/>
          <p:cNvGrpSpPr>
            <a:grpSpLocks/>
          </p:cNvGrpSpPr>
          <p:nvPr/>
        </p:nvGrpSpPr>
        <p:grpSpPr bwMode="auto">
          <a:xfrm>
            <a:off x="685800" y="1981200"/>
            <a:ext cx="1676400" cy="3886200"/>
            <a:chOff x="432" y="1248"/>
            <a:chExt cx="1056" cy="2448"/>
          </a:xfrm>
        </p:grpSpPr>
        <p:sp>
          <p:nvSpPr>
            <p:cNvPr id="54292" name="Rectangle 35"/>
            <p:cNvSpPr>
              <a:spLocks noChangeArrowheads="1"/>
            </p:cNvSpPr>
            <p:nvPr/>
          </p:nvSpPr>
          <p:spPr bwMode="auto">
            <a:xfrm>
              <a:off x="432" y="1728"/>
              <a:ext cx="336" cy="139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sz="2800"/>
                <a:t>表管理</a:t>
              </a:r>
            </a:p>
          </p:txBody>
        </p:sp>
        <p:sp>
          <p:nvSpPr>
            <p:cNvPr id="54293" name="Line 36"/>
            <p:cNvSpPr>
              <a:spLocks noChangeShapeType="1"/>
            </p:cNvSpPr>
            <p:nvPr/>
          </p:nvSpPr>
          <p:spPr bwMode="auto">
            <a:xfrm flipH="1">
              <a:off x="960" y="3696"/>
              <a:ext cx="5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4294" name="Line 37"/>
            <p:cNvSpPr>
              <a:spLocks noChangeShapeType="1"/>
            </p:cNvSpPr>
            <p:nvPr/>
          </p:nvSpPr>
          <p:spPr bwMode="auto">
            <a:xfrm>
              <a:off x="960" y="1248"/>
              <a:ext cx="5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4295" name="Line 38"/>
            <p:cNvSpPr>
              <a:spLocks noChangeShapeType="1"/>
            </p:cNvSpPr>
            <p:nvPr/>
          </p:nvSpPr>
          <p:spPr bwMode="auto">
            <a:xfrm>
              <a:off x="960" y="1248"/>
              <a:ext cx="0" cy="24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4296" name="Line 39"/>
            <p:cNvSpPr>
              <a:spLocks noChangeShapeType="1"/>
            </p:cNvSpPr>
            <p:nvPr/>
          </p:nvSpPr>
          <p:spPr bwMode="auto">
            <a:xfrm>
              <a:off x="768" y="2400"/>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4297" name="Line 40"/>
            <p:cNvSpPr>
              <a:spLocks noChangeShapeType="1"/>
            </p:cNvSpPr>
            <p:nvPr/>
          </p:nvSpPr>
          <p:spPr bwMode="auto">
            <a:xfrm>
              <a:off x="960" y="1728"/>
              <a:ext cx="5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4298" name="Line 41"/>
            <p:cNvSpPr>
              <a:spLocks noChangeShapeType="1"/>
            </p:cNvSpPr>
            <p:nvPr/>
          </p:nvSpPr>
          <p:spPr bwMode="auto">
            <a:xfrm>
              <a:off x="960" y="2208"/>
              <a:ext cx="5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4299" name="Line 42"/>
            <p:cNvSpPr>
              <a:spLocks noChangeShapeType="1"/>
            </p:cNvSpPr>
            <p:nvPr/>
          </p:nvSpPr>
          <p:spPr bwMode="auto">
            <a:xfrm>
              <a:off x="960" y="2688"/>
              <a:ext cx="5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4300" name="Line 43"/>
            <p:cNvSpPr>
              <a:spLocks noChangeShapeType="1"/>
            </p:cNvSpPr>
            <p:nvPr/>
          </p:nvSpPr>
          <p:spPr bwMode="auto">
            <a:xfrm>
              <a:off x="960" y="3168"/>
              <a:ext cx="5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sp>
        <p:nvSpPr>
          <p:cNvPr id="145452" name="Text Box 44"/>
          <p:cNvSpPr txBox="1">
            <a:spLocks noChangeArrowheads="1"/>
          </p:cNvSpPr>
          <p:nvPr/>
        </p:nvSpPr>
        <p:spPr bwMode="auto">
          <a:xfrm>
            <a:off x="5029200" y="990600"/>
            <a:ext cx="1518662" cy="52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K23</a:t>
            </a:r>
            <a:r>
              <a:rPr lang="ja-JP" altLang="en-US" sz="2800"/>
              <a:t>言語</a:t>
            </a:r>
            <a:endParaRPr lang="ja-JP" altLang="en-US" sz="2800" dirty="0"/>
          </a:p>
        </p:txBody>
      </p:sp>
      <p:sp>
        <p:nvSpPr>
          <p:cNvPr id="145453" name="Text Box 45"/>
          <p:cNvSpPr txBox="1">
            <a:spLocks noChangeArrowheads="1"/>
          </p:cNvSpPr>
          <p:nvPr/>
        </p:nvSpPr>
        <p:spPr bwMode="auto">
          <a:xfrm>
            <a:off x="5105400" y="6262688"/>
            <a:ext cx="32162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800"/>
              <a:t>VSM</a:t>
            </a:r>
            <a:r>
              <a:rPr lang="ja-JP" altLang="en-US" sz="2800"/>
              <a:t>アセンブラ言語</a:t>
            </a:r>
          </a:p>
        </p:txBody>
      </p:sp>
      <p:grpSp>
        <p:nvGrpSpPr>
          <p:cNvPr id="145456" name="Group 48"/>
          <p:cNvGrpSpPr>
            <a:grpSpLocks/>
          </p:cNvGrpSpPr>
          <p:nvPr/>
        </p:nvGrpSpPr>
        <p:grpSpPr bwMode="auto">
          <a:xfrm>
            <a:off x="2286000" y="4267200"/>
            <a:ext cx="2667000" cy="762000"/>
            <a:chOff x="1440" y="2688"/>
            <a:chExt cx="1680" cy="480"/>
          </a:xfrm>
        </p:grpSpPr>
        <p:sp>
          <p:nvSpPr>
            <p:cNvPr id="54290" name="Line 46"/>
            <p:cNvSpPr>
              <a:spLocks noChangeShapeType="1"/>
            </p:cNvSpPr>
            <p:nvPr/>
          </p:nvSpPr>
          <p:spPr bwMode="auto">
            <a:xfrm>
              <a:off x="1440" y="2688"/>
              <a:ext cx="1680" cy="0"/>
            </a:xfrm>
            <a:prstGeom prst="line">
              <a:avLst/>
            </a:prstGeom>
            <a:noFill/>
            <a:ln w="57150" cmpd="thinThick">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4291" name="Line 47"/>
            <p:cNvSpPr>
              <a:spLocks noChangeShapeType="1"/>
            </p:cNvSpPr>
            <p:nvPr/>
          </p:nvSpPr>
          <p:spPr bwMode="auto">
            <a:xfrm>
              <a:off x="1440" y="3168"/>
              <a:ext cx="1680" cy="0"/>
            </a:xfrm>
            <a:prstGeom prst="line">
              <a:avLst/>
            </a:prstGeom>
            <a:noFill/>
            <a:ln w="57150" cmpd="thinThick">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5452"/>
                                        </p:tgtEl>
                                        <p:attrNameLst>
                                          <p:attrName>style.visibility</p:attrName>
                                        </p:attrNameLst>
                                      </p:cBhvr>
                                      <p:to>
                                        <p:strVal val="visible"/>
                                      </p:to>
                                    </p:set>
                                    <p:animEffect transition="in" filter="checkerboard(across)">
                                      <p:cBhvr>
                                        <p:cTn id="7" dur="500"/>
                                        <p:tgtEl>
                                          <p:spTgt spid="1454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5453"/>
                                        </p:tgtEl>
                                        <p:attrNameLst>
                                          <p:attrName>style.visibility</p:attrName>
                                        </p:attrNameLst>
                                      </p:cBhvr>
                                      <p:to>
                                        <p:strVal val="visible"/>
                                      </p:to>
                                    </p:set>
                                    <p:animEffect transition="in" filter="checkerboard(across)">
                                      <p:cBhvr>
                                        <p:cTn id="12" dur="500"/>
                                        <p:tgtEl>
                                          <p:spTgt spid="1454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45456"/>
                                        </p:tgtEl>
                                        <p:attrNameLst>
                                          <p:attrName>style.visibility</p:attrName>
                                        </p:attrNameLst>
                                      </p:cBhvr>
                                      <p:to>
                                        <p:strVal val="visible"/>
                                      </p:to>
                                    </p:set>
                                    <p:animEffect transition="in" filter="wipe(left)">
                                      <p:cBhvr>
                                        <p:cTn id="17" dur="500"/>
                                        <p:tgtEl>
                                          <p:spTgt spid="145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52" grpId="0" autoUpdateAnimBg="0"/>
      <p:bldP spid="145453"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066800" y="228600"/>
            <a:ext cx="73914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effectLst/>
              </a:rPr>
              <a:t>処理の流れ</a:t>
            </a:r>
            <a:endParaRPr lang="ja-JP" altLang="en-US" sz="3600" dirty="0">
              <a:effectLst/>
            </a:endParaRPr>
          </a:p>
        </p:txBody>
      </p:sp>
      <p:sp>
        <p:nvSpPr>
          <p:cNvPr id="55299" name="Rectangle 3"/>
          <p:cNvSpPr>
            <a:spLocks noChangeArrowheads="1"/>
          </p:cNvSpPr>
          <p:nvPr/>
        </p:nvSpPr>
        <p:spPr bwMode="auto">
          <a:xfrm>
            <a:off x="685800" y="1447800"/>
            <a:ext cx="2743200" cy="5334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dirty="0" err="1"/>
              <a:t>outputint</a:t>
            </a:r>
            <a:r>
              <a:rPr lang="en-US" altLang="ja-JP" dirty="0"/>
              <a:t> (ab);</a:t>
            </a:r>
          </a:p>
        </p:txBody>
      </p:sp>
      <p:sp>
        <p:nvSpPr>
          <p:cNvPr id="179204" name="Text Box 4"/>
          <p:cNvSpPr txBox="1">
            <a:spLocks noChangeArrowheads="1"/>
          </p:cNvSpPr>
          <p:nvPr/>
        </p:nvSpPr>
        <p:spPr bwMode="auto">
          <a:xfrm>
            <a:off x="3810000" y="2286000"/>
            <a:ext cx="4230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400"/>
              <a:t>マイクロ構文の文法に従い解析</a:t>
            </a:r>
          </a:p>
        </p:txBody>
      </p:sp>
      <p:grpSp>
        <p:nvGrpSpPr>
          <p:cNvPr id="179205" name="Group 5"/>
          <p:cNvGrpSpPr>
            <a:grpSpLocks/>
          </p:cNvGrpSpPr>
          <p:nvPr/>
        </p:nvGrpSpPr>
        <p:grpSpPr bwMode="auto">
          <a:xfrm>
            <a:off x="685800" y="1981200"/>
            <a:ext cx="2819400" cy="762000"/>
            <a:chOff x="576" y="1296"/>
            <a:chExt cx="1776" cy="480"/>
          </a:xfrm>
        </p:grpSpPr>
        <p:sp>
          <p:nvSpPr>
            <p:cNvPr id="55319" name="Rectangle 6"/>
            <p:cNvSpPr>
              <a:spLocks noChangeArrowheads="1"/>
            </p:cNvSpPr>
            <p:nvPr/>
          </p:nvSpPr>
          <p:spPr bwMode="auto">
            <a:xfrm>
              <a:off x="576" y="1440"/>
              <a:ext cx="1776" cy="33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字句解析系</a:t>
              </a:r>
              <a:endParaRPr lang="en-US" altLang="ja-JP"/>
            </a:p>
          </p:txBody>
        </p:sp>
        <p:sp>
          <p:nvSpPr>
            <p:cNvPr id="55320" name="Line 7"/>
            <p:cNvSpPr>
              <a:spLocks noChangeShapeType="1"/>
            </p:cNvSpPr>
            <p:nvPr/>
          </p:nvSpPr>
          <p:spPr bwMode="auto">
            <a:xfrm>
              <a:off x="1440" y="1296"/>
              <a:ext cx="0" cy="144"/>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179208" name="Group 8"/>
          <p:cNvGrpSpPr>
            <a:grpSpLocks/>
          </p:cNvGrpSpPr>
          <p:nvPr/>
        </p:nvGrpSpPr>
        <p:grpSpPr bwMode="auto">
          <a:xfrm>
            <a:off x="685800" y="2743198"/>
            <a:ext cx="5702306" cy="815975"/>
            <a:chOff x="576" y="1776"/>
            <a:chExt cx="3592" cy="514"/>
          </a:xfrm>
        </p:grpSpPr>
        <p:sp>
          <p:nvSpPr>
            <p:cNvPr id="55317" name="Text Box 9"/>
            <p:cNvSpPr txBox="1">
              <a:spLocks noChangeArrowheads="1"/>
            </p:cNvSpPr>
            <p:nvPr/>
          </p:nvSpPr>
          <p:spPr bwMode="auto">
            <a:xfrm>
              <a:off x="576" y="1920"/>
              <a:ext cx="3592" cy="37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dirty="0"/>
                <a:t>“</a:t>
              </a:r>
              <a:r>
                <a:rPr lang="en-US" altLang="ja-JP" dirty="0" err="1"/>
                <a:t>outputint</a:t>
              </a:r>
              <a:r>
                <a:rPr lang="en-US" altLang="ja-JP" dirty="0"/>
                <a:t>”  “(”   </a:t>
              </a:r>
              <a:r>
                <a:rPr lang="ja-JP" altLang="en-US" sz="2800" dirty="0"/>
                <a:t>変数名</a:t>
              </a:r>
              <a:r>
                <a:rPr lang="ja-JP" altLang="en-US" dirty="0"/>
                <a:t>   </a:t>
              </a:r>
              <a:r>
                <a:rPr lang="en-US" altLang="ja-JP" dirty="0"/>
                <a:t>“</a:t>
              </a:r>
              <a:r>
                <a:rPr lang="ja-JP" altLang="en-US" dirty="0"/>
                <a:t>)</a:t>
              </a:r>
              <a:r>
                <a:rPr lang="en-US" altLang="ja-JP" dirty="0"/>
                <a:t>”</a:t>
              </a:r>
              <a:r>
                <a:rPr lang="ja-JP" altLang="en-US" dirty="0"/>
                <a:t>   </a:t>
              </a:r>
              <a:r>
                <a:rPr lang="en-US" altLang="ja-JP" dirty="0"/>
                <a:t>“</a:t>
              </a:r>
              <a:r>
                <a:rPr lang="ja-JP" altLang="en-US" dirty="0"/>
                <a:t>;</a:t>
              </a:r>
              <a:r>
                <a:rPr lang="en-US" altLang="ja-JP" dirty="0"/>
                <a:t>”</a:t>
              </a:r>
              <a:endParaRPr lang="ja-JP" altLang="en-US" dirty="0"/>
            </a:p>
          </p:txBody>
        </p:sp>
        <p:sp>
          <p:nvSpPr>
            <p:cNvPr id="55318" name="Line 10"/>
            <p:cNvSpPr>
              <a:spLocks noChangeShapeType="1"/>
            </p:cNvSpPr>
            <p:nvPr/>
          </p:nvSpPr>
          <p:spPr bwMode="auto">
            <a:xfrm>
              <a:off x="1440" y="1776"/>
              <a:ext cx="0" cy="144"/>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sp>
        <p:nvSpPr>
          <p:cNvPr id="179211" name="Text Box 11"/>
          <p:cNvSpPr txBox="1">
            <a:spLocks noChangeArrowheads="1"/>
          </p:cNvSpPr>
          <p:nvPr/>
        </p:nvSpPr>
        <p:spPr bwMode="auto">
          <a:xfrm>
            <a:off x="3810000" y="3886200"/>
            <a:ext cx="3979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400"/>
              <a:t>マクロ構文の文法に従い解析</a:t>
            </a:r>
          </a:p>
        </p:txBody>
      </p:sp>
      <p:grpSp>
        <p:nvGrpSpPr>
          <p:cNvPr id="179212" name="Group 12"/>
          <p:cNvGrpSpPr>
            <a:grpSpLocks/>
          </p:cNvGrpSpPr>
          <p:nvPr/>
        </p:nvGrpSpPr>
        <p:grpSpPr bwMode="auto">
          <a:xfrm>
            <a:off x="685800" y="3581400"/>
            <a:ext cx="2819400" cy="762000"/>
            <a:chOff x="576" y="2304"/>
            <a:chExt cx="1776" cy="480"/>
          </a:xfrm>
        </p:grpSpPr>
        <p:sp>
          <p:nvSpPr>
            <p:cNvPr id="55315" name="Rectangle 13"/>
            <p:cNvSpPr>
              <a:spLocks noChangeArrowheads="1"/>
            </p:cNvSpPr>
            <p:nvPr/>
          </p:nvSpPr>
          <p:spPr bwMode="auto">
            <a:xfrm>
              <a:off x="576" y="2448"/>
              <a:ext cx="1776" cy="33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構文解析系</a:t>
              </a:r>
              <a:endParaRPr lang="en-US" altLang="ja-JP"/>
            </a:p>
          </p:txBody>
        </p:sp>
        <p:sp>
          <p:nvSpPr>
            <p:cNvPr id="55316" name="Line 14"/>
            <p:cNvSpPr>
              <a:spLocks noChangeShapeType="1"/>
            </p:cNvSpPr>
            <p:nvPr/>
          </p:nvSpPr>
          <p:spPr bwMode="auto">
            <a:xfrm>
              <a:off x="1440" y="2304"/>
              <a:ext cx="0" cy="144"/>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179215" name="Group 15"/>
          <p:cNvGrpSpPr>
            <a:grpSpLocks/>
          </p:cNvGrpSpPr>
          <p:nvPr/>
        </p:nvGrpSpPr>
        <p:grpSpPr bwMode="auto">
          <a:xfrm>
            <a:off x="685800" y="4343400"/>
            <a:ext cx="8231192" cy="815975"/>
            <a:chOff x="576" y="2784"/>
            <a:chExt cx="5185" cy="514"/>
          </a:xfrm>
        </p:grpSpPr>
        <p:sp>
          <p:nvSpPr>
            <p:cNvPr id="55313" name="Text Box 16"/>
            <p:cNvSpPr txBox="1">
              <a:spLocks noChangeArrowheads="1"/>
            </p:cNvSpPr>
            <p:nvPr/>
          </p:nvSpPr>
          <p:spPr bwMode="auto">
            <a:xfrm>
              <a:off x="576" y="2928"/>
              <a:ext cx="5185" cy="37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dirty="0"/>
                <a:t>&lt;</a:t>
              </a:r>
              <a:r>
                <a:rPr lang="en-US" altLang="ja-JP" dirty="0" err="1"/>
                <a:t>outputint_st</a:t>
              </a:r>
              <a:r>
                <a:rPr lang="en-US" altLang="ja-JP" dirty="0"/>
                <a:t>&gt; ::= “</a:t>
              </a:r>
              <a:r>
                <a:rPr lang="en-US" altLang="ja-JP" dirty="0" err="1"/>
                <a:t>outputint</a:t>
              </a:r>
              <a:r>
                <a:rPr lang="en-US" altLang="ja-JP" dirty="0"/>
                <a:t>” “(” &lt;</a:t>
              </a:r>
              <a:r>
                <a:rPr lang="en-US" altLang="ja-JP" dirty="0" err="1"/>
                <a:t>exp</a:t>
              </a:r>
              <a:r>
                <a:rPr lang="en-US" altLang="ja-JP" dirty="0"/>
                <a:t>&gt; “</a:t>
              </a:r>
              <a:r>
                <a:rPr lang="ja-JP" altLang="en-US" dirty="0"/>
                <a:t>)</a:t>
              </a:r>
              <a:r>
                <a:rPr lang="en-US" altLang="ja-JP" dirty="0"/>
                <a:t>”</a:t>
              </a:r>
              <a:r>
                <a:rPr lang="ja-JP" altLang="en-US" dirty="0"/>
                <a:t> </a:t>
              </a:r>
              <a:r>
                <a:rPr lang="en-US" altLang="ja-JP" dirty="0"/>
                <a:t>“</a:t>
              </a:r>
              <a:r>
                <a:rPr lang="ja-JP" altLang="en-US" dirty="0"/>
                <a:t>;</a:t>
              </a:r>
              <a:r>
                <a:rPr lang="en-US" altLang="ja-JP" dirty="0"/>
                <a:t>”</a:t>
              </a:r>
              <a:endParaRPr lang="ja-JP" altLang="en-US" dirty="0"/>
            </a:p>
          </p:txBody>
        </p:sp>
        <p:sp>
          <p:nvSpPr>
            <p:cNvPr id="55314" name="Line 17"/>
            <p:cNvSpPr>
              <a:spLocks noChangeShapeType="1"/>
            </p:cNvSpPr>
            <p:nvPr/>
          </p:nvSpPr>
          <p:spPr bwMode="auto">
            <a:xfrm>
              <a:off x="1440" y="2784"/>
              <a:ext cx="0" cy="144"/>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179218" name="Group 18"/>
          <p:cNvGrpSpPr>
            <a:grpSpLocks/>
          </p:cNvGrpSpPr>
          <p:nvPr/>
        </p:nvGrpSpPr>
        <p:grpSpPr bwMode="auto">
          <a:xfrm>
            <a:off x="685800" y="5181600"/>
            <a:ext cx="2819400" cy="762000"/>
            <a:chOff x="576" y="3264"/>
            <a:chExt cx="1776" cy="480"/>
          </a:xfrm>
        </p:grpSpPr>
        <p:sp>
          <p:nvSpPr>
            <p:cNvPr id="55311" name="Rectangle 19"/>
            <p:cNvSpPr>
              <a:spLocks noChangeArrowheads="1"/>
            </p:cNvSpPr>
            <p:nvPr/>
          </p:nvSpPr>
          <p:spPr bwMode="auto">
            <a:xfrm>
              <a:off x="576" y="3408"/>
              <a:ext cx="1776" cy="33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ja-JP" altLang="en-US"/>
                <a:t>コード生成系</a:t>
              </a:r>
              <a:endParaRPr lang="en-US" altLang="ja-JP"/>
            </a:p>
          </p:txBody>
        </p:sp>
        <p:sp>
          <p:nvSpPr>
            <p:cNvPr id="55312" name="Line 20"/>
            <p:cNvSpPr>
              <a:spLocks noChangeShapeType="1"/>
            </p:cNvSpPr>
            <p:nvPr/>
          </p:nvSpPr>
          <p:spPr bwMode="auto">
            <a:xfrm>
              <a:off x="1440" y="3264"/>
              <a:ext cx="0" cy="144"/>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179221" name="Group 21"/>
          <p:cNvGrpSpPr>
            <a:grpSpLocks/>
          </p:cNvGrpSpPr>
          <p:nvPr/>
        </p:nvGrpSpPr>
        <p:grpSpPr bwMode="auto">
          <a:xfrm>
            <a:off x="685800" y="5943603"/>
            <a:ext cx="6477000" cy="827088"/>
            <a:chOff x="576" y="3744"/>
            <a:chExt cx="4080" cy="521"/>
          </a:xfrm>
        </p:grpSpPr>
        <p:sp>
          <p:nvSpPr>
            <p:cNvPr id="55309" name="Line 22"/>
            <p:cNvSpPr>
              <a:spLocks noChangeShapeType="1"/>
            </p:cNvSpPr>
            <p:nvPr/>
          </p:nvSpPr>
          <p:spPr bwMode="auto">
            <a:xfrm>
              <a:off x="1440" y="3744"/>
              <a:ext cx="0" cy="144"/>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5310" name="Text Box 23"/>
            <p:cNvSpPr txBox="1">
              <a:spLocks noChangeArrowheads="1"/>
            </p:cNvSpPr>
            <p:nvPr/>
          </p:nvSpPr>
          <p:spPr bwMode="auto">
            <a:xfrm>
              <a:off x="576" y="3895"/>
              <a:ext cx="4080" cy="37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dirty="0"/>
                <a:t>1. PUSH 1            2. OUTPUT</a:t>
              </a:r>
            </a:p>
          </p:txBody>
        </p:sp>
      </p:grpSp>
      <p:sp>
        <p:nvSpPr>
          <p:cNvPr id="179224" name="Text Box 24"/>
          <p:cNvSpPr txBox="1">
            <a:spLocks noChangeArrowheads="1"/>
          </p:cNvSpPr>
          <p:nvPr/>
        </p:nvSpPr>
        <p:spPr bwMode="auto">
          <a:xfrm>
            <a:off x="3810000" y="5410200"/>
            <a:ext cx="4581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a:t>VSM</a:t>
            </a:r>
            <a:r>
              <a:rPr lang="ja-JP" altLang="en-US" sz="2400"/>
              <a:t>アセンブラの文法に従い生成</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79205"/>
                                        </p:tgtEl>
                                        <p:attrNameLst>
                                          <p:attrName>style.visibility</p:attrName>
                                        </p:attrNameLst>
                                      </p:cBhvr>
                                      <p:to>
                                        <p:strVal val="visible"/>
                                      </p:to>
                                    </p:set>
                                    <p:animEffect transition="in" filter="wipe(up)">
                                      <p:cBhvr>
                                        <p:cTn id="7" dur="500"/>
                                        <p:tgtEl>
                                          <p:spTgt spid="1792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9204"/>
                                        </p:tgtEl>
                                        <p:attrNameLst>
                                          <p:attrName>style.visibility</p:attrName>
                                        </p:attrNameLst>
                                      </p:cBhvr>
                                      <p:to>
                                        <p:strVal val="visible"/>
                                      </p:to>
                                    </p:set>
                                    <p:animEffect transition="in" filter="checkerboard(across)">
                                      <p:cBhvr>
                                        <p:cTn id="12" dur="500"/>
                                        <p:tgtEl>
                                          <p:spTgt spid="1792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79208"/>
                                        </p:tgtEl>
                                        <p:attrNameLst>
                                          <p:attrName>style.visibility</p:attrName>
                                        </p:attrNameLst>
                                      </p:cBhvr>
                                      <p:to>
                                        <p:strVal val="visible"/>
                                      </p:to>
                                    </p:set>
                                    <p:animEffect transition="in" filter="wipe(up)">
                                      <p:cBhvr>
                                        <p:cTn id="17" dur="500"/>
                                        <p:tgtEl>
                                          <p:spTgt spid="1792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79212"/>
                                        </p:tgtEl>
                                        <p:attrNameLst>
                                          <p:attrName>style.visibility</p:attrName>
                                        </p:attrNameLst>
                                      </p:cBhvr>
                                      <p:to>
                                        <p:strVal val="visible"/>
                                      </p:to>
                                    </p:set>
                                    <p:animEffect transition="in" filter="wipe(up)">
                                      <p:cBhvr>
                                        <p:cTn id="22" dur="500"/>
                                        <p:tgtEl>
                                          <p:spTgt spid="1792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79211"/>
                                        </p:tgtEl>
                                        <p:attrNameLst>
                                          <p:attrName>style.visibility</p:attrName>
                                        </p:attrNameLst>
                                      </p:cBhvr>
                                      <p:to>
                                        <p:strVal val="visible"/>
                                      </p:to>
                                    </p:set>
                                    <p:animEffect transition="in" filter="checkerboard(across)">
                                      <p:cBhvr>
                                        <p:cTn id="27" dur="500"/>
                                        <p:tgtEl>
                                          <p:spTgt spid="1792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179215"/>
                                        </p:tgtEl>
                                        <p:attrNameLst>
                                          <p:attrName>style.visibility</p:attrName>
                                        </p:attrNameLst>
                                      </p:cBhvr>
                                      <p:to>
                                        <p:strVal val="visible"/>
                                      </p:to>
                                    </p:set>
                                    <p:animEffect transition="in" filter="wipe(up)">
                                      <p:cBhvr>
                                        <p:cTn id="32" dur="500"/>
                                        <p:tgtEl>
                                          <p:spTgt spid="1792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179218"/>
                                        </p:tgtEl>
                                        <p:attrNameLst>
                                          <p:attrName>style.visibility</p:attrName>
                                        </p:attrNameLst>
                                      </p:cBhvr>
                                      <p:to>
                                        <p:strVal val="visible"/>
                                      </p:to>
                                    </p:set>
                                    <p:animEffect transition="in" filter="wipe(up)">
                                      <p:cBhvr>
                                        <p:cTn id="37" dur="500"/>
                                        <p:tgtEl>
                                          <p:spTgt spid="17921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79224"/>
                                        </p:tgtEl>
                                        <p:attrNameLst>
                                          <p:attrName>style.visibility</p:attrName>
                                        </p:attrNameLst>
                                      </p:cBhvr>
                                      <p:to>
                                        <p:strVal val="visible"/>
                                      </p:to>
                                    </p:set>
                                    <p:animEffect transition="in" filter="checkerboard(across)">
                                      <p:cBhvr>
                                        <p:cTn id="42" dur="500"/>
                                        <p:tgtEl>
                                          <p:spTgt spid="17922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nodeType="clickEffect">
                                  <p:stCondLst>
                                    <p:cond delay="0"/>
                                  </p:stCondLst>
                                  <p:childTnLst>
                                    <p:set>
                                      <p:cBhvr>
                                        <p:cTn id="46" dur="1" fill="hold">
                                          <p:stCondLst>
                                            <p:cond delay="0"/>
                                          </p:stCondLst>
                                        </p:cTn>
                                        <p:tgtEl>
                                          <p:spTgt spid="179221"/>
                                        </p:tgtEl>
                                        <p:attrNameLst>
                                          <p:attrName>style.visibility</p:attrName>
                                        </p:attrNameLst>
                                      </p:cBhvr>
                                      <p:to>
                                        <p:strVal val="visible"/>
                                      </p:to>
                                    </p:set>
                                    <p:animEffect transition="in" filter="wipe(up)">
                                      <p:cBhvr>
                                        <p:cTn id="47" dur="500"/>
                                        <p:tgtEl>
                                          <p:spTgt spid="17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4" grpId="0" autoUpdateAnimBg="0"/>
      <p:bldP spid="179211" grpId="0" autoUpdateAnimBg="0"/>
      <p:bldP spid="17922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066800" y="228600"/>
            <a:ext cx="7543800" cy="1431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プログラムの構造</a:t>
            </a:r>
            <a:br>
              <a:rPr lang="ja-JP" altLang="en-US">
                <a:effectLst/>
              </a:rPr>
            </a:br>
            <a:r>
              <a:rPr lang="ja-JP" altLang="en-US" sz="3600">
                <a:effectLst/>
              </a:rPr>
              <a:t>(字句解析系・構文解析系)</a:t>
            </a:r>
          </a:p>
        </p:txBody>
      </p:sp>
      <p:sp>
        <p:nvSpPr>
          <p:cNvPr id="61443" name="AutoShape 3"/>
          <p:cNvSpPr>
            <a:spLocks noChangeArrowheads="1"/>
          </p:cNvSpPr>
          <p:nvPr/>
        </p:nvSpPr>
        <p:spPr bwMode="auto">
          <a:xfrm>
            <a:off x="457200" y="4572000"/>
            <a:ext cx="1752600" cy="1066800"/>
          </a:xfrm>
          <a:prstGeom prst="can">
            <a:avLst>
              <a:gd name="adj" fmla="val 25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000"/>
              <a:t>K23</a:t>
            </a:r>
            <a:r>
              <a:rPr lang="ja-JP" altLang="en-US" sz="2000"/>
              <a:t>言語</a:t>
            </a:r>
            <a:endParaRPr lang="ja-JP" altLang="en-US" sz="2000" dirty="0"/>
          </a:p>
          <a:p>
            <a:pPr algn="ctr" eaLnBrk="1" hangingPunct="1">
              <a:spcBef>
                <a:spcPct val="0"/>
              </a:spcBef>
              <a:buClrTx/>
              <a:buSzTx/>
              <a:buFontTx/>
              <a:buNone/>
            </a:pPr>
            <a:r>
              <a:rPr lang="ja-JP" altLang="en-US" sz="2000" dirty="0"/>
              <a:t>原始プログラム</a:t>
            </a:r>
          </a:p>
        </p:txBody>
      </p:sp>
      <p:sp>
        <p:nvSpPr>
          <p:cNvPr id="61444" name="Rectangle 4"/>
          <p:cNvSpPr>
            <a:spLocks noChangeArrowheads="1"/>
          </p:cNvSpPr>
          <p:nvPr/>
        </p:nvSpPr>
        <p:spPr bwMode="auto">
          <a:xfrm>
            <a:off x="228600" y="2209800"/>
            <a:ext cx="1905000" cy="1676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184325" name="Rectangle 5"/>
          <p:cNvSpPr>
            <a:spLocks noChangeArrowheads="1"/>
          </p:cNvSpPr>
          <p:nvPr/>
        </p:nvSpPr>
        <p:spPr bwMode="auto">
          <a:xfrm>
            <a:off x="304800" y="2743200"/>
            <a:ext cx="1752600" cy="10668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000"/>
              <a:t>char nextChar();</a:t>
            </a:r>
          </a:p>
          <a:p>
            <a:pPr eaLnBrk="1" hangingPunct="1">
              <a:spcBef>
                <a:spcPct val="0"/>
              </a:spcBef>
              <a:buClrTx/>
              <a:buSzTx/>
              <a:buFontTx/>
              <a:buNone/>
            </a:pPr>
            <a:r>
              <a:rPr lang="ja-JP" altLang="en-US" sz="1800">
                <a:solidFill>
                  <a:srgbClr val="FFFF99"/>
                </a:solidFill>
              </a:rPr>
              <a:t>//1文字読み込む</a:t>
            </a:r>
          </a:p>
        </p:txBody>
      </p:sp>
      <p:sp>
        <p:nvSpPr>
          <p:cNvPr id="61446" name="Text Box 6"/>
          <p:cNvSpPr txBox="1">
            <a:spLocks noChangeArrowheads="1"/>
          </p:cNvSpPr>
          <p:nvPr/>
        </p:nvSpPr>
        <p:spPr bwMode="auto">
          <a:xfrm>
            <a:off x="228600" y="1752600"/>
            <a:ext cx="2217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a:t>FileScanner.java</a:t>
            </a:r>
          </a:p>
        </p:txBody>
      </p:sp>
      <p:sp>
        <p:nvSpPr>
          <p:cNvPr id="61447" name="Rectangle 7"/>
          <p:cNvSpPr>
            <a:spLocks noChangeArrowheads="1"/>
          </p:cNvSpPr>
          <p:nvPr/>
        </p:nvSpPr>
        <p:spPr bwMode="auto">
          <a:xfrm>
            <a:off x="2971800" y="2209800"/>
            <a:ext cx="2362200" cy="1676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184328" name="Rectangle 8"/>
          <p:cNvSpPr>
            <a:spLocks noChangeArrowheads="1"/>
          </p:cNvSpPr>
          <p:nvPr/>
        </p:nvSpPr>
        <p:spPr bwMode="auto">
          <a:xfrm>
            <a:off x="3048000" y="2743200"/>
            <a:ext cx="2209800" cy="10668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000"/>
              <a:t>Token nextToken();</a:t>
            </a:r>
          </a:p>
          <a:p>
            <a:pPr eaLnBrk="1" hangingPunct="1">
              <a:spcBef>
                <a:spcPct val="0"/>
              </a:spcBef>
              <a:buClrTx/>
              <a:buSzTx/>
              <a:buFontTx/>
              <a:buNone/>
            </a:pPr>
            <a:r>
              <a:rPr lang="ja-JP" altLang="en-US" sz="1800">
                <a:solidFill>
                  <a:srgbClr val="FFFF99"/>
                </a:solidFill>
              </a:rPr>
              <a:t>// トークンを切り出す</a:t>
            </a:r>
            <a:endParaRPr lang="en-US" altLang="ja-JP" sz="1800">
              <a:solidFill>
                <a:srgbClr val="FFFF99"/>
              </a:solidFill>
            </a:endParaRPr>
          </a:p>
        </p:txBody>
      </p:sp>
      <p:sp>
        <p:nvSpPr>
          <p:cNvPr id="61449" name="Text Box 9"/>
          <p:cNvSpPr txBox="1">
            <a:spLocks noChangeArrowheads="1"/>
          </p:cNvSpPr>
          <p:nvPr/>
        </p:nvSpPr>
        <p:spPr bwMode="auto">
          <a:xfrm>
            <a:off x="2895600" y="1752600"/>
            <a:ext cx="2790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a:t>LexicalAnalyzer.java</a:t>
            </a:r>
          </a:p>
        </p:txBody>
      </p:sp>
      <p:sp>
        <p:nvSpPr>
          <p:cNvPr id="61450" name="Text Box 10"/>
          <p:cNvSpPr txBox="1">
            <a:spLocks noChangeArrowheads="1"/>
          </p:cNvSpPr>
          <p:nvPr/>
        </p:nvSpPr>
        <p:spPr bwMode="auto">
          <a:xfrm>
            <a:off x="152400" y="2262188"/>
            <a:ext cx="180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000"/>
              <a:t>ファイル探査部</a:t>
            </a:r>
          </a:p>
        </p:txBody>
      </p:sp>
      <p:sp>
        <p:nvSpPr>
          <p:cNvPr id="61451" name="Text Box 11"/>
          <p:cNvSpPr txBox="1">
            <a:spLocks noChangeArrowheads="1"/>
          </p:cNvSpPr>
          <p:nvPr/>
        </p:nvSpPr>
        <p:spPr bwMode="auto">
          <a:xfrm>
            <a:off x="2971800" y="2262188"/>
            <a:ext cx="1450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000"/>
              <a:t>字句解析部</a:t>
            </a:r>
          </a:p>
        </p:txBody>
      </p:sp>
      <p:sp>
        <p:nvSpPr>
          <p:cNvPr id="61452" name="Rectangle 12"/>
          <p:cNvSpPr>
            <a:spLocks noChangeArrowheads="1"/>
          </p:cNvSpPr>
          <p:nvPr/>
        </p:nvSpPr>
        <p:spPr bwMode="auto">
          <a:xfrm>
            <a:off x="6096000" y="2209800"/>
            <a:ext cx="2743200" cy="1752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61453" name="Text Box 13"/>
          <p:cNvSpPr txBox="1">
            <a:spLocks noChangeArrowheads="1"/>
          </p:cNvSpPr>
          <p:nvPr/>
        </p:nvSpPr>
        <p:spPr bwMode="auto">
          <a:xfrm>
            <a:off x="6705600" y="1752600"/>
            <a:ext cx="1119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a:t>Kc.java</a:t>
            </a:r>
          </a:p>
        </p:txBody>
      </p:sp>
      <p:sp>
        <p:nvSpPr>
          <p:cNvPr id="61454" name="Text Box 14"/>
          <p:cNvSpPr txBox="1">
            <a:spLocks noChangeArrowheads="1"/>
          </p:cNvSpPr>
          <p:nvPr/>
        </p:nvSpPr>
        <p:spPr bwMode="auto">
          <a:xfrm>
            <a:off x="6096000" y="2209800"/>
            <a:ext cx="1704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400"/>
              <a:t>構文解析部</a:t>
            </a:r>
          </a:p>
        </p:txBody>
      </p:sp>
      <p:sp>
        <p:nvSpPr>
          <p:cNvPr id="61455" name="Rectangle 15"/>
          <p:cNvSpPr>
            <a:spLocks noChangeArrowheads="1"/>
          </p:cNvSpPr>
          <p:nvPr/>
        </p:nvSpPr>
        <p:spPr bwMode="auto">
          <a:xfrm>
            <a:off x="2743200" y="4572000"/>
            <a:ext cx="3657600" cy="1524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61456" name="Text Box 16"/>
          <p:cNvSpPr txBox="1">
            <a:spLocks noChangeArrowheads="1"/>
          </p:cNvSpPr>
          <p:nvPr/>
        </p:nvSpPr>
        <p:spPr bwMode="auto">
          <a:xfrm>
            <a:off x="2667000" y="4114800"/>
            <a:ext cx="1541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a:t>Token.java</a:t>
            </a:r>
          </a:p>
        </p:txBody>
      </p:sp>
      <p:sp>
        <p:nvSpPr>
          <p:cNvPr id="61457" name="Text Box 17"/>
          <p:cNvSpPr txBox="1">
            <a:spLocks noChangeArrowheads="1"/>
          </p:cNvSpPr>
          <p:nvPr/>
        </p:nvSpPr>
        <p:spPr bwMode="auto">
          <a:xfrm>
            <a:off x="2743200" y="4572000"/>
            <a:ext cx="2097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400"/>
              <a:t>トークン定義部</a:t>
            </a:r>
          </a:p>
        </p:txBody>
      </p:sp>
      <p:sp>
        <p:nvSpPr>
          <p:cNvPr id="184338" name="Line 18"/>
          <p:cNvSpPr>
            <a:spLocks noChangeShapeType="1"/>
          </p:cNvSpPr>
          <p:nvPr/>
        </p:nvSpPr>
        <p:spPr bwMode="auto">
          <a:xfrm flipV="1">
            <a:off x="1371600" y="3810000"/>
            <a:ext cx="0" cy="76200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184339" name="Line 19"/>
          <p:cNvSpPr>
            <a:spLocks noChangeShapeType="1"/>
          </p:cNvSpPr>
          <p:nvPr/>
        </p:nvSpPr>
        <p:spPr bwMode="auto">
          <a:xfrm flipV="1">
            <a:off x="4495800" y="3886200"/>
            <a:ext cx="0" cy="68580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nvGrpSpPr>
          <p:cNvPr id="184340" name="Group 20"/>
          <p:cNvGrpSpPr>
            <a:grpSpLocks/>
          </p:cNvGrpSpPr>
          <p:nvPr/>
        </p:nvGrpSpPr>
        <p:grpSpPr bwMode="auto">
          <a:xfrm>
            <a:off x="2133600" y="2667000"/>
            <a:ext cx="838200" cy="457200"/>
            <a:chOff x="1728" y="1680"/>
            <a:chExt cx="528" cy="288"/>
          </a:xfrm>
        </p:grpSpPr>
        <p:sp>
          <p:nvSpPr>
            <p:cNvPr id="61471" name="Line 21"/>
            <p:cNvSpPr>
              <a:spLocks noChangeShapeType="1"/>
            </p:cNvSpPr>
            <p:nvPr/>
          </p:nvSpPr>
          <p:spPr bwMode="auto">
            <a:xfrm>
              <a:off x="1728" y="1968"/>
              <a:ext cx="528"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1472" name="Text Box 22"/>
            <p:cNvSpPr txBox="1">
              <a:spLocks noChangeArrowheads="1"/>
            </p:cNvSpPr>
            <p:nvPr/>
          </p:nvSpPr>
          <p:spPr bwMode="auto">
            <a:xfrm>
              <a:off x="1776" y="1680"/>
              <a:ext cx="38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000"/>
                <a:t>char</a:t>
              </a:r>
            </a:p>
          </p:txBody>
        </p:sp>
      </p:grpSp>
      <p:grpSp>
        <p:nvGrpSpPr>
          <p:cNvPr id="184343" name="Group 23"/>
          <p:cNvGrpSpPr>
            <a:grpSpLocks/>
          </p:cNvGrpSpPr>
          <p:nvPr/>
        </p:nvGrpSpPr>
        <p:grpSpPr bwMode="auto">
          <a:xfrm>
            <a:off x="5334000" y="2590800"/>
            <a:ext cx="830263" cy="457200"/>
            <a:chOff x="3984" y="1632"/>
            <a:chExt cx="523" cy="288"/>
          </a:xfrm>
        </p:grpSpPr>
        <p:sp>
          <p:nvSpPr>
            <p:cNvPr id="61469" name="Line 24"/>
            <p:cNvSpPr>
              <a:spLocks noChangeShapeType="1"/>
            </p:cNvSpPr>
            <p:nvPr/>
          </p:nvSpPr>
          <p:spPr bwMode="auto">
            <a:xfrm>
              <a:off x="3984" y="1920"/>
              <a:ext cx="480"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1470" name="Text Box 25"/>
            <p:cNvSpPr txBox="1">
              <a:spLocks noChangeArrowheads="1"/>
            </p:cNvSpPr>
            <p:nvPr/>
          </p:nvSpPr>
          <p:spPr bwMode="auto">
            <a:xfrm>
              <a:off x="3984" y="1632"/>
              <a:ext cx="5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000"/>
                <a:t>Token</a:t>
              </a:r>
            </a:p>
          </p:txBody>
        </p:sp>
      </p:grpSp>
      <p:sp>
        <p:nvSpPr>
          <p:cNvPr id="184346" name="Rectangle 26"/>
          <p:cNvSpPr>
            <a:spLocks noChangeArrowheads="1"/>
          </p:cNvSpPr>
          <p:nvPr/>
        </p:nvSpPr>
        <p:spPr bwMode="auto">
          <a:xfrm>
            <a:off x="6172200" y="2743200"/>
            <a:ext cx="2590800" cy="11430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a:t>void parse&lt;A&gt;();</a:t>
            </a:r>
          </a:p>
          <a:p>
            <a:pPr eaLnBrk="1" hangingPunct="1">
              <a:spcBef>
                <a:spcPct val="0"/>
              </a:spcBef>
              <a:buClrTx/>
              <a:buSzTx/>
              <a:buFontTx/>
              <a:buNone/>
            </a:pPr>
            <a:r>
              <a:rPr lang="ja-JP" altLang="en-US" sz="2000">
                <a:solidFill>
                  <a:srgbClr val="FFFF66"/>
                </a:solidFill>
              </a:rPr>
              <a:t>// 非終端記号&lt;</a:t>
            </a:r>
            <a:r>
              <a:rPr lang="en-US" altLang="ja-JP" sz="2000">
                <a:solidFill>
                  <a:srgbClr val="FFFF66"/>
                </a:solidFill>
              </a:rPr>
              <a:t>A&gt;</a:t>
            </a:r>
            <a:r>
              <a:rPr lang="ja-JP" altLang="en-US" sz="2000">
                <a:solidFill>
                  <a:srgbClr val="FFFF66"/>
                </a:solidFill>
              </a:rPr>
              <a:t>を</a:t>
            </a:r>
          </a:p>
          <a:p>
            <a:pPr eaLnBrk="1" hangingPunct="1">
              <a:spcBef>
                <a:spcPct val="0"/>
              </a:spcBef>
              <a:buClrTx/>
              <a:buSzTx/>
              <a:buFontTx/>
              <a:buNone/>
            </a:pPr>
            <a:r>
              <a:rPr lang="ja-JP" altLang="en-US" sz="2000">
                <a:solidFill>
                  <a:srgbClr val="FFFF66"/>
                </a:solidFill>
              </a:rPr>
              <a:t>//  解析をする</a:t>
            </a:r>
          </a:p>
        </p:txBody>
      </p:sp>
      <p:sp>
        <p:nvSpPr>
          <p:cNvPr id="184347" name="Rectangle 27"/>
          <p:cNvSpPr>
            <a:spLocks noChangeArrowheads="1"/>
          </p:cNvSpPr>
          <p:nvPr/>
        </p:nvSpPr>
        <p:spPr bwMode="auto">
          <a:xfrm>
            <a:off x="2819400" y="5105400"/>
            <a:ext cx="3505200" cy="8382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000"/>
              <a:t>boolean checkSymbol(Symbol);</a:t>
            </a:r>
          </a:p>
          <a:p>
            <a:pPr eaLnBrk="1" hangingPunct="1">
              <a:spcBef>
                <a:spcPct val="0"/>
              </a:spcBef>
              <a:buClrTx/>
              <a:buSzTx/>
              <a:buFontTx/>
              <a:buNone/>
            </a:pPr>
            <a:r>
              <a:rPr lang="ja-JP" altLang="en-US" sz="1800">
                <a:solidFill>
                  <a:srgbClr val="FFFF99"/>
                </a:solidFill>
              </a:rPr>
              <a:t>// トークンを識別する</a:t>
            </a:r>
            <a:endParaRPr lang="en-US" altLang="ja-JP" sz="1800">
              <a:solidFill>
                <a:srgbClr val="FFFF99"/>
              </a:solidFill>
            </a:endParaRPr>
          </a:p>
        </p:txBody>
      </p:sp>
      <p:sp>
        <p:nvSpPr>
          <p:cNvPr id="184348" name="Line 28"/>
          <p:cNvSpPr>
            <a:spLocks noChangeShapeType="1"/>
          </p:cNvSpPr>
          <p:nvPr/>
        </p:nvSpPr>
        <p:spPr bwMode="auto">
          <a:xfrm flipV="1">
            <a:off x="6248400" y="3962400"/>
            <a:ext cx="0" cy="60960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72764" name="Line 28"/>
          <p:cNvSpPr>
            <a:spLocks noChangeShapeType="1"/>
          </p:cNvSpPr>
          <p:nvPr/>
        </p:nvSpPr>
        <p:spPr bwMode="auto">
          <a:xfrm flipH="1" flipV="1">
            <a:off x="6400800" y="5562600"/>
            <a:ext cx="228600"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1466" name="Rectangle 15"/>
          <p:cNvSpPr>
            <a:spLocks noChangeArrowheads="1"/>
          </p:cNvSpPr>
          <p:nvPr/>
        </p:nvSpPr>
        <p:spPr bwMode="auto">
          <a:xfrm>
            <a:off x="6629400" y="5257800"/>
            <a:ext cx="2286000" cy="6111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61467" name="Text Box 16"/>
          <p:cNvSpPr txBox="1">
            <a:spLocks noChangeArrowheads="1"/>
          </p:cNvSpPr>
          <p:nvPr/>
        </p:nvSpPr>
        <p:spPr bwMode="auto">
          <a:xfrm>
            <a:off x="6629400" y="4800600"/>
            <a:ext cx="1711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a:t>Symbol.java</a:t>
            </a:r>
          </a:p>
        </p:txBody>
      </p:sp>
      <p:sp>
        <p:nvSpPr>
          <p:cNvPr id="61468" name="Text Box 17"/>
          <p:cNvSpPr txBox="1">
            <a:spLocks noChangeArrowheads="1"/>
          </p:cNvSpPr>
          <p:nvPr/>
        </p:nvSpPr>
        <p:spPr bwMode="auto">
          <a:xfrm>
            <a:off x="6629400" y="53340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400"/>
              <a:t>トークン名列挙部</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4338"/>
                                        </p:tgtEl>
                                        <p:attrNameLst>
                                          <p:attrName>style.visibility</p:attrName>
                                        </p:attrNameLst>
                                      </p:cBhvr>
                                      <p:to>
                                        <p:strVal val="visible"/>
                                      </p:to>
                                    </p:set>
                                    <p:animEffect transition="in" filter="wipe(down)">
                                      <p:cBhvr>
                                        <p:cTn id="7" dur="500"/>
                                        <p:tgtEl>
                                          <p:spTgt spid="18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4325"/>
                                        </p:tgtEl>
                                        <p:attrNameLst>
                                          <p:attrName>style.visibility</p:attrName>
                                        </p:attrNameLst>
                                      </p:cBhvr>
                                      <p:to>
                                        <p:strVal val="visible"/>
                                      </p:to>
                                    </p:set>
                                    <p:animEffect transition="in" filter="checkerboard(across)">
                                      <p:cBhvr>
                                        <p:cTn id="12" dur="500"/>
                                        <p:tgtEl>
                                          <p:spTgt spid="1843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72764"/>
                                        </p:tgtEl>
                                        <p:attrNameLst>
                                          <p:attrName>style.visibility</p:attrName>
                                        </p:attrNameLst>
                                      </p:cBhvr>
                                      <p:to>
                                        <p:strVal val="visible"/>
                                      </p:to>
                                    </p:set>
                                    <p:animEffect transition="in" filter="wipe(right)">
                                      <p:cBhvr>
                                        <p:cTn id="17" dur="500"/>
                                        <p:tgtEl>
                                          <p:spTgt spid="3727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84340"/>
                                        </p:tgtEl>
                                        <p:attrNameLst>
                                          <p:attrName>style.visibility</p:attrName>
                                        </p:attrNameLst>
                                      </p:cBhvr>
                                      <p:to>
                                        <p:strVal val="visible"/>
                                      </p:to>
                                    </p:set>
                                    <p:animEffect transition="in" filter="wipe(left)">
                                      <p:cBhvr>
                                        <p:cTn id="22" dur="500"/>
                                        <p:tgtEl>
                                          <p:spTgt spid="18434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4339"/>
                                        </p:tgtEl>
                                        <p:attrNameLst>
                                          <p:attrName>style.visibility</p:attrName>
                                        </p:attrNameLst>
                                      </p:cBhvr>
                                      <p:to>
                                        <p:strVal val="visible"/>
                                      </p:to>
                                    </p:set>
                                    <p:animEffect transition="in" filter="wipe(down)">
                                      <p:cBhvr>
                                        <p:cTn id="27" dur="500"/>
                                        <p:tgtEl>
                                          <p:spTgt spid="18433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84328"/>
                                        </p:tgtEl>
                                        <p:attrNameLst>
                                          <p:attrName>style.visibility</p:attrName>
                                        </p:attrNameLst>
                                      </p:cBhvr>
                                      <p:to>
                                        <p:strVal val="visible"/>
                                      </p:to>
                                    </p:set>
                                    <p:animEffect transition="in" filter="checkerboard(across)">
                                      <p:cBhvr>
                                        <p:cTn id="32" dur="500"/>
                                        <p:tgtEl>
                                          <p:spTgt spid="18432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84343"/>
                                        </p:tgtEl>
                                        <p:attrNameLst>
                                          <p:attrName>style.visibility</p:attrName>
                                        </p:attrNameLst>
                                      </p:cBhvr>
                                      <p:to>
                                        <p:strVal val="visible"/>
                                      </p:to>
                                    </p:set>
                                    <p:animEffect transition="in" filter="wipe(left)">
                                      <p:cBhvr>
                                        <p:cTn id="37" dur="500"/>
                                        <p:tgtEl>
                                          <p:spTgt spid="18434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84347"/>
                                        </p:tgtEl>
                                        <p:attrNameLst>
                                          <p:attrName>style.visibility</p:attrName>
                                        </p:attrNameLst>
                                      </p:cBhvr>
                                      <p:to>
                                        <p:strVal val="visible"/>
                                      </p:to>
                                    </p:set>
                                    <p:animEffect transition="in" filter="checkerboard(across)">
                                      <p:cBhvr>
                                        <p:cTn id="42" dur="500"/>
                                        <p:tgtEl>
                                          <p:spTgt spid="18434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4348"/>
                                        </p:tgtEl>
                                        <p:attrNameLst>
                                          <p:attrName>style.visibility</p:attrName>
                                        </p:attrNameLst>
                                      </p:cBhvr>
                                      <p:to>
                                        <p:strVal val="visible"/>
                                      </p:to>
                                    </p:set>
                                    <p:animEffect transition="in" filter="wipe(down)">
                                      <p:cBhvr>
                                        <p:cTn id="47" dur="500"/>
                                        <p:tgtEl>
                                          <p:spTgt spid="18434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84346"/>
                                        </p:tgtEl>
                                        <p:attrNameLst>
                                          <p:attrName>style.visibility</p:attrName>
                                        </p:attrNameLst>
                                      </p:cBhvr>
                                      <p:to>
                                        <p:strVal val="visible"/>
                                      </p:to>
                                    </p:set>
                                    <p:animEffect transition="in" filter="checkerboard(across)">
                                      <p:cBhvr>
                                        <p:cTn id="52" dur="500"/>
                                        <p:tgtEl>
                                          <p:spTgt spid="18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5" grpId="0" animBg="1" autoUpdateAnimBg="0"/>
      <p:bldP spid="184328" grpId="0" animBg="1" autoUpdateAnimBg="0"/>
      <p:bldP spid="184338" grpId="0" animBg="1"/>
      <p:bldP spid="184339" grpId="0" animBg="1"/>
      <p:bldP spid="184346" grpId="0" animBg="1" autoUpdateAnimBg="0"/>
      <p:bldP spid="184347" grpId="0" animBg="1" autoUpdateAnimBg="0"/>
      <p:bldP spid="184348" grpId="0" animBg="1"/>
      <p:bldP spid="3727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533400" y="228600"/>
            <a:ext cx="8458200" cy="1431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effectLst/>
              </a:rPr>
              <a:t>プログラムの構造</a:t>
            </a:r>
            <a:r>
              <a:rPr lang="ja-JP" altLang="en-US" sz="3600" dirty="0">
                <a:effectLst/>
              </a:rPr>
              <a:t>(コード生成系)</a:t>
            </a:r>
          </a:p>
        </p:txBody>
      </p:sp>
      <p:sp>
        <p:nvSpPr>
          <p:cNvPr id="185347" name="AutoShape 3"/>
          <p:cNvSpPr>
            <a:spLocks noChangeArrowheads="1"/>
          </p:cNvSpPr>
          <p:nvPr/>
        </p:nvSpPr>
        <p:spPr bwMode="auto">
          <a:xfrm>
            <a:off x="6364061" y="5029200"/>
            <a:ext cx="1752600" cy="1066800"/>
          </a:xfrm>
          <a:prstGeom prst="can">
            <a:avLst>
              <a:gd name="adj" fmla="val 25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000" dirty="0"/>
              <a:t>VSM</a:t>
            </a:r>
            <a:r>
              <a:rPr lang="ja-JP" altLang="en-US" sz="2000"/>
              <a:t>アセンブラ</a:t>
            </a:r>
          </a:p>
          <a:p>
            <a:pPr algn="ctr" eaLnBrk="1" hangingPunct="1">
              <a:spcBef>
                <a:spcPct val="0"/>
              </a:spcBef>
              <a:buClrTx/>
              <a:buSzTx/>
              <a:buFontTx/>
              <a:buNone/>
            </a:pPr>
            <a:r>
              <a:rPr lang="ja-JP" altLang="en-US" sz="2000"/>
              <a:t>目的プログラム</a:t>
            </a:r>
          </a:p>
        </p:txBody>
      </p:sp>
      <p:sp>
        <p:nvSpPr>
          <p:cNvPr id="62468" name="Rectangle 12"/>
          <p:cNvSpPr>
            <a:spLocks noChangeArrowheads="1"/>
          </p:cNvSpPr>
          <p:nvPr/>
        </p:nvSpPr>
        <p:spPr bwMode="auto">
          <a:xfrm>
            <a:off x="457200" y="1905000"/>
            <a:ext cx="2438400" cy="1752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62469" name="Text Box 13"/>
          <p:cNvSpPr txBox="1">
            <a:spLocks noChangeArrowheads="1"/>
          </p:cNvSpPr>
          <p:nvPr/>
        </p:nvSpPr>
        <p:spPr bwMode="auto">
          <a:xfrm>
            <a:off x="1066800" y="1447800"/>
            <a:ext cx="1119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dirty="0"/>
              <a:t>Kc.java</a:t>
            </a:r>
          </a:p>
        </p:txBody>
      </p:sp>
      <p:sp>
        <p:nvSpPr>
          <p:cNvPr id="62470" name="Text Box 14"/>
          <p:cNvSpPr txBox="1">
            <a:spLocks noChangeArrowheads="1"/>
          </p:cNvSpPr>
          <p:nvPr/>
        </p:nvSpPr>
        <p:spPr bwMode="auto">
          <a:xfrm>
            <a:off x="457200" y="1981200"/>
            <a:ext cx="1450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000"/>
              <a:t>構文解析部</a:t>
            </a:r>
          </a:p>
        </p:txBody>
      </p:sp>
      <p:sp>
        <p:nvSpPr>
          <p:cNvPr id="62471" name="Rectangle 26"/>
          <p:cNvSpPr>
            <a:spLocks noChangeArrowheads="1"/>
          </p:cNvSpPr>
          <p:nvPr/>
        </p:nvSpPr>
        <p:spPr bwMode="auto">
          <a:xfrm>
            <a:off x="533400" y="2438400"/>
            <a:ext cx="2286000" cy="11430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000" dirty="0"/>
              <a:t>void parse&lt;A&gt;();</a:t>
            </a:r>
          </a:p>
          <a:p>
            <a:pPr eaLnBrk="1" hangingPunct="1">
              <a:spcBef>
                <a:spcPct val="0"/>
              </a:spcBef>
              <a:buClrTx/>
              <a:buSzTx/>
              <a:buFontTx/>
              <a:buNone/>
            </a:pPr>
            <a:r>
              <a:rPr lang="ja-JP" altLang="en-US" sz="1800">
                <a:solidFill>
                  <a:srgbClr val="FFFF66"/>
                </a:solidFill>
              </a:rPr>
              <a:t>// 非終端記号&lt;</a:t>
            </a:r>
            <a:r>
              <a:rPr lang="en-US" altLang="ja-JP" sz="1800" dirty="0">
                <a:solidFill>
                  <a:srgbClr val="FFFF66"/>
                </a:solidFill>
              </a:rPr>
              <a:t>A&gt;</a:t>
            </a:r>
            <a:r>
              <a:rPr lang="ja-JP" altLang="en-US" sz="1800">
                <a:solidFill>
                  <a:srgbClr val="FFFF66"/>
                </a:solidFill>
              </a:rPr>
              <a:t>を</a:t>
            </a:r>
          </a:p>
          <a:p>
            <a:pPr eaLnBrk="1" hangingPunct="1">
              <a:spcBef>
                <a:spcPct val="0"/>
              </a:spcBef>
              <a:buClrTx/>
              <a:buSzTx/>
              <a:buFontTx/>
              <a:buNone/>
            </a:pPr>
            <a:r>
              <a:rPr lang="ja-JP" altLang="en-US" sz="1800">
                <a:solidFill>
                  <a:srgbClr val="FFFF66"/>
                </a:solidFill>
              </a:rPr>
              <a:t>//  解析をする</a:t>
            </a:r>
          </a:p>
        </p:txBody>
      </p:sp>
      <p:sp>
        <p:nvSpPr>
          <p:cNvPr id="62472" name="Rectangle 12"/>
          <p:cNvSpPr>
            <a:spLocks noChangeArrowheads="1"/>
          </p:cNvSpPr>
          <p:nvPr/>
        </p:nvSpPr>
        <p:spPr bwMode="auto">
          <a:xfrm>
            <a:off x="3990975" y="1889125"/>
            <a:ext cx="2362200" cy="2514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62473" name="Text Box 13"/>
          <p:cNvSpPr txBox="1">
            <a:spLocks noChangeArrowheads="1"/>
          </p:cNvSpPr>
          <p:nvPr/>
        </p:nvSpPr>
        <p:spPr bwMode="auto">
          <a:xfrm>
            <a:off x="4067175" y="1431925"/>
            <a:ext cx="2152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dirty="0"/>
              <a:t>PseudoIseg.java</a:t>
            </a:r>
          </a:p>
        </p:txBody>
      </p:sp>
      <p:sp>
        <p:nvSpPr>
          <p:cNvPr id="62474" name="Text Box 14"/>
          <p:cNvSpPr txBox="1">
            <a:spLocks noChangeArrowheads="1"/>
          </p:cNvSpPr>
          <p:nvPr/>
        </p:nvSpPr>
        <p:spPr bwMode="auto">
          <a:xfrm>
            <a:off x="3990975" y="1965325"/>
            <a:ext cx="1704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000"/>
              <a:t>命令表格納部</a:t>
            </a:r>
          </a:p>
        </p:txBody>
      </p:sp>
      <p:sp>
        <p:nvSpPr>
          <p:cNvPr id="2" name="Rectangle 26"/>
          <p:cNvSpPr>
            <a:spLocks noChangeArrowheads="1"/>
          </p:cNvSpPr>
          <p:nvPr/>
        </p:nvSpPr>
        <p:spPr bwMode="auto">
          <a:xfrm>
            <a:off x="4067175" y="2422525"/>
            <a:ext cx="2209800" cy="19050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000" dirty="0"/>
              <a:t>int </a:t>
            </a:r>
            <a:r>
              <a:rPr lang="en-US" altLang="ja-JP" sz="2000" dirty="0" err="1"/>
              <a:t>appendCode</a:t>
            </a:r>
            <a:r>
              <a:rPr lang="en-US" altLang="ja-JP" sz="2000" dirty="0"/>
              <a:t>();</a:t>
            </a:r>
          </a:p>
          <a:p>
            <a:pPr eaLnBrk="1" hangingPunct="1">
              <a:spcBef>
                <a:spcPct val="0"/>
              </a:spcBef>
              <a:buClrTx/>
              <a:buSzTx/>
              <a:buFontTx/>
              <a:buNone/>
            </a:pPr>
            <a:r>
              <a:rPr lang="ja-JP" altLang="en-US" sz="1800" dirty="0">
                <a:solidFill>
                  <a:srgbClr val="FFFF66"/>
                </a:solidFill>
              </a:rPr>
              <a:t>// 命令を加える</a:t>
            </a:r>
          </a:p>
          <a:p>
            <a:pPr eaLnBrk="1" hangingPunct="1">
              <a:spcBef>
                <a:spcPct val="0"/>
              </a:spcBef>
              <a:buClrTx/>
              <a:buSzTx/>
              <a:buFontTx/>
              <a:buNone/>
            </a:pPr>
            <a:r>
              <a:rPr lang="en-US" altLang="ja-JP" sz="2000" dirty="0"/>
              <a:t>void </a:t>
            </a:r>
            <a:r>
              <a:rPr lang="en-US" altLang="ja-JP" sz="2000" dirty="0" err="1"/>
              <a:t>replaceCode</a:t>
            </a:r>
            <a:r>
              <a:rPr lang="en-US" altLang="ja-JP" sz="2000" dirty="0"/>
              <a:t>();</a:t>
            </a:r>
          </a:p>
          <a:p>
            <a:pPr eaLnBrk="1" hangingPunct="1">
              <a:spcBef>
                <a:spcPct val="0"/>
              </a:spcBef>
              <a:buClrTx/>
              <a:buSzTx/>
              <a:buFontTx/>
              <a:buNone/>
            </a:pPr>
            <a:r>
              <a:rPr lang="ja-JP" altLang="en-US" sz="1800" dirty="0">
                <a:solidFill>
                  <a:srgbClr val="FFFF66"/>
                </a:solidFill>
              </a:rPr>
              <a:t>// 命令を変更する</a:t>
            </a:r>
            <a:endParaRPr lang="en-US" altLang="ja-JP" sz="2000" dirty="0"/>
          </a:p>
          <a:p>
            <a:pPr eaLnBrk="1" hangingPunct="1">
              <a:spcBef>
                <a:spcPct val="0"/>
              </a:spcBef>
              <a:buClrTx/>
              <a:buSzTx/>
              <a:buFontTx/>
              <a:buNone/>
            </a:pPr>
            <a:r>
              <a:rPr lang="en-US" altLang="ja-JP" sz="2000" dirty="0"/>
              <a:t>void dump2file();</a:t>
            </a:r>
          </a:p>
          <a:p>
            <a:pPr eaLnBrk="1" hangingPunct="1">
              <a:spcBef>
                <a:spcPct val="0"/>
              </a:spcBef>
              <a:buClrTx/>
              <a:buSzTx/>
              <a:buFontTx/>
              <a:buNone/>
            </a:pPr>
            <a:r>
              <a:rPr lang="ja-JP" altLang="en-US" sz="1800" dirty="0">
                <a:solidFill>
                  <a:srgbClr val="FFFF66"/>
                </a:solidFill>
              </a:rPr>
              <a:t>// 命令を出力する</a:t>
            </a:r>
            <a:endParaRPr lang="en-US" altLang="ja-JP" sz="2000" dirty="0"/>
          </a:p>
        </p:txBody>
      </p:sp>
      <p:sp>
        <p:nvSpPr>
          <p:cNvPr id="62476" name="Rectangle 15"/>
          <p:cNvSpPr>
            <a:spLocks noChangeArrowheads="1"/>
          </p:cNvSpPr>
          <p:nvPr/>
        </p:nvSpPr>
        <p:spPr bwMode="auto">
          <a:xfrm>
            <a:off x="190500" y="4191000"/>
            <a:ext cx="3543300" cy="2438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62477" name="Text Box 16"/>
          <p:cNvSpPr txBox="1">
            <a:spLocks noChangeArrowheads="1"/>
          </p:cNvSpPr>
          <p:nvPr/>
        </p:nvSpPr>
        <p:spPr bwMode="auto">
          <a:xfrm>
            <a:off x="373062" y="3695700"/>
            <a:ext cx="1912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a:t>VarTable.java</a:t>
            </a:r>
          </a:p>
        </p:txBody>
      </p:sp>
      <p:sp>
        <p:nvSpPr>
          <p:cNvPr id="62478" name="Text Box 17"/>
          <p:cNvSpPr txBox="1">
            <a:spLocks noChangeArrowheads="1"/>
          </p:cNvSpPr>
          <p:nvPr/>
        </p:nvSpPr>
        <p:spPr bwMode="auto">
          <a:xfrm>
            <a:off x="228600" y="4275592"/>
            <a:ext cx="1704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000" dirty="0"/>
              <a:t>変数表格納部</a:t>
            </a:r>
          </a:p>
        </p:txBody>
      </p:sp>
      <p:sp>
        <p:nvSpPr>
          <p:cNvPr id="372755" name="Line 19"/>
          <p:cNvSpPr>
            <a:spLocks noChangeShapeType="1"/>
          </p:cNvSpPr>
          <p:nvPr/>
        </p:nvSpPr>
        <p:spPr bwMode="auto">
          <a:xfrm flipV="1">
            <a:off x="2590800" y="3657600"/>
            <a:ext cx="0" cy="533400"/>
          </a:xfrm>
          <a:prstGeom prst="line">
            <a:avLst/>
          </a:prstGeom>
          <a:noFill/>
          <a:ln w="28575">
            <a:solidFill>
              <a:srgbClr val="FF99CC"/>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372763" name="Rectangle 27"/>
          <p:cNvSpPr>
            <a:spLocks noChangeArrowheads="1"/>
          </p:cNvSpPr>
          <p:nvPr/>
        </p:nvSpPr>
        <p:spPr bwMode="auto">
          <a:xfrm>
            <a:off x="304800" y="4648200"/>
            <a:ext cx="3314700" cy="19050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000" dirty="0" err="1"/>
              <a:t>boolean</a:t>
            </a:r>
            <a:r>
              <a:rPr lang="en-US" altLang="ja-JP" sz="2000" dirty="0"/>
              <a:t> </a:t>
            </a:r>
            <a:r>
              <a:rPr lang="en-US" altLang="ja-JP" sz="2000" dirty="0" err="1"/>
              <a:t>registerNewVariable</a:t>
            </a:r>
            <a:r>
              <a:rPr lang="en-US" altLang="ja-JP" sz="2000" dirty="0"/>
              <a:t>();</a:t>
            </a:r>
          </a:p>
          <a:p>
            <a:pPr eaLnBrk="1" hangingPunct="1">
              <a:spcBef>
                <a:spcPct val="0"/>
              </a:spcBef>
              <a:buClrTx/>
              <a:buSzTx/>
              <a:buFontTx/>
              <a:buNone/>
            </a:pPr>
            <a:r>
              <a:rPr lang="ja-JP" altLang="en-US" sz="1800" dirty="0">
                <a:solidFill>
                  <a:srgbClr val="FFFF99"/>
                </a:solidFill>
              </a:rPr>
              <a:t>// 変数を加える</a:t>
            </a:r>
          </a:p>
          <a:p>
            <a:pPr eaLnBrk="1" hangingPunct="1">
              <a:spcBef>
                <a:spcPct val="0"/>
              </a:spcBef>
              <a:buClrTx/>
              <a:buSzTx/>
              <a:buFontTx/>
              <a:buNone/>
            </a:pPr>
            <a:r>
              <a:rPr lang="en-US" altLang="ja-JP" sz="2000" dirty="0" err="1"/>
              <a:t>boolean</a:t>
            </a:r>
            <a:r>
              <a:rPr lang="en-US" altLang="ja-JP" sz="2000" dirty="0"/>
              <a:t> exist();</a:t>
            </a:r>
          </a:p>
          <a:p>
            <a:pPr eaLnBrk="1" hangingPunct="1">
              <a:spcBef>
                <a:spcPct val="0"/>
              </a:spcBef>
              <a:buClrTx/>
              <a:buSzTx/>
              <a:buFontTx/>
              <a:buNone/>
            </a:pPr>
            <a:r>
              <a:rPr lang="ja-JP" altLang="en-US" sz="1800" dirty="0">
                <a:solidFill>
                  <a:srgbClr val="FFFF99"/>
                </a:solidFill>
              </a:rPr>
              <a:t>// 変数の存在判定</a:t>
            </a:r>
            <a:endParaRPr lang="en-US" altLang="ja-JP" sz="1800" dirty="0">
              <a:solidFill>
                <a:srgbClr val="FFFF99"/>
              </a:solidFill>
            </a:endParaRPr>
          </a:p>
          <a:p>
            <a:pPr eaLnBrk="1" hangingPunct="1">
              <a:spcBef>
                <a:spcPct val="0"/>
              </a:spcBef>
              <a:buClrTx/>
              <a:buSzTx/>
              <a:buFontTx/>
              <a:buNone/>
            </a:pPr>
            <a:r>
              <a:rPr lang="en-US" altLang="ja-JP" sz="2000" dirty="0" err="1"/>
              <a:t>boolean</a:t>
            </a:r>
            <a:r>
              <a:rPr lang="en-US" altLang="ja-JP" sz="2000" dirty="0"/>
              <a:t> </a:t>
            </a:r>
            <a:r>
              <a:rPr lang="en-US" altLang="ja-JP" sz="2000" dirty="0" err="1"/>
              <a:t>checkType</a:t>
            </a:r>
            <a:r>
              <a:rPr lang="en-US" altLang="ja-JP" sz="2000" dirty="0"/>
              <a:t>(Type);</a:t>
            </a:r>
          </a:p>
          <a:p>
            <a:pPr eaLnBrk="1" hangingPunct="1">
              <a:spcBef>
                <a:spcPct val="0"/>
              </a:spcBef>
              <a:buClrTx/>
              <a:buSzTx/>
              <a:buFontTx/>
              <a:buNone/>
            </a:pPr>
            <a:r>
              <a:rPr lang="ja-JP" altLang="en-US" sz="1800" dirty="0">
                <a:solidFill>
                  <a:srgbClr val="FFFF99"/>
                </a:solidFill>
              </a:rPr>
              <a:t>// 型識別</a:t>
            </a:r>
            <a:endParaRPr lang="en-US" altLang="ja-JP" sz="1800" dirty="0">
              <a:solidFill>
                <a:srgbClr val="FFFF99"/>
              </a:solidFill>
            </a:endParaRPr>
          </a:p>
        </p:txBody>
      </p:sp>
      <p:sp>
        <p:nvSpPr>
          <p:cNvPr id="372764" name="Line 28"/>
          <p:cNvSpPr>
            <a:spLocks noChangeShapeType="1"/>
          </p:cNvSpPr>
          <p:nvPr/>
        </p:nvSpPr>
        <p:spPr bwMode="auto">
          <a:xfrm flipH="1" flipV="1">
            <a:off x="4410075" y="5470525"/>
            <a:ext cx="0" cy="45720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482" name="Rectangle 15"/>
          <p:cNvSpPr>
            <a:spLocks noChangeArrowheads="1"/>
          </p:cNvSpPr>
          <p:nvPr/>
        </p:nvSpPr>
        <p:spPr bwMode="auto">
          <a:xfrm>
            <a:off x="4333875" y="6003925"/>
            <a:ext cx="1447800" cy="6111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62483" name="Text Box 16"/>
          <p:cNvSpPr txBox="1">
            <a:spLocks noChangeArrowheads="1"/>
          </p:cNvSpPr>
          <p:nvPr/>
        </p:nvSpPr>
        <p:spPr bwMode="auto">
          <a:xfrm>
            <a:off x="4410075" y="5546725"/>
            <a:ext cx="1389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dirty="0"/>
              <a:t>Type.java</a:t>
            </a:r>
          </a:p>
        </p:txBody>
      </p:sp>
      <p:sp>
        <p:nvSpPr>
          <p:cNvPr id="62484" name="Text Box 17"/>
          <p:cNvSpPr txBox="1">
            <a:spLocks noChangeArrowheads="1"/>
          </p:cNvSpPr>
          <p:nvPr/>
        </p:nvSpPr>
        <p:spPr bwMode="auto">
          <a:xfrm>
            <a:off x="4333875" y="6080125"/>
            <a:ext cx="1450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000"/>
              <a:t>型名列挙部</a:t>
            </a:r>
          </a:p>
        </p:txBody>
      </p:sp>
      <p:sp>
        <p:nvSpPr>
          <p:cNvPr id="3" name="Line 28"/>
          <p:cNvSpPr>
            <a:spLocks noChangeShapeType="1"/>
          </p:cNvSpPr>
          <p:nvPr/>
        </p:nvSpPr>
        <p:spPr bwMode="auto">
          <a:xfrm flipH="1" flipV="1">
            <a:off x="6886575" y="3032125"/>
            <a:ext cx="0" cy="53340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486" name="Rectangle 15"/>
          <p:cNvSpPr>
            <a:spLocks noChangeArrowheads="1"/>
          </p:cNvSpPr>
          <p:nvPr/>
        </p:nvSpPr>
        <p:spPr bwMode="auto">
          <a:xfrm>
            <a:off x="6810375" y="3565525"/>
            <a:ext cx="1752600" cy="6111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62487" name="Text Box 16"/>
          <p:cNvSpPr txBox="1">
            <a:spLocks noChangeArrowheads="1"/>
          </p:cNvSpPr>
          <p:nvPr/>
        </p:nvSpPr>
        <p:spPr bwMode="auto">
          <a:xfrm>
            <a:off x="6886575" y="3108325"/>
            <a:ext cx="1846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a:t>Operetor.java</a:t>
            </a:r>
          </a:p>
        </p:txBody>
      </p:sp>
      <p:sp>
        <p:nvSpPr>
          <p:cNvPr id="62488" name="Text Box 17"/>
          <p:cNvSpPr txBox="1">
            <a:spLocks noChangeArrowheads="1"/>
          </p:cNvSpPr>
          <p:nvPr/>
        </p:nvSpPr>
        <p:spPr bwMode="auto">
          <a:xfrm>
            <a:off x="6810375" y="3641725"/>
            <a:ext cx="1704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000"/>
              <a:t>命令名列挙部</a:t>
            </a:r>
          </a:p>
        </p:txBody>
      </p:sp>
      <p:sp>
        <p:nvSpPr>
          <p:cNvPr id="4" name="Line 28"/>
          <p:cNvSpPr>
            <a:spLocks noChangeShapeType="1"/>
          </p:cNvSpPr>
          <p:nvPr/>
        </p:nvSpPr>
        <p:spPr bwMode="auto">
          <a:xfrm flipH="1" flipV="1">
            <a:off x="6353175" y="2728913"/>
            <a:ext cx="304800"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490" name="Rectangle 15"/>
          <p:cNvSpPr>
            <a:spLocks noChangeArrowheads="1"/>
          </p:cNvSpPr>
          <p:nvPr/>
        </p:nvSpPr>
        <p:spPr bwMode="auto">
          <a:xfrm>
            <a:off x="6657975" y="2422525"/>
            <a:ext cx="1143000" cy="6111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62491" name="Text Box 16"/>
          <p:cNvSpPr txBox="1">
            <a:spLocks noChangeArrowheads="1"/>
          </p:cNvSpPr>
          <p:nvPr/>
        </p:nvSpPr>
        <p:spPr bwMode="auto">
          <a:xfrm>
            <a:off x="6505575" y="1965325"/>
            <a:ext cx="208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a:t>Instruction.java</a:t>
            </a:r>
          </a:p>
        </p:txBody>
      </p:sp>
      <p:sp>
        <p:nvSpPr>
          <p:cNvPr id="62492" name="Text Box 17"/>
          <p:cNvSpPr txBox="1">
            <a:spLocks noChangeArrowheads="1"/>
          </p:cNvSpPr>
          <p:nvPr/>
        </p:nvSpPr>
        <p:spPr bwMode="auto">
          <a:xfrm>
            <a:off x="6657975" y="2498725"/>
            <a:ext cx="942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000"/>
              <a:t>命令部</a:t>
            </a:r>
          </a:p>
        </p:txBody>
      </p:sp>
      <p:sp>
        <p:nvSpPr>
          <p:cNvPr id="5" name="Line 28"/>
          <p:cNvSpPr>
            <a:spLocks noChangeShapeType="1"/>
          </p:cNvSpPr>
          <p:nvPr/>
        </p:nvSpPr>
        <p:spPr bwMode="auto">
          <a:xfrm flipH="1" flipV="1">
            <a:off x="3733799" y="5181599"/>
            <a:ext cx="600075" cy="1"/>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2494" name="Rectangle 15"/>
          <p:cNvSpPr>
            <a:spLocks noChangeArrowheads="1"/>
          </p:cNvSpPr>
          <p:nvPr/>
        </p:nvSpPr>
        <p:spPr bwMode="auto">
          <a:xfrm>
            <a:off x="4333875" y="4860925"/>
            <a:ext cx="1447800" cy="6111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62495" name="Text Box 16"/>
          <p:cNvSpPr txBox="1">
            <a:spLocks noChangeArrowheads="1"/>
          </p:cNvSpPr>
          <p:nvPr/>
        </p:nvSpPr>
        <p:spPr bwMode="auto">
          <a:xfrm>
            <a:off x="4181475" y="4403725"/>
            <a:ext cx="1220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en-US" altLang="ja-JP" sz="2400"/>
              <a:t>Var.java</a:t>
            </a:r>
          </a:p>
        </p:txBody>
      </p:sp>
      <p:sp>
        <p:nvSpPr>
          <p:cNvPr id="62496" name="Text Box 17"/>
          <p:cNvSpPr txBox="1">
            <a:spLocks noChangeArrowheads="1"/>
          </p:cNvSpPr>
          <p:nvPr/>
        </p:nvSpPr>
        <p:spPr bwMode="auto">
          <a:xfrm>
            <a:off x="4333875" y="4937125"/>
            <a:ext cx="942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ClrTx/>
              <a:buSzTx/>
              <a:buFontTx/>
              <a:buNone/>
            </a:pPr>
            <a:r>
              <a:rPr lang="ja-JP" altLang="en-US" sz="2000"/>
              <a:t>変数部</a:t>
            </a:r>
          </a:p>
        </p:txBody>
      </p:sp>
      <p:sp>
        <p:nvSpPr>
          <p:cNvPr id="6" name="Line 19"/>
          <p:cNvSpPr>
            <a:spLocks noChangeShapeType="1"/>
          </p:cNvSpPr>
          <p:nvPr/>
        </p:nvSpPr>
        <p:spPr bwMode="auto">
          <a:xfrm flipH="1" flipV="1">
            <a:off x="2895599" y="2895600"/>
            <a:ext cx="1095375" cy="0"/>
          </a:xfrm>
          <a:prstGeom prst="line">
            <a:avLst/>
          </a:prstGeom>
          <a:noFill/>
          <a:ln w="28575">
            <a:solidFill>
              <a:srgbClr val="FF99CC"/>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7" name="Line 28"/>
          <p:cNvSpPr>
            <a:spLocks noChangeShapeType="1"/>
          </p:cNvSpPr>
          <p:nvPr/>
        </p:nvSpPr>
        <p:spPr bwMode="auto">
          <a:xfrm>
            <a:off x="6124575" y="4403724"/>
            <a:ext cx="647700" cy="625475"/>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Tree>
    <p:extLst>
      <p:ext uri="{BB962C8B-B14F-4D97-AF65-F5344CB8AC3E}">
        <p14:creationId xmlns:p14="http://schemas.microsoft.com/office/powerpoint/2010/main" val="34877147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2764"/>
                                        </p:tgtEl>
                                        <p:attrNameLst>
                                          <p:attrName>style.visibility</p:attrName>
                                        </p:attrNameLst>
                                      </p:cBhvr>
                                      <p:to>
                                        <p:strVal val="visible"/>
                                      </p:to>
                                    </p:set>
                                    <p:animEffect transition="in" filter="wipe(down)">
                                      <p:cBhvr>
                                        <p:cTn id="7" dur="500"/>
                                        <p:tgtEl>
                                          <p:spTgt spid="3727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372755"/>
                                        </p:tgtEl>
                                        <p:attrNameLst>
                                          <p:attrName>style.visibility</p:attrName>
                                        </p:attrNameLst>
                                      </p:cBhvr>
                                      <p:to>
                                        <p:strVal val="visible"/>
                                      </p:to>
                                    </p:set>
                                    <p:animEffect transition="in" filter="barn(outHorizontal)">
                                      <p:cBhvr>
                                        <p:cTn id="17" dur="500"/>
                                        <p:tgtEl>
                                          <p:spTgt spid="3727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72763"/>
                                        </p:tgtEl>
                                        <p:attrNameLst>
                                          <p:attrName>style.visibility</p:attrName>
                                        </p:attrNameLst>
                                      </p:cBhvr>
                                      <p:to>
                                        <p:strVal val="visible"/>
                                      </p:to>
                                    </p:set>
                                    <p:animEffect transition="in" filter="checkerboard(across)">
                                      <p:cBhvr>
                                        <p:cTn id="22" dur="500"/>
                                        <p:tgtEl>
                                          <p:spTgt spid="37276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outVertical)">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right)">
                                      <p:cBhvr>
                                        <p:cTn id="37" dur="500"/>
                                        <p:tgtEl>
                                          <p:spTgt spid="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checkerboard(across)">
                                      <p:cBhvr>
                                        <p:cTn id="42" dur="500"/>
                                        <p:tgtEl>
                                          <p:spTgt spid="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85347"/>
                                        </p:tgtEl>
                                        <p:attrNameLst>
                                          <p:attrName>style.visibility</p:attrName>
                                        </p:attrNameLst>
                                      </p:cBhvr>
                                      <p:to>
                                        <p:strVal val="visible"/>
                                      </p:to>
                                    </p:set>
                                    <p:animEffect transition="in" filter="wipe(up)">
                                      <p:cBhvr>
                                        <p:cTn id="52" dur="500"/>
                                        <p:tgtEl>
                                          <p:spTgt spid="185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animBg="1" autoUpdateAnimBg="0"/>
      <p:bldP spid="2" grpId="0" animBg="1" autoUpdateAnimBg="0"/>
      <p:bldP spid="372755" grpId="0" animBg="1"/>
      <p:bldP spid="372763" grpId="0" animBg="1" autoUpdateAnimBg="0"/>
      <p:bldP spid="372764" grpId="0" animBg="1"/>
      <p:bldP spid="3" grpId="0" animBg="1"/>
      <p:bldP spid="4" grpId="0" animBg="1"/>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実習の概要</a:t>
            </a:r>
          </a:p>
        </p:txBody>
      </p:sp>
      <p:sp>
        <p:nvSpPr>
          <p:cNvPr id="3" name="コンテンツ プレースホルダー 2"/>
          <p:cNvSpPr>
            <a:spLocks noGrp="1"/>
          </p:cNvSpPr>
          <p:nvPr>
            <p:ph idx="1"/>
          </p:nvPr>
        </p:nvSpPr>
        <p:spPr/>
        <p:txBody>
          <a:bodyPr/>
          <a:lstStyle/>
          <a:p>
            <a:pPr eaLnBrk="1" hangingPunct="1">
              <a:defRPr/>
            </a:pPr>
            <a:r>
              <a:rPr lang="ja-JP" altLang="en-US" dirty="0">
                <a:latin typeface="Times New Roman" panose="02020603050405020304" pitchFamily="18" charset="0"/>
              </a:rPr>
              <a:t>準備　（第</a:t>
            </a:r>
            <a:r>
              <a:rPr lang="en-US" altLang="ja-JP" dirty="0">
                <a:latin typeface="Times New Roman" panose="02020603050405020304" pitchFamily="18" charset="0"/>
              </a:rPr>
              <a:t>1</a:t>
            </a:r>
            <a:r>
              <a:rPr lang="ja-JP" altLang="en-US" dirty="0">
                <a:latin typeface="Times New Roman" panose="02020603050405020304" pitchFamily="18" charset="0"/>
              </a:rPr>
              <a:t>～</a:t>
            </a:r>
            <a:r>
              <a:rPr lang="en-US" altLang="ja-JP" dirty="0">
                <a:latin typeface="Times New Roman" panose="02020603050405020304" pitchFamily="18" charset="0"/>
              </a:rPr>
              <a:t>3</a:t>
            </a:r>
            <a:r>
              <a:rPr lang="ja-JP" altLang="en-US" dirty="0">
                <a:latin typeface="Times New Roman" panose="02020603050405020304" pitchFamily="18" charset="0"/>
              </a:rPr>
              <a:t>週）</a:t>
            </a:r>
            <a:endParaRPr lang="en-US" altLang="ja-JP" dirty="0">
              <a:latin typeface="Times New Roman" panose="02020603050405020304" pitchFamily="18" charset="0"/>
            </a:endParaRPr>
          </a:p>
          <a:p>
            <a:pPr eaLnBrk="1" hangingPunct="1">
              <a:buNone/>
              <a:defRPr/>
            </a:pPr>
            <a:r>
              <a:rPr lang="ja-JP" altLang="en-US" dirty="0">
                <a:latin typeface="Times New Roman" panose="02020603050405020304" pitchFamily="18" charset="0"/>
              </a:rPr>
              <a:t>　</a:t>
            </a:r>
            <a:r>
              <a:rPr lang="en-US" altLang="ja-JP" sz="2800" dirty="0">
                <a:latin typeface="Times New Roman" panose="02020603050405020304" pitchFamily="18" charset="0"/>
              </a:rPr>
              <a:t>Java</a:t>
            </a:r>
            <a:r>
              <a:rPr lang="ja-JP" altLang="en-US" sz="2800" dirty="0">
                <a:latin typeface="Times New Roman" panose="02020603050405020304" pitchFamily="18" charset="0"/>
              </a:rPr>
              <a:t>の復習 （ファイル入出力、変数表の作成）</a:t>
            </a:r>
          </a:p>
          <a:p>
            <a:pPr eaLnBrk="1" hangingPunct="1">
              <a:buNone/>
              <a:defRPr/>
            </a:pPr>
            <a:r>
              <a:rPr lang="ja-JP" altLang="en-US" sz="2800" dirty="0">
                <a:latin typeface="Times New Roman" panose="02020603050405020304" pitchFamily="18" charset="0"/>
              </a:rPr>
              <a:t>　</a:t>
            </a:r>
            <a:r>
              <a:rPr lang="en-US" altLang="ja-JP" sz="2800" dirty="0">
                <a:latin typeface="Times New Roman" panose="02020603050405020304" pitchFamily="18" charset="0"/>
              </a:rPr>
              <a:t>VSM</a:t>
            </a:r>
            <a:r>
              <a:rPr lang="ja-JP" altLang="en-US" sz="2800" dirty="0">
                <a:latin typeface="Times New Roman" panose="02020603050405020304" pitchFamily="18" charset="0"/>
              </a:rPr>
              <a:t>の構造の理解 （手動コンパイル）</a:t>
            </a:r>
          </a:p>
          <a:p>
            <a:pPr eaLnBrk="1" hangingPunct="1">
              <a:defRPr/>
            </a:pPr>
            <a:r>
              <a:rPr lang="ja-JP" altLang="en-US" dirty="0">
                <a:latin typeface="Times New Roman" panose="02020603050405020304" pitchFamily="18" charset="0"/>
              </a:rPr>
              <a:t>字句解析　（第</a:t>
            </a:r>
            <a:r>
              <a:rPr lang="en-US" altLang="ja-JP" dirty="0">
                <a:latin typeface="Times New Roman" panose="02020603050405020304" pitchFamily="18" charset="0"/>
              </a:rPr>
              <a:t>4</a:t>
            </a:r>
            <a:r>
              <a:rPr lang="ja-JP" altLang="en-US" dirty="0">
                <a:latin typeface="Times New Roman" panose="02020603050405020304" pitchFamily="18" charset="0"/>
              </a:rPr>
              <a:t>～</a:t>
            </a:r>
            <a:r>
              <a:rPr lang="en-US" altLang="ja-JP" dirty="0">
                <a:latin typeface="Times New Roman" panose="02020603050405020304" pitchFamily="18" charset="0"/>
              </a:rPr>
              <a:t>6</a:t>
            </a:r>
            <a:r>
              <a:rPr lang="ja-JP" altLang="en-US" dirty="0">
                <a:latin typeface="Times New Roman" panose="02020603050405020304" pitchFamily="18" charset="0"/>
              </a:rPr>
              <a:t>週）</a:t>
            </a:r>
          </a:p>
          <a:p>
            <a:pPr eaLnBrk="1" hangingPunct="1">
              <a:defRPr/>
            </a:pPr>
            <a:r>
              <a:rPr lang="ja-JP" altLang="en-US" dirty="0">
                <a:latin typeface="Times New Roman" panose="02020603050405020304" pitchFamily="18" charset="0"/>
              </a:rPr>
              <a:t>構文解析　（第</a:t>
            </a:r>
            <a:r>
              <a:rPr lang="en-US" altLang="ja-JP" dirty="0">
                <a:latin typeface="Times New Roman" panose="02020603050405020304" pitchFamily="18" charset="0"/>
              </a:rPr>
              <a:t>7</a:t>
            </a:r>
            <a:r>
              <a:rPr lang="ja-JP" altLang="en-US" dirty="0">
                <a:latin typeface="Times New Roman" panose="02020603050405020304" pitchFamily="18" charset="0"/>
              </a:rPr>
              <a:t>～</a:t>
            </a:r>
            <a:r>
              <a:rPr lang="en-US" altLang="ja-JP" dirty="0">
                <a:latin typeface="Times New Roman" panose="02020603050405020304" pitchFamily="18" charset="0"/>
              </a:rPr>
              <a:t>9</a:t>
            </a:r>
            <a:r>
              <a:rPr lang="ja-JP" altLang="en-US" dirty="0">
                <a:latin typeface="Times New Roman" panose="02020603050405020304" pitchFamily="18" charset="0"/>
              </a:rPr>
              <a:t>週）</a:t>
            </a:r>
          </a:p>
          <a:p>
            <a:pPr eaLnBrk="1" hangingPunct="1">
              <a:defRPr/>
            </a:pPr>
            <a:r>
              <a:rPr lang="ja-JP" altLang="en-US" dirty="0">
                <a:latin typeface="Times New Roman" panose="02020603050405020304" pitchFamily="18" charset="0"/>
              </a:rPr>
              <a:t>コード生成　（第</a:t>
            </a:r>
            <a:r>
              <a:rPr lang="en-US" altLang="ja-JP" dirty="0">
                <a:latin typeface="Times New Roman" panose="02020603050405020304" pitchFamily="18" charset="0"/>
              </a:rPr>
              <a:t>10</a:t>
            </a:r>
            <a:r>
              <a:rPr lang="ja-JP" altLang="en-US" dirty="0">
                <a:latin typeface="Times New Roman" panose="02020603050405020304" pitchFamily="18" charset="0"/>
              </a:rPr>
              <a:t>～</a:t>
            </a:r>
            <a:r>
              <a:rPr lang="en-US" altLang="ja-JP" dirty="0">
                <a:latin typeface="Times New Roman" panose="02020603050405020304" pitchFamily="18" charset="0"/>
              </a:rPr>
              <a:t>12</a:t>
            </a:r>
            <a:r>
              <a:rPr lang="ja-JP" altLang="en-US" dirty="0">
                <a:latin typeface="Times New Roman" panose="02020603050405020304" pitchFamily="18" charset="0"/>
              </a:rPr>
              <a:t>週）</a:t>
            </a:r>
          </a:p>
          <a:p>
            <a:pPr eaLnBrk="1" hangingPunct="1">
              <a:defRPr/>
            </a:pPr>
            <a:r>
              <a:rPr lang="ja-JP" altLang="en-US" dirty="0">
                <a:latin typeface="Times New Roman" panose="02020603050405020304" pitchFamily="18" charset="0"/>
              </a:rPr>
              <a:t>拡張　（第</a:t>
            </a:r>
            <a:r>
              <a:rPr lang="en-US" altLang="ja-JP" dirty="0">
                <a:latin typeface="Times New Roman" panose="02020603050405020304" pitchFamily="18" charset="0"/>
              </a:rPr>
              <a:t>13</a:t>
            </a:r>
            <a:r>
              <a:rPr lang="ja-JP" altLang="en-US" dirty="0">
                <a:latin typeface="Times New Roman" panose="02020603050405020304" pitchFamily="18" charset="0"/>
              </a:rPr>
              <a:t>週～</a:t>
            </a:r>
            <a:r>
              <a:rPr lang="en-US" altLang="ja-JP" dirty="0">
                <a:latin typeface="Times New Roman" panose="02020603050405020304" pitchFamily="18" charset="0"/>
              </a:rPr>
              <a:t>)</a:t>
            </a:r>
            <a:endParaRPr kumimoji="1" lang="ja-JP" altLang="en-US" dirty="0"/>
          </a:p>
        </p:txBody>
      </p:sp>
    </p:spTree>
    <p:extLst>
      <p:ext uri="{BB962C8B-B14F-4D97-AF65-F5344CB8AC3E}">
        <p14:creationId xmlns:p14="http://schemas.microsoft.com/office/powerpoint/2010/main" val="3228338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成績について</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a:t>提出されたプログラム </a:t>
            </a:r>
            <a:r>
              <a:rPr kumimoji="1" lang="en-US" altLang="ja-JP" dirty="0"/>
              <a:t>: 70%</a:t>
            </a:r>
          </a:p>
          <a:p>
            <a:pPr lvl="1"/>
            <a:r>
              <a:rPr lang="ja-JP" altLang="en-US" dirty="0"/>
              <a:t>字句解析プログラム、構文解析プログラム、コード生成プログラム等</a:t>
            </a:r>
            <a:endParaRPr kumimoji="1" lang="en-US" altLang="ja-JP" dirty="0"/>
          </a:p>
          <a:p>
            <a:r>
              <a:rPr lang="ja-JP" altLang="en-US" dirty="0"/>
              <a:t>週次レポート </a:t>
            </a:r>
            <a:r>
              <a:rPr lang="en-US" altLang="ja-JP" dirty="0"/>
              <a:t>: 10%</a:t>
            </a:r>
          </a:p>
          <a:p>
            <a:pPr lvl="1"/>
            <a:r>
              <a:rPr lang="ja-JP" altLang="en-US" dirty="0"/>
              <a:t>対面：</a:t>
            </a:r>
            <a:r>
              <a:rPr lang="ja-JP" altLang="en-US" dirty="0">
                <a:solidFill>
                  <a:srgbClr val="FFFF00"/>
                </a:solidFill>
              </a:rPr>
              <a:t>実習ノート　</a:t>
            </a:r>
            <a:r>
              <a:rPr lang="ja-JP" altLang="en-US" dirty="0"/>
              <a:t>オンライン：</a:t>
            </a:r>
            <a:r>
              <a:rPr lang="ja-JP" altLang="en-US" dirty="0">
                <a:solidFill>
                  <a:srgbClr val="FFFF00"/>
                </a:solidFill>
              </a:rPr>
              <a:t>報告書</a:t>
            </a:r>
            <a:endParaRPr lang="en-US" altLang="ja-JP" strike="dblStrike" dirty="0"/>
          </a:p>
          <a:p>
            <a:r>
              <a:rPr kumimoji="1" lang="ja-JP" altLang="en-US" dirty="0"/>
              <a:t>インタビューテスト </a:t>
            </a:r>
            <a:r>
              <a:rPr kumimoji="1" lang="en-US" altLang="ja-JP" dirty="0"/>
              <a:t>: 20%</a:t>
            </a:r>
          </a:p>
          <a:p>
            <a:pPr lvl="1"/>
            <a:r>
              <a:rPr lang="ja-JP" altLang="en-US" dirty="0"/>
              <a:t>字句解析部、構文解析部、コード生成部</a:t>
            </a:r>
            <a:endParaRPr lang="en-US" altLang="ja-JP" dirty="0"/>
          </a:p>
          <a:p>
            <a:pPr marL="457200" lvl="1" indent="0">
              <a:buNone/>
            </a:pPr>
            <a:r>
              <a:rPr lang="en-US" altLang="ja-JP" dirty="0"/>
              <a:t>※</a:t>
            </a:r>
            <a:r>
              <a:rPr lang="ja-JP" altLang="en-US" dirty="0"/>
              <a:t>状況に応じて変更の可能性あり</a:t>
            </a:r>
            <a:endParaRPr kumimoji="1" lang="ja-JP"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課題プログラムの提出</a:t>
            </a:r>
          </a:p>
        </p:txBody>
      </p:sp>
      <p:sp>
        <p:nvSpPr>
          <p:cNvPr id="3" name="コンテンツ プレースホルダー 2"/>
          <p:cNvSpPr>
            <a:spLocks noGrp="1"/>
          </p:cNvSpPr>
          <p:nvPr>
            <p:ph idx="1"/>
          </p:nvPr>
        </p:nvSpPr>
        <p:spPr>
          <a:xfrm>
            <a:off x="932543" y="1447800"/>
            <a:ext cx="7696200" cy="1981200"/>
          </a:xfrm>
        </p:spPr>
        <p:txBody>
          <a:bodyPr/>
          <a:lstStyle/>
          <a:p>
            <a:r>
              <a:rPr kumimoji="1" lang="ja-JP" altLang="en-US" dirty="0"/>
              <a:t>以下のスケジュールでコンパイラの完成を目指してください</a:t>
            </a:r>
            <a:endParaRPr kumimoji="1" lang="en-US" altLang="ja-JP" dirty="0"/>
          </a:p>
          <a:p>
            <a:pPr lvl="1"/>
            <a:r>
              <a:rPr lang="ja-JP" altLang="en-US" dirty="0"/>
              <a:t>提出はそれぞれ次の週の実習開始時</a:t>
            </a:r>
            <a:endParaRPr kumimoji="1" lang="ja-JP" altLang="en-US" dirty="0"/>
          </a:p>
        </p:txBody>
      </p:sp>
      <p:sp>
        <p:nvSpPr>
          <p:cNvPr id="4" name="テキスト ボックス 3"/>
          <p:cNvSpPr txBox="1"/>
          <p:nvPr/>
        </p:nvSpPr>
        <p:spPr>
          <a:xfrm>
            <a:off x="-14514" y="3037344"/>
            <a:ext cx="9041258" cy="2677656"/>
          </a:xfrm>
          <a:prstGeom prst="rect">
            <a:avLst/>
          </a:prstGeom>
          <a:noFill/>
        </p:spPr>
        <p:txBody>
          <a:bodyPr wrap="none" rtlCol="0">
            <a:spAutoFit/>
          </a:bodyPr>
          <a:lstStyle/>
          <a:p>
            <a:pPr marL="457200" indent="-457200" eaLnBrk="1" hangingPunct="1">
              <a:buFont typeface="Arial" panose="020B0604020202020204" pitchFamily="34" charset="0"/>
              <a:buChar char="•"/>
            </a:pPr>
            <a:r>
              <a:rPr lang="ja-JP" altLang="en-US" sz="2800" dirty="0">
                <a:effectLst>
                  <a:outerShdw blurRad="38100" dist="38100" dir="2700000" algn="tl">
                    <a:srgbClr val="000000">
                      <a:alpha val="43137"/>
                    </a:srgbClr>
                  </a:outerShdw>
                </a:effectLst>
              </a:rPr>
              <a:t>第</a:t>
            </a:r>
            <a:r>
              <a:rPr lang="en-US" altLang="ja-JP" sz="2800" dirty="0">
                <a:effectLst>
                  <a:outerShdw blurRad="38100" dist="38100" dir="2700000" algn="tl">
                    <a:srgbClr val="000000">
                      <a:alpha val="43137"/>
                    </a:srgbClr>
                  </a:outerShdw>
                </a:effectLst>
              </a:rPr>
              <a:t>2</a:t>
            </a:r>
            <a:r>
              <a:rPr lang="ja-JP" altLang="en-US" sz="2800" dirty="0">
                <a:effectLst>
                  <a:outerShdw blurRad="38100" dist="38100" dir="2700000" algn="tl">
                    <a:srgbClr val="000000">
                      <a:alpha val="43137"/>
                    </a:srgbClr>
                  </a:outerShdw>
                </a:effectLst>
              </a:rPr>
              <a:t>週 ファイルからの入力部プログラム</a:t>
            </a:r>
            <a:endParaRPr lang="en-US" altLang="ja-JP" sz="2800" dirty="0">
              <a:effectLst>
                <a:outerShdw blurRad="38100" dist="38100" dir="2700000" algn="tl">
                  <a:srgbClr val="000000">
                    <a:alpha val="43137"/>
                  </a:srgbClr>
                </a:outerShdw>
              </a:effectLst>
            </a:endParaRPr>
          </a:p>
          <a:p>
            <a:pPr marL="457200" indent="-457200" eaLnBrk="1" hangingPunct="1">
              <a:buFont typeface="Arial" panose="020B0604020202020204" pitchFamily="34" charset="0"/>
              <a:buChar char="•"/>
            </a:pPr>
            <a:r>
              <a:rPr lang="ja-JP" altLang="en-US" sz="2800" dirty="0">
                <a:effectLst>
                  <a:outerShdw blurRad="38100" dist="38100" dir="2700000" algn="tl">
                    <a:srgbClr val="000000">
                      <a:alpha val="43137"/>
                    </a:srgbClr>
                  </a:outerShdw>
                </a:effectLst>
              </a:rPr>
              <a:t>第</a:t>
            </a:r>
            <a:r>
              <a:rPr lang="en-US" altLang="ja-JP" sz="2800" dirty="0">
                <a:effectLst>
                  <a:outerShdw blurRad="38100" dist="38100" dir="2700000" algn="tl">
                    <a:srgbClr val="000000">
                      <a:alpha val="43137"/>
                    </a:srgbClr>
                  </a:outerShdw>
                </a:effectLst>
              </a:rPr>
              <a:t>3</a:t>
            </a:r>
            <a:r>
              <a:rPr lang="ja-JP" altLang="en-US" sz="2800" dirty="0">
                <a:effectLst>
                  <a:outerShdw blurRad="38100" dist="38100" dir="2700000" algn="tl">
                    <a:srgbClr val="000000">
                      <a:alpha val="43137"/>
                    </a:srgbClr>
                  </a:outerShdw>
                </a:effectLst>
              </a:rPr>
              <a:t>週 変数名管理部のプログラム</a:t>
            </a:r>
            <a:endParaRPr lang="en-US" altLang="ja-JP" sz="2800" dirty="0">
              <a:effectLst>
                <a:outerShdw blurRad="38100" dist="38100" dir="2700000" algn="tl">
                  <a:srgbClr val="000000">
                    <a:alpha val="43137"/>
                  </a:srgbClr>
                </a:outerShdw>
              </a:effectLst>
            </a:endParaRPr>
          </a:p>
          <a:p>
            <a:pPr marL="457200" indent="-457200" eaLnBrk="1" hangingPunct="1">
              <a:buFont typeface="Arial" panose="020B0604020202020204" pitchFamily="34" charset="0"/>
              <a:buChar char="•"/>
            </a:pPr>
            <a:r>
              <a:rPr lang="ja-JP" altLang="en-US" sz="2800" dirty="0">
                <a:effectLst>
                  <a:outerShdw blurRad="38100" dist="38100" dir="2700000" algn="tl">
                    <a:srgbClr val="000000">
                      <a:alpha val="43137"/>
                    </a:srgbClr>
                  </a:outerShdw>
                </a:effectLst>
              </a:rPr>
              <a:t>第</a:t>
            </a:r>
            <a:r>
              <a:rPr lang="en-US" altLang="ja-JP" sz="2800" dirty="0">
                <a:effectLst>
                  <a:outerShdw blurRad="38100" dist="38100" dir="2700000" algn="tl">
                    <a:srgbClr val="000000">
                      <a:alpha val="43137"/>
                    </a:srgbClr>
                  </a:outerShdw>
                </a:effectLst>
              </a:rPr>
              <a:t>4</a:t>
            </a:r>
            <a:r>
              <a:rPr lang="ja-JP" altLang="en-US" sz="2800" dirty="0">
                <a:effectLst>
                  <a:outerShdw blurRad="38100" dist="38100" dir="2700000" algn="tl">
                    <a:srgbClr val="000000">
                      <a:alpha val="43137"/>
                    </a:srgbClr>
                  </a:outerShdw>
                </a:effectLst>
              </a:rPr>
              <a:t>週 小規模マイクロ構文に対する字句解析プログラム</a:t>
            </a:r>
          </a:p>
          <a:p>
            <a:pPr marL="457200" indent="-457200" eaLnBrk="1" hangingPunct="1">
              <a:buFont typeface="Arial" panose="020B0604020202020204" pitchFamily="34" charset="0"/>
              <a:buChar char="•"/>
            </a:pPr>
            <a:r>
              <a:rPr lang="ja-JP" altLang="en-US" sz="2800" dirty="0">
                <a:effectLst>
                  <a:outerShdw blurRad="38100" dist="38100" dir="2700000" algn="tl">
                    <a:srgbClr val="000000">
                      <a:alpha val="43137"/>
                    </a:srgbClr>
                  </a:outerShdw>
                </a:effectLst>
              </a:rPr>
              <a:t>第</a:t>
            </a:r>
            <a:r>
              <a:rPr lang="en-US" altLang="ja-JP" sz="2800" dirty="0">
                <a:effectLst>
                  <a:outerShdw blurRad="38100" dist="38100" dir="2700000" algn="tl">
                    <a:srgbClr val="000000">
                      <a:alpha val="43137"/>
                    </a:srgbClr>
                  </a:outerShdw>
                </a:effectLst>
              </a:rPr>
              <a:t>6</a:t>
            </a:r>
            <a:r>
              <a:rPr lang="ja-JP" altLang="en-US" sz="2800" dirty="0">
                <a:effectLst>
                  <a:outerShdw blurRad="38100" dist="38100" dir="2700000" algn="tl">
                    <a:srgbClr val="000000">
                      <a:alpha val="43137"/>
                    </a:srgbClr>
                  </a:outerShdw>
                </a:effectLst>
              </a:rPr>
              <a:t>週 字句解析プログラム</a:t>
            </a:r>
          </a:p>
          <a:p>
            <a:pPr marL="457200" indent="-457200" eaLnBrk="1" hangingPunct="1">
              <a:buFont typeface="Arial" panose="020B0604020202020204" pitchFamily="34" charset="0"/>
              <a:buChar char="•"/>
            </a:pPr>
            <a:r>
              <a:rPr lang="ja-JP" altLang="en-US" sz="2800" dirty="0">
                <a:effectLst>
                  <a:outerShdw blurRad="38100" dist="38100" dir="2700000" algn="tl">
                    <a:srgbClr val="000000">
                      <a:alpha val="43137"/>
                    </a:srgbClr>
                  </a:outerShdw>
                </a:effectLst>
              </a:rPr>
              <a:t>第</a:t>
            </a:r>
            <a:r>
              <a:rPr lang="en-US" altLang="ja-JP" sz="2800" dirty="0">
                <a:effectLst>
                  <a:outerShdw blurRad="38100" dist="38100" dir="2700000" algn="tl">
                    <a:srgbClr val="000000">
                      <a:alpha val="43137"/>
                    </a:srgbClr>
                  </a:outerShdw>
                </a:effectLst>
              </a:rPr>
              <a:t>9</a:t>
            </a:r>
            <a:r>
              <a:rPr lang="ja-JP" altLang="en-US" sz="2800" dirty="0">
                <a:effectLst>
                  <a:outerShdw blurRad="38100" dist="38100" dir="2700000" algn="tl">
                    <a:srgbClr val="000000">
                      <a:alpha val="43137"/>
                    </a:srgbClr>
                  </a:outerShdw>
                </a:effectLst>
              </a:rPr>
              <a:t>週 構文解析プログラムの完成と試験</a:t>
            </a:r>
          </a:p>
          <a:p>
            <a:pPr marL="457200" indent="-457200" eaLnBrk="1" hangingPunct="1">
              <a:buFont typeface="Arial" panose="020B0604020202020204" pitchFamily="34" charset="0"/>
              <a:buChar char="•"/>
            </a:pPr>
            <a:r>
              <a:rPr lang="ja-JP" altLang="en-US" sz="2800" dirty="0">
                <a:effectLst>
                  <a:outerShdw blurRad="38100" dist="38100" dir="2700000" algn="tl">
                    <a:srgbClr val="000000">
                      <a:alpha val="43137"/>
                    </a:srgbClr>
                  </a:outerShdw>
                </a:effectLst>
              </a:rPr>
              <a:t>第</a:t>
            </a:r>
            <a:r>
              <a:rPr lang="en-US" altLang="ja-JP" sz="2800" dirty="0">
                <a:effectLst>
                  <a:outerShdw blurRad="38100" dist="38100" dir="2700000" algn="tl">
                    <a:srgbClr val="000000">
                      <a:alpha val="43137"/>
                    </a:srgbClr>
                  </a:outerShdw>
                </a:effectLst>
              </a:rPr>
              <a:t>12</a:t>
            </a:r>
            <a:r>
              <a:rPr lang="ja-JP" altLang="en-US" sz="2800" dirty="0">
                <a:effectLst>
                  <a:outerShdw blurRad="38100" dist="38100" dir="2700000" algn="tl">
                    <a:srgbClr val="000000">
                      <a:alpha val="43137"/>
                    </a:srgbClr>
                  </a:outerShdw>
                </a:effectLst>
              </a:rPr>
              <a:t>週 </a:t>
            </a:r>
            <a:r>
              <a:rPr lang="en-US" altLang="ja-JP" sz="2800" dirty="0">
                <a:effectLst>
                  <a:outerShdw blurRad="38100" dist="38100" dir="2700000" algn="tl">
                    <a:srgbClr val="000000">
                      <a:alpha val="43137"/>
                    </a:srgbClr>
                  </a:outerShdw>
                </a:effectLst>
              </a:rPr>
              <a:t>VSM</a:t>
            </a:r>
            <a:r>
              <a:rPr lang="ja-JP" altLang="en-US" sz="2800" dirty="0">
                <a:effectLst>
                  <a:outerShdw blurRad="38100" dist="38100" dir="2700000" algn="tl">
                    <a:srgbClr val="000000">
                      <a:alpha val="43137"/>
                    </a:srgbClr>
                  </a:outerShdw>
                </a:effectLst>
              </a:rPr>
              <a:t>コード生成プログラムの完成と動作確認</a:t>
            </a:r>
          </a:p>
        </p:txBody>
      </p:sp>
      <p:sp>
        <p:nvSpPr>
          <p:cNvPr id="5" name="Text Box 6"/>
          <p:cNvSpPr txBox="1">
            <a:spLocks noChangeArrowheads="1"/>
          </p:cNvSpPr>
          <p:nvPr/>
        </p:nvSpPr>
        <p:spPr bwMode="auto">
          <a:xfrm>
            <a:off x="178102" y="5715000"/>
            <a:ext cx="8748713" cy="955675"/>
          </a:xfrm>
          <a:prstGeom prst="rect">
            <a:avLst/>
          </a:prstGeom>
          <a:solidFill>
            <a:srgbClr val="003300"/>
          </a:solidFill>
          <a:ln w="9525">
            <a:solidFill>
              <a:srgbClr val="FFFF00"/>
            </a:solidFill>
            <a:miter lim="800000"/>
            <a:headEnd/>
            <a:tailEnd/>
          </a:ln>
          <a:effectLst/>
        </p:spPr>
        <p:txBody>
          <a:bodyPr>
            <a:spAutoFit/>
          </a:bodyPr>
          <a:lstStyle>
            <a:lvl1pPr eaLnBrk="0" hangingPunct="0">
              <a:defRPr kumimoji="1" sz="2400">
                <a:solidFill>
                  <a:schemeClr val="tx1"/>
                </a:solidFill>
                <a:latin typeface="Arial" charset="0"/>
                <a:ea typeface="ＭＳ Ｐゴシック" pitchFamily="50" charset="-128"/>
              </a:defRPr>
            </a:lvl1pPr>
            <a:lvl2pPr marL="742950" indent="-285750" eaLnBrk="0" hangingPunct="0">
              <a:defRPr kumimoji="1" sz="2400">
                <a:solidFill>
                  <a:schemeClr val="tx1"/>
                </a:solidFill>
                <a:latin typeface="Arial" charset="0"/>
                <a:ea typeface="ＭＳ Ｐゴシック" pitchFamily="50" charset="-128"/>
              </a:defRPr>
            </a:lvl2pPr>
            <a:lvl3pPr marL="1143000" indent="-228600" eaLnBrk="0" hangingPunct="0">
              <a:defRPr kumimoji="1" sz="2400">
                <a:solidFill>
                  <a:schemeClr val="tx1"/>
                </a:solidFill>
                <a:latin typeface="Arial" charset="0"/>
                <a:ea typeface="ＭＳ Ｐゴシック" pitchFamily="50" charset="-128"/>
              </a:defRPr>
            </a:lvl3pPr>
            <a:lvl4pPr marL="1600200" indent="-228600" eaLnBrk="0" hangingPunct="0">
              <a:defRPr kumimoji="1" sz="2400">
                <a:solidFill>
                  <a:schemeClr val="tx1"/>
                </a:solidFill>
                <a:latin typeface="Arial" charset="0"/>
                <a:ea typeface="ＭＳ Ｐゴシック" pitchFamily="50" charset="-128"/>
              </a:defRPr>
            </a:lvl4pPr>
            <a:lvl5pPr marL="2057400" indent="-228600" eaLnBrk="0" hangingPunct="0">
              <a:defRPr kumimoji="1" sz="2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50" charset="-128"/>
              </a:defRPr>
            </a:lvl9pPr>
          </a:lstStyle>
          <a:p>
            <a:pPr eaLnBrk="1" hangingPunct="1"/>
            <a:r>
              <a:rPr lang="ja-JP" altLang="en-US" sz="2800" dirty="0"/>
              <a:t>他人のプログラムを写して提出した場合，写した者も写させた者も，不合格となる．必ず自分の力で完成させること．</a:t>
            </a:r>
          </a:p>
        </p:txBody>
      </p:sp>
    </p:spTree>
    <p:extLst>
      <p:ext uri="{BB962C8B-B14F-4D97-AF65-F5344CB8AC3E}">
        <p14:creationId xmlns:p14="http://schemas.microsoft.com/office/powerpoint/2010/main" val="95544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 メール&#10;&#10;自動的に生成された説明">
            <a:extLst>
              <a:ext uri="{FF2B5EF4-FFF2-40B4-BE49-F238E27FC236}">
                <a16:creationId xmlns:a16="http://schemas.microsoft.com/office/drawing/2014/main" id="{2D9D8769-B902-F87B-CCE3-B78D7989A2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8836"/>
            <a:ext cx="9144000" cy="6380328"/>
          </a:xfrm>
          <a:prstGeom prst="rect">
            <a:avLst/>
          </a:prstGeom>
        </p:spPr>
      </p:pic>
      <p:sp>
        <p:nvSpPr>
          <p:cNvPr id="4" name="四角形: 角を丸くする 3">
            <a:extLst>
              <a:ext uri="{FF2B5EF4-FFF2-40B4-BE49-F238E27FC236}">
                <a16:creationId xmlns:a16="http://schemas.microsoft.com/office/drawing/2014/main" id="{21B08364-B57E-4B2C-8D01-EEFE4F8DDE5A}"/>
              </a:ext>
            </a:extLst>
          </p:cNvPr>
          <p:cNvSpPr/>
          <p:nvPr/>
        </p:nvSpPr>
        <p:spPr bwMode="auto">
          <a:xfrm>
            <a:off x="103909" y="4663554"/>
            <a:ext cx="1600200" cy="443314"/>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
        <p:nvSpPr>
          <p:cNvPr id="2" name="テキスト ボックス 1">
            <a:extLst>
              <a:ext uri="{FF2B5EF4-FFF2-40B4-BE49-F238E27FC236}">
                <a16:creationId xmlns:a16="http://schemas.microsoft.com/office/drawing/2014/main" id="{3593873D-DE1F-419C-83F5-3C618158523A}"/>
              </a:ext>
            </a:extLst>
          </p:cNvPr>
          <p:cNvSpPr txBox="1"/>
          <p:nvPr/>
        </p:nvSpPr>
        <p:spPr>
          <a:xfrm>
            <a:off x="658062" y="1066800"/>
            <a:ext cx="8132676" cy="707886"/>
          </a:xfrm>
          <a:prstGeom prst="rect">
            <a:avLst/>
          </a:prstGeom>
          <a:solidFill>
            <a:srgbClr val="003300"/>
          </a:solidFill>
        </p:spPr>
        <p:txBody>
          <a:bodyPr wrap="none" rtlCol="0">
            <a:spAutoFit/>
          </a:bodyPr>
          <a:lstStyle/>
          <a:p>
            <a:r>
              <a:rPr lang="en-US" altLang="ja-JP" sz="4000" dirty="0"/>
              <a:t>https://www.info.kindai.ac.jp/project1/</a:t>
            </a:r>
            <a:endParaRPr kumimoji="1" lang="ja-JP" altLang="en-US" sz="4000" dirty="0"/>
          </a:p>
        </p:txBody>
      </p:sp>
    </p:spTree>
    <p:custDataLst>
      <p:tags r:id="rId1"/>
    </p:custDataLst>
    <p:extLst>
      <p:ext uri="{BB962C8B-B14F-4D97-AF65-F5344CB8AC3E}">
        <p14:creationId xmlns:p14="http://schemas.microsoft.com/office/powerpoint/2010/main" val="857647235"/>
      </p:ext>
    </p:extLst>
  </p:cSld>
  <p:clrMapOvr>
    <a:masterClrMapping/>
  </p:clrMapOvr>
  <mc:AlternateContent xmlns:mc="http://schemas.openxmlformats.org/markup-compatibility/2006" xmlns:p14="http://schemas.microsoft.com/office/powerpoint/2010/main">
    <mc:Choice Requires="p14">
      <p:transition spd="slow" p14:dur="2000" advTm="17461"/>
    </mc:Choice>
    <mc:Fallback xmlns="">
      <p:transition spd="slow" advTm="174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0D3316C-0411-4AD1-94C5-91B6325D70B5}"/>
              </a:ext>
            </a:extLst>
          </p:cNvPr>
          <p:cNvSpPr txBox="1"/>
          <p:nvPr/>
        </p:nvSpPr>
        <p:spPr>
          <a:xfrm>
            <a:off x="2386945" y="3352800"/>
            <a:ext cx="4370107" cy="1077218"/>
          </a:xfrm>
          <a:prstGeom prst="rect">
            <a:avLst/>
          </a:prstGeom>
          <a:solidFill>
            <a:srgbClr val="003300"/>
          </a:solidFill>
          <a:ln>
            <a:solidFill>
              <a:schemeClr val="tx1"/>
            </a:solidFill>
          </a:ln>
        </p:spPr>
        <p:txBody>
          <a:bodyPr wrap="none" rtlCol="0">
            <a:spAutoFit/>
          </a:bodyPr>
          <a:lstStyle/>
          <a:p>
            <a:r>
              <a:rPr lang="ja-JP" altLang="en-US" dirty="0"/>
              <a:t>ユーザ名とパスワードは</a:t>
            </a:r>
            <a:endParaRPr lang="en-US" altLang="ja-JP" dirty="0"/>
          </a:p>
          <a:p>
            <a:r>
              <a:rPr lang="en-US" altLang="ja-JP" dirty="0"/>
              <a:t>Slack </a:t>
            </a:r>
            <a:r>
              <a:rPr lang="ja-JP" altLang="en-US" dirty="0"/>
              <a:t>を見てください</a:t>
            </a:r>
            <a:endParaRPr lang="en-US" altLang="ja-JP" dirty="0"/>
          </a:p>
        </p:txBody>
      </p:sp>
      <p:pic>
        <p:nvPicPr>
          <p:cNvPr id="5" name="図 4" descr="グラフィカル ユーザー インターフェイス, テキスト, アプリケーション, メール&#10;&#10;自動的に生成された説明">
            <a:extLst>
              <a:ext uri="{FF2B5EF4-FFF2-40B4-BE49-F238E27FC236}">
                <a16:creationId xmlns:a16="http://schemas.microsoft.com/office/drawing/2014/main" id="{375078E5-5520-46FB-01AF-98E46FB949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836"/>
            <a:ext cx="9144000" cy="6380328"/>
          </a:xfrm>
          <a:prstGeom prst="rect">
            <a:avLst/>
          </a:prstGeom>
        </p:spPr>
      </p:pic>
    </p:spTree>
    <p:extLst>
      <p:ext uri="{BB962C8B-B14F-4D97-AF65-F5344CB8AC3E}">
        <p14:creationId xmlns:p14="http://schemas.microsoft.com/office/powerpoint/2010/main" val="64418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 メール&#10;&#10;自動的に生成された説明">
            <a:extLst>
              <a:ext uri="{FF2B5EF4-FFF2-40B4-BE49-F238E27FC236}">
                <a16:creationId xmlns:a16="http://schemas.microsoft.com/office/drawing/2014/main" id="{8324D6DA-7C66-C13C-9AFA-E2380A04B4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8836"/>
            <a:ext cx="9144000" cy="6380328"/>
          </a:xfrm>
          <a:prstGeom prst="rect">
            <a:avLst/>
          </a:prstGeom>
        </p:spPr>
      </p:pic>
      <p:sp>
        <p:nvSpPr>
          <p:cNvPr id="4" name="四角形: 角を丸くする 3">
            <a:extLst>
              <a:ext uri="{FF2B5EF4-FFF2-40B4-BE49-F238E27FC236}">
                <a16:creationId xmlns:a16="http://schemas.microsoft.com/office/drawing/2014/main" id="{13165DA5-98D8-43F1-AC70-1414BA14D7C5}"/>
              </a:ext>
            </a:extLst>
          </p:cNvPr>
          <p:cNvSpPr/>
          <p:nvPr/>
        </p:nvSpPr>
        <p:spPr bwMode="auto">
          <a:xfrm>
            <a:off x="2362200" y="4267200"/>
            <a:ext cx="2590800" cy="4572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Tree>
    <p:custDataLst>
      <p:tags r:id="rId1"/>
    </p:custDataLst>
    <p:extLst>
      <p:ext uri="{BB962C8B-B14F-4D97-AF65-F5344CB8AC3E}">
        <p14:creationId xmlns:p14="http://schemas.microsoft.com/office/powerpoint/2010/main" val="4044421446"/>
      </p:ext>
    </p:extLst>
  </p:cSld>
  <p:clrMapOvr>
    <a:masterClrMapping/>
  </p:clrMapOvr>
  <mc:AlternateContent xmlns:mc="http://schemas.openxmlformats.org/markup-compatibility/2006" xmlns:p14="http://schemas.microsoft.com/office/powerpoint/2010/main">
    <mc:Choice Requires="p14">
      <p:transition spd="slow" p14:dur="2000" advTm="7430"/>
    </mc:Choice>
    <mc:Fallback xmlns="">
      <p:transition spd="slow" advTm="74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effectLst/>
              </a:rPr>
              <a:t>実習内容</a:t>
            </a:r>
          </a:p>
        </p:txBody>
      </p:sp>
      <p:sp>
        <p:nvSpPr>
          <p:cNvPr id="5123" name="Rectangle 3"/>
          <p:cNvSpPr>
            <a:spLocks noGrp="1" noChangeArrowheads="1"/>
          </p:cNvSpPr>
          <p:nvPr>
            <p:ph type="body" idx="4294967295"/>
          </p:nvPr>
        </p:nvSpPr>
        <p:spPr>
          <a:xfrm>
            <a:off x="609600" y="1676400"/>
            <a:ext cx="83058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effectLst/>
              </a:rPr>
              <a:t>コンパイラの作成</a:t>
            </a:r>
          </a:p>
          <a:p>
            <a:pPr lvl="1" eaLnBrk="1" hangingPunct="1"/>
            <a:r>
              <a:rPr lang="ja-JP" altLang="en-US" dirty="0">
                <a:effectLst/>
              </a:rPr>
              <a:t>情報分野の「いにしえ」よりの主要課題</a:t>
            </a:r>
            <a:endParaRPr lang="en-US" altLang="ja-JP" dirty="0">
              <a:effectLst/>
            </a:endParaRPr>
          </a:p>
          <a:p>
            <a:pPr lvl="1" eaLnBrk="1" hangingPunct="1"/>
            <a:r>
              <a:rPr lang="ja-JP" altLang="en-US" dirty="0">
                <a:solidFill>
                  <a:srgbClr val="FFFFFF"/>
                </a:solidFill>
                <a:latin typeface="Times New Roman" panose="02020603050405020304" pitchFamily="18" charset="0"/>
              </a:rPr>
              <a:t>いかなるプログラミング巧者でも，基礎理論の学習抜きではきわめて困難</a:t>
            </a:r>
            <a:endParaRPr lang="en-US" altLang="ja-JP" dirty="0">
              <a:solidFill>
                <a:srgbClr val="FFFFFF"/>
              </a:solidFill>
              <a:latin typeface="Times New Roman" panose="02020603050405020304" pitchFamily="18" charset="0"/>
            </a:endParaRPr>
          </a:p>
          <a:p>
            <a:pPr lvl="1" eaLnBrk="1" hangingPunct="1"/>
            <a:r>
              <a:rPr lang="ja-JP" altLang="en-US" dirty="0">
                <a:solidFill>
                  <a:srgbClr val="FFFFFF"/>
                </a:solidFill>
                <a:latin typeface="Times New Roman" panose="02020603050405020304" pitchFamily="18" charset="0"/>
              </a:rPr>
              <a:t>基礎を順序だてて学べば，さほど困難ではない</a:t>
            </a:r>
          </a:p>
        </p:txBody>
      </p:sp>
      <p:sp>
        <p:nvSpPr>
          <p:cNvPr id="158724" name="Text Box 4"/>
          <p:cNvSpPr txBox="1">
            <a:spLocks noChangeArrowheads="1"/>
          </p:cNvSpPr>
          <p:nvPr/>
        </p:nvSpPr>
        <p:spPr bwMode="auto">
          <a:xfrm>
            <a:off x="1524000" y="4572000"/>
            <a:ext cx="6781800" cy="58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lvl="0" eaLnBrk="1" hangingPunct="1">
              <a:buClr>
                <a:srgbClr val="99FF66"/>
              </a:buClr>
              <a:buSzTx/>
              <a:buNone/>
              <a:defRPr/>
            </a:pPr>
            <a:r>
              <a:rPr lang="ja-JP" altLang="en-US" dirty="0">
                <a:solidFill>
                  <a:srgbClr val="FFFFFF"/>
                </a:solidFill>
              </a:rPr>
              <a:t>講義科目「コンパイラ」の受講は必須</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8724"/>
                                        </p:tgtEl>
                                        <p:attrNameLst>
                                          <p:attrName>style.visibility</p:attrName>
                                        </p:attrNameLst>
                                      </p:cBhvr>
                                      <p:to>
                                        <p:strVal val="visible"/>
                                      </p:to>
                                    </p:set>
                                    <p:anim calcmode="lin" valueType="num">
                                      <p:cBhvr additive="base">
                                        <p:cTn id="7" dur="500" fill="hold"/>
                                        <p:tgtEl>
                                          <p:spTgt spid="158724"/>
                                        </p:tgtEl>
                                        <p:attrNameLst>
                                          <p:attrName>ppt_x</p:attrName>
                                        </p:attrNameLst>
                                      </p:cBhvr>
                                      <p:tavLst>
                                        <p:tav tm="0">
                                          <p:val>
                                            <p:strVal val="#ppt_x"/>
                                          </p:val>
                                        </p:tav>
                                        <p:tav tm="100000">
                                          <p:val>
                                            <p:strVal val="#ppt_x"/>
                                          </p:val>
                                        </p:tav>
                                      </p:tavLst>
                                    </p:anim>
                                    <p:anim calcmode="lin" valueType="num">
                                      <p:cBhvr additive="base">
                                        <p:cTn id="8" dur="500" fill="hold"/>
                                        <p:tgtEl>
                                          <p:spTgt spid="1587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アプリケーション&#10;&#10;自動的に生成された説明">
            <a:extLst>
              <a:ext uri="{FF2B5EF4-FFF2-40B4-BE49-F238E27FC236}">
                <a16:creationId xmlns:a16="http://schemas.microsoft.com/office/drawing/2014/main" id="{5190515E-7397-455C-F3A7-9E454FCFC4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8836"/>
            <a:ext cx="9144000" cy="6380328"/>
          </a:xfrm>
          <a:prstGeom prst="rect">
            <a:avLst/>
          </a:prstGeom>
        </p:spPr>
      </p:pic>
      <p:sp>
        <p:nvSpPr>
          <p:cNvPr id="4" name="吹き出し: 角を丸めた四角形 3">
            <a:extLst>
              <a:ext uri="{FF2B5EF4-FFF2-40B4-BE49-F238E27FC236}">
                <a16:creationId xmlns:a16="http://schemas.microsoft.com/office/drawing/2014/main" id="{3D66348C-F9E9-4197-A065-D68FA8109F16}"/>
              </a:ext>
            </a:extLst>
          </p:cNvPr>
          <p:cNvSpPr/>
          <p:nvPr/>
        </p:nvSpPr>
        <p:spPr bwMode="auto">
          <a:xfrm>
            <a:off x="4419600" y="533400"/>
            <a:ext cx="3276600" cy="1447800"/>
          </a:xfrm>
          <a:prstGeom prst="wedgeRoundRectCallout">
            <a:avLst>
              <a:gd name="adj1" fmla="val -94266"/>
              <a:gd name="adj2" fmla="val -12557"/>
              <a:gd name="adj3" fmla="val 16667"/>
            </a:avLst>
          </a:prstGeom>
          <a:solidFill>
            <a:srgbClr val="00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3200" b="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rPr>
              <a:t>1. </a:t>
            </a:r>
            <a:r>
              <a:rPr kumimoji="1" lang="ja-JP" altLang="en-US" sz="3200" b="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rPr>
              <a:t>学籍番号入力</a:t>
            </a:r>
            <a:endParaRPr kumimoji="1" lang="en-US" altLang="ja-JP" sz="3200" b="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altLang="ja-JP" sz="2400">
                <a:effectLst>
                  <a:outerShdw blurRad="38100" dist="38100" dir="2700000" algn="tl">
                    <a:srgbClr val="000000">
                      <a:alpha val="43137"/>
                    </a:srgbClr>
                  </a:outerShdw>
                </a:effectLst>
              </a:rPr>
              <a:t>(2110370XXX</a:t>
            </a:r>
            <a:r>
              <a:rPr lang="en-US" altLang="ja-JP" sz="2400" dirty="0">
                <a:effectLst>
                  <a:outerShdw blurRad="38100" dist="38100" dir="2700000" algn="tl">
                    <a:srgbClr val="000000">
                      <a:alpha val="43137"/>
                    </a:srgbClr>
                  </a:outerShdw>
                </a:effectLst>
              </a:rPr>
              <a:t>)</a:t>
            </a:r>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400" b="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rPr>
              <a:t>10</a:t>
            </a:r>
            <a:r>
              <a:rPr kumimoji="1" lang="ja-JP" altLang="en-US" sz="2400" b="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rPr>
              <a:t>桁全て入力</a:t>
            </a:r>
          </a:p>
        </p:txBody>
      </p:sp>
      <p:sp>
        <p:nvSpPr>
          <p:cNvPr id="5" name="吹き出し: 角を丸めた四角形 4">
            <a:extLst>
              <a:ext uri="{FF2B5EF4-FFF2-40B4-BE49-F238E27FC236}">
                <a16:creationId xmlns:a16="http://schemas.microsoft.com/office/drawing/2014/main" id="{35B704F8-F863-4216-859E-F4FF8420F6DE}"/>
              </a:ext>
            </a:extLst>
          </p:cNvPr>
          <p:cNvSpPr/>
          <p:nvPr/>
        </p:nvSpPr>
        <p:spPr bwMode="auto">
          <a:xfrm>
            <a:off x="3162298" y="2362200"/>
            <a:ext cx="4229102" cy="685800"/>
          </a:xfrm>
          <a:prstGeom prst="wedgeRoundRectCallout">
            <a:avLst>
              <a:gd name="adj1" fmla="val -90813"/>
              <a:gd name="adj2" fmla="val -200259"/>
              <a:gd name="adj3" fmla="val 16667"/>
            </a:avLst>
          </a:prstGeom>
          <a:solidFill>
            <a:srgbClr val="00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ltLang="ja-JP" dirty="0">
                <a:effectLst>
                  <a:outerShdw blurRad="38100" dist="38100" dir="2700000" algn="tl">
                    <a:srgbClr val="000000">
                      <a:alpha val="43137"/>
                    </a:srgbClr>
                  </a:outerShdw>
                </a:effectLst>
              </a:rPr>
              <a:t>2. </a:t>
            </a:r>
            <a:r>
              <a:rPr lang="ja-JP" altLang="en-US" dirty="0">
                <a:effectLst>
                  <a:outerShdw blurRad="38100" dist="38100" dir="2700000" algn="tl">
                    <a:srgbClr val="000000">
                      <a:alpha val="43137"/>
                    </a:srgbClr>
                  </a:outerShdw>
                </a:effectLst>
              </a:rPr>
              <a:t>提出ファイルを選択</a:t>
            </a:r>
            <a:endParaRPr kumimoji="1" lang="en-US" altLang="ja-JP" sz="3200" b="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
        <p:nvSpPr>
          <p:cNvPr id="6" name="正方形/長方形 5">
            <a:extLst>
              <a:ext uri="{FF2B5EF4-FFF2-40B4-BE49-F238E27FC236}">
                <a16:creationId xmlns:a16="http://schemas.microsoft.com/office/drawing/2014/main" id="{70C7CD2D-8E1E-4F75-86DA-810B5B0A527C}"/>
              </a:ext>
            </a:extLst>
          </p:cNvPr>
          <p:cNvSpPr/>
          <p:nvPr/>
        </p:nvSpPr>
        <p:spPr bwMode="auto">
          <a:xfrm>
            <a:off x="1523998" y="4063690"/>
            <a:ext cx="6096001" cy="685800"/>
          </a:xfrm>
          <a:prstGeom prst="rect">
            <a:avLst/>
          </a:prstGeom>
          <a:solidFill>
            <a:srgbClr val="0000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3600" dirty="0">
                <a:effectLst>
                  <a:outerShdw blurRad="38100" dist="38100" dir="2700000" algn="tl">
                    <a:srgbClr val="000000">
                      <a:alpha val="43137"/>
                    </a:srgbClr>
                  </a:outerShdw>
                </a:effectLst>
              </a:rPr>
              <a:t>~/Documents</a:t>
            </a:r>
            <a:r>
              <a:rPr lang="en-US" altLang="ja-JP" sz="3600">
                <a:effectLst>
                  <a:outerShdw blurRad="38100" dist="38100" dir="2700000" algn="tl">
                    <a:srgbClr val="000000">
                      <a:alpha val="43137"/>
                    </a:srgbClr>
                  </a:outerShdw>
                </a:effectLst>
              </a:rPr>
              <a:t>/ProjI23/</a:t>
            </a:r>
            <a:r>
              <a:rPr lang="en-US" altLang="ja-JP" sz="3600" dirty="0" err="1">
                <a:effectLst>
                  <a:outerShdw blurRad="38100" dist="38100" dir="2700000" algn="tl">
                    <a:srgbClr val="000000">
                      <a:alpha val="43137"/>
                    </a:srgbClr>
                  </a:outerShdw>
                </a:effectLst>
              </a:rPr>
              <a:t>src</a:t>
            </a:r>
            <a:r>
              <a:rPr lang="en-US" altLang="ja-JP" sz="3600" dirty="0">
                <a:effectLst>
                  <a:outerShdw blurRad="38100" dist="38100" dir="2700000" algn="tl">
                    <a:srgbClr val="000000">
                      <a:alpha val="43137"/>
                    </a:srgbClr>
                  </a:outerShdw>
                </a:effectLst>
              </a:rPr>
              <a:t>/kc/</a:t>
            </a:r>
            <a:endParaRPr kumimoji="1" lang="ja-JP" altLang="en-US" sz="3600" b="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Tree>
    <p:custDataLst>
      <p:tags r:id="rId1"/>
    </p:custDataLst>
    <p:extLst>
      <p:ext uri="{BB962C8B-B14F-4D97-AF65-F5344CB8AC3E}">
        <p14:creationId xmlns:p14="http://schemas.microsoft.com/office/powerpoint/2010/main" val="240753209"/>
      </p:ext>
    </p:extLst>
  </p:cSld>
  <p:clrMapOvr>
    <a:masterClrMapping/>
  </p:clrMapOvr>
  <mc:AlternateContent xmlns:mc="http://schemas.openxmlformats.org/markup-compatibility/2006" xmlns:p14="http://schemas.microsoft.com/office/powerpoint/2010/main">
    <mc:Choice Requires="p14">
      <p:transition spd="slow" p14:dur="2000" advTm="35363"/>
    </mc:Choice>
    <mc:Fallback xmlns="">
      <p:transition spd="slow" advTm="353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アプリケーション&#10;&#10;自動的に生成された説明">
            <a:extLst>
              <a:ext uri="{FF2B5EF4-FFF2-40B4-BE49-F238E27FC236}">
                <a16:creationId xmlns:a16="http://schemas.microsoft.com/office/drawing/2014/main" id="{DD26FF27-455D-FCFF-828F-BDABEAC661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836"/>
            <a:ext cx="9144000" cy="6380328"/>
          </a:xfrm>
          <a:prstGeom prst="rect">
            <a:avLst/>
          </a:prstGeom>
        </p:spPr>
      </p:pic>
      <p:sp>
        <p:nvSpPr>
          <p:cNvPr id="4" name="正方形/長方形 3">
            <a:extLst>
              <a:ext uri="{FF2B5EF4-FFF2-40B4-BE49-F238E27FC236}">
                <a16:creationId xmlns:a16="http://schemas.microsoft.com/office/drawing/2014/main" id="{45B15F4F-AB56-4B2C-A3D0-E8C7061014D9}"/>
              </a:ext>
            </a:extLst>
          </p:cNvPr>
          <p:cNvSpPr/>
          <p:nvPr/>
        </p:nvSpPr>
        <p:spPr bwMode="auto">
          <a:xfrm>
            <a:off x="1523998" y="4063690"/>
            <a:ext cx="6096001" cy="685800"/>
          </a:xfrm>
          <a:prstGeom prst="rect">
            <a:avLst/>
          </a:prstGeom>
          <a:solidFill>
            <a:srgbClr val="0000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3600" dirty="0">
                <a:effectLst>
                  <a:outerShdw blurRad="38100" dist="38100" dir="2700000" algn="tl">
                    <a:srgbClr val="000000">
                      <a:alpha val="43137"/>
                    </a:srgbClr>
                  </a:outerShdw>
                </a:effectLst>
              </a:rPr>
              <a:t>~/Documents/ProjI22/</a:t>
            </a:r>
            <a:r>
              <a:rPr lang="en-US" altLang="ja-JP" sz="3600" dirty="0" err="1">
                <a:effectLst>
                  <a:outerShdw blurRad="38100" dist="38100" dir="2700000" algn="tl">
                    <a:srgbClr val="000000">
                      <a:alpha val="43137"/>
                    </a:srgbClr>
                  </a:outerShdw>
                </a:effectLst>
              </a:rPr>
              <a:t>src</a:t>
            </a:r>
            <a:r>
              <a:rPr lang="en-US" altLang="ja-JP" sz="3600" dirty="0">
                <a:effectLst>
                  <a:outerShdw blurRad="38100" dist="38100" dir="2700000" algn="tl">
                    <a:srgbClr val="000000">
                      <a:alpha val="43137"/>
                    </a:srgbClr>
                  </a:outerShdw>
                </a:effectLst>
              </a:rPr>
              <a:t>/kc/</a:t>
            </a:r>
            <a:endParaRPr kumimoji="1" lang="ja-JP" altLang="en-US" sz="3600" b="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3320669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アプリケーション&#10;&#10;自動的に生成された説明">
            <a:extLst>
              <a:ext uri="{FF2B5EF4-FFF2-40B4-BE49-F238E27FC236}">
                <a16:creationId xmlns:a16="http://schemas.microsoft.com/office/drawing/2014/main" id="{12760662-A1F9-3CDC-BC64-0C3E7F6E8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8836"/>
            <a:ext cx="9144000" cy="6380328"/>
          </a:xfrm>
          <a:prstGeom prst="rect">
            <a:avLst/>
          </a:prstGeom>
        </p:spPr>
      </p:pic>
      <p:sp>
        <p:nvSpPr>
          <p:cNvPr id="4" name="吹き出し: 角を丸めた四角形 3">
            <a:extLst>
              <a:ext uri="{FF2B5EF4-FFF2-40B4-BE49-F238E27FC236}">
                <a16:creationId xmlns:a16="http://schemas.microsoft.com/office/drawing/2014/main" id="{7B7181E4-CD7E-41A0-A72E-45DA27589680}"/>
              </a:ext>
            </a:extLst>
          </p:cNvPr>
          <p:cNvSpPr/>
          <p:nvPr/>
        </p:nvSpPr>
        <p:spPr bwMode="auto">
          <a:xfrm>
            <a:off x="1371600" y="2439785"/>
            <a:ext cx="5562600" cy="685800"/>
          </a:xfrm>
          <a:prstGeom prst="wedgeRoundRectCallout">
            <a:avLst>
              <a:gd name="adj1" fmla="val -59416"/>
              <a:gd name="adj2" fmla="val -125104"/>
              <a:gd name="adj3" fmla="val 16667"/>
            </a:avLst>
          </a:prstGeom>
          <a:solidFill>
            <a:srgbClr val="00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ltLang="ja-JP" dirty="0">
                <a:effectLst>
                  <a:outerShdw blurRad="38100" dist="38100" dir="2700000" algn="tl">
                    <a:srgbClr val="000000">
                      <a:alpha val="43137"/>
                    </a:srgbClr>
                  </a:outerShdw>
                </a:effectLst>
              </a:rPr>
              <a:t>3. </a:t>
            </a:r>
            <a:r>
              <a:rPr lang="ja-JP" altLang="en-US" dirty="0">
                <a:effectLst>
                  <a:outerShdw blurRad="38100" dist="38100" dir="2700000" algn="tl">
                    <a:srgbClr val="000000">
                      <a:alpha val="43137"/>
                    </a:srgbClr>
                  </a:outerShdw>
                </a:effectLst>
              </a:rPr>
              <a:t>提出</a:t>
            </a:r>
            <a:r>
              <a:rPr lang="en-US" altLang="ja-JP" sz="2400" dirty="0">
                <a:effectLst>
                  <a:outerShdw blurRad="38100" dist="38100" dir="2700000" algn="tl">
                    <a:srgbClr val="000000">
                      <a:alpha val="43137"/>
                    </a:srgbClr>
                  </a:outerShdw>
                </a:effectLst>
              </a:rPr>
              <a:t>(</a:t>
            </a:r>
            <a:r>
              <a:rPr lang="ja-JP" altLang="en-US" sz="2400" dirty="0">
                <a:effectLst>
                  <a:outerShdw blurRad="38100" dist="38100" dir="2700000" algn="tl">
                    <a:srgbClr val="000000">
                      <a:alpha val="43137"/>
                    </a:srgbClr>
                  </a:outerShdw>
                </a:effectLst>
              </a:rPr>
              <a:t>完成品</a:t>
            </a:r>
            <a:r>
              <a:rPr lang="en-US" altLang="ja-JP" sz="2400" dirty="0">
                <a:effectLst>
                  <a:outerShdw blurRad="38100" dist="38100" dir="2700000" algn="tl">
                    <a:srgbClr val="000000">
                      <a:alpha val="43137"/>
                    </a:srgbClr>
                  </a:outerShdw>
                </a:effectLst>
              </a:rPr>
              <a:t>)</a:t>
            </a:r>
            <a:r>
              <a:rPr lang="ja-JP" altLang="en-US" sz="2400" dirty="0">
                <a:effectLst>
                  <a:outerShdw blurRad="38100" dist="38100" dir="2700000" algn="tl">
                    <a:srgbClr val="000000">
                      <a:alpha val="43137"/>
                    </a:srgbClr>
                  </a:outerShdw>
                </a:effectLst>
              </a:rPr>
              <a:t> </a:t>
            </a:r>
            <a:r>
              <a:rPr lang="en-US" altLang="ja-JP" dirty="0">
                <a:effectLst>
                  <a:outerShdw blurRad="38100" dist="38100" dir="2700000" algn="tl">
                    <a:srgbClr val="000000">
                      <a:alpha val="43137"/>
                    </a:srgbClr>
                  </a:outerShdw>
                </a:effectLst>
              </a:rPr>
              <a:t>/ </a:t>
            </a:r>
            <a:r>
              <a:rPr lang="ja-JP" altLang="en-US" dirty="0">
                <a:effectLst>
                  <a:outerShdw blurRad="38100" dist="38100" dir="2700000" algn="tl">
                    <a:srgbClr val="000000">
                      <a:alpha val="43137"/>
                    </a:srgbClr>
                  </a:outerShdw>
                </a:effectLst>
              </a:rPr>
              <a:t>作業中 を選択</a:t>
            </a:r>
            <a:endParaRPr kumimoji="1" lang="en-US" altLang="ja-JP" sz="3200" b="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
        <p:nvSpPr>
          <p:cNvPr id="5" name="吹き出し: 角を丸めた四角形 4">
            <a:extLst>
              <a:ext uri="{FF2B5EF4-FFF2-40B4-BE49-F238E27FC236}">
                <a16:creationId xmlns:a16="http://schemas.microsoft.com/office/drawing/2014/main" id="{81F6BF99-BA7B-486D-B0CE-72BECA4D2125}"/>
              </a:ext>
            </a:extLst>
          </p:cNvPr>
          <p:cNvSpPr/>
          <p:nvPr/>
        </p:nvSpPr>
        <p:spPr bwMode="auto">
          <a:xfrm>
            <a:off x="2781300" y="1219200"/>
            <a:ext cx="2743200" cy="685800"/>
          </a:xfrm>
          <a:prstGeom prst="wedgeRoundRectCallout">
            <a:avLst>
              <a:gd name="adj1" fmla="val -98051"/>
              <a:gd name="adj2" fmla="val 1426"/>
              <a:gd name="adj3" fmla="val 16667"/>
            </a:avLst>
          </a:prstGeom>
          <a:solidFill>
            <a:srgbClr val="00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ltLang="ja-JP" dirty="0">
                <a:effectLst>
                  <a:outerShdw blurRad="38100" dist="38100" dir="2700000" algn="tl">
                    <a:srgbClr val="000000">
                      <a:alpha val="43137"/>
                    </a:srgbClr>
                  </a:outerShdw>
                </a:effectLst>
              </a:rPr>
              <a:t>4. </a:t>
            </a:r>
            <a:r>
              <a:rPr lang="ja-JP" altLang="en-US" dirty="0">
                <a:effectLst>
                  <a:outerShdw blurRad="38100" dist="38100" dir="2700000" algn="tl">
                    <a:srgbClr val="000000">
                      <a:alpha val="43137"/>
                    </a:srgbClr>
                  </a:outerShdw>
                </a:effectLst>
              </a:rPr>
              <a:t>アップロード</a:t>
            </a:r>
            <a:endParaRPr kumimoji="1" lang="en-US" altLang="ja-JP" sz="3200" b="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pic>
        <p:nvPicPr>
          <p:cNvPr id="13" name="図 12" descr="グラフィカル ユーザー インターフェイス&#10;&#10;低い精度で自動的に生成された説明">
            <a:extLst>
              <a:ext uri="{FF2B5EF4-FFF2-40B4-BE49-F238E27FC236}">
                <a16:creationId xmlns:a16="http://schemas.microsoft.com/office/drawing/2014/main" id="{AAAA4175-D5FD-4243-A3B0-A5CC54DB18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562100"/>
            <a:ext cx="863644" cy="711237"/>
          </a:xfrm>
          <a:prstGeom prst="rect">
            <a:avLst/>
          </a:prstGeom>
        </p:spPr>
      </p:pic>
    </p:spTree>
    <p:custDataLst>
      <p:tags r:id="rId1"/>
    </p:custDataLst>
    <p:extLst>
      <p:ext uri="{BB962C8B-B14F-4D97-AF65-F5344CB8AC3E}">
        <p14:creationId xmlns:p14="http://schemas.microsoft.com/office/powerpoint/2010/main" val="1008569181"/>
      </p:ext>
    </p:extLst>
  </p:cSld>
  <p:clrMapOvr>
    <a:masterClrMapping/>
  </p:clrMapOvr>
  <mc:AlternateContent xmlns:mc="http://schemas.openxmlformats.org/markup-compatibility/2006" xmlns:p14="http://schemas.microsoft.com/office/powerpoint/2010/main">
    <mc:Choice Requires="p14">
      <p:transition spd="slow" p14:dur="2000" advTm="19899"/>
    </mc:Choice>
    <mc:Fallback xmlns="">
      <p:transition spd="slow" advTm="198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テキスト, アプリケーション&#10;&#10;自動的に生成された説明">
            <a:extLst>
              <a:ext uri="{FF2B5EF4-FFF2-40B4-BE49-F238E27FC236}">
                <a16:creationId xmlns:a16="http://schemas.microsoft.com/office/drawing/2014/main" id="{9AEE0097-500A-DA9E-988C-95AC5FDF8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836"/>
            <a:ext cx="9144000" cy="6380328"/>
          </a:xfrm>
          <a:prstGeom prst="rect">
            <a:avLst/>
          </a:prstGeom>
        </p:spPr>
      </p:pic>
    </p:spTree>
    <p:extLst>
      <p:ext uri="{BB962C8B-B14F-4D97-AF65-F5344CB8AC3E}">
        <p14:creationId xmlns:p14="http://schemas.microsoft.com/office/powerpoint/2010/main" val="378027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アプリケーション, Word&#10;&#10;自動的に生成された説明">
            <a:extLst>
              <a:ext uri="{FF2B5EF4-FFF2-40B4-BE49-F238E27FC236}">
                <a16:creationId xmlns:a16="http://schemas.microsoft.com/office/drawing/2014/main" id="{4E667F2B-8140-AD47-4199-895AD3756D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836"/>
            <a:ext cx="9144000" cy="6380328"/>
          </a:xfrm>
          <a:prstGeom prst="rect">
            <a:avLst/>
          </a:prstGeom>
        </p:spPr>
      </p:pic>
      <p:sp>
        <p:nvSpPr>
          <p:cNvPr id="4" name="正方形/長方形 3">
            <a:extLst>
              <a:ext uri="{FF2B5EF4-FFF2-40B4-BE49-F238E27FC236}">
                <a16:creationId xmlns:a16="http://schemas.microsoft.com/office/drawing/2014/main" id="{79E1CFCB-6B91-4094-8AF3-1F0859FC78F6}"/>
              </a:ext>
            </a:extLst>
          </p:cNvPr>
          <p:cNvSpPr/>
          <p:nvPr/>
        </p:nvSpPr>
        <p:spPr bwMode="auto">
          <a:xfrm>
            <a:off x="2438398" y="2514600"/>
            <a:ext cx="4419602" cy="1295400"/>
          </a:xfrm>
          <a:prstGeom prst="rect">
            <a:avLst/>
          </a:prstGeom>
          <a:solidFill>
            <a:srgbClr val="0000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3600" dirty="0">
                <a:effectLst>
                  <a:outerShdw blurRad="38100" dist="38100" dir="2700000" algn="tl">
                    <a:srgbClr val="000000">
                      <a:alpha val="43137"/>
                    </a:srgbClr>
                  </a:outerShdw>
                </a:effectLst>
              </a:rPr>
              <a:t>「確認」を押すと</a:t>
            </a:r>
            <a:endParaRPr lang="en-US" altLang="ja-JP" sz="3600" dirty="0">
              <a:effectLst>
                <a:outerShdw blurRad="38100" dist="38100" dir="2700000" algn="tl">
                  <a:srgbClr val="000000">
                    <a:alpha val="43137"/>
                  </a:srgbClr>
                </a:outerShdw>
              </a:effectLst>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3600" dirty="0">
                <a:effectLst>
                  <a:outerShdw blurRad="38100" dist="38100" dir="2700000" algn="tl">
                    <a:srgbClr val="000000">
                      <a:alpha val="43137"/>
                    </a:srgbClr>
                  </a:outerShdw>
                </a:effectLst>
              </a:rPr>
              <a:t>ファイルを確認できる</a:t>
            </a:r>
            <a:endParaRPr kumimoji="1" lang="ja-JP" altLang="en-US" sz="3600" b="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4115063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98C25A-31AC-499C-A8F6-C02CEE8CD42A}"/>
              </a:ext>
            </a:extLst>
          </p:cNvPr>
          <p:cNvSpPr>
            <a:spLocks noGrp="1"/>
          </p:cNvSpPr>
          <p:nvPr>
            <p:ph type="title"/>
          </p:nvPr>
        </p:nvSpPr>
        <p:spPr/>
        <p:txBody>
          <a:bodyPr/>
          <a:lstStyle/>
          <a:p>
            <a:r>
              <a:rPr lang="ja-JP" altLang="en-US" dirty="0"/>
              <a:t>課題プログラムの提出の注意</a:t>
            </a:r>
            <a:endParaRPr kumimoji="1" lang="ja-JP" altLang="en-US" dirty="0"/>
          </a:p>
        </p:txBody>
      </p:sp>
      <p:sp>
        <p:nvSpPr>
          <p:cNvPr id="19" name="コンテンツ プレースホルダー 18">
            <a:extLst>
              <a:ext uri="{FF2B5EF4-FFF2-40B4-BE49-F238E27FC236}">
                <a16:creationId xmlns:a16="http://schemas.microsoft.com/office/drawing/2014/main" id="{4AF82C62-98A3-46FB-9D3E-7CFDD8E5CC91}"/>
              </a:ext>
            </a:extLst>
          </p:cNvPr>
          <p:cNvSpPr>
            <a:spLocks noGrp="1"/>
          </p:cNvSpPr>
          <p:nvPr>
            <p:ph idx="1"/>
          </p:nvPr>
        </p:nvSpPr>
        <p:spPr>
          <a:xfrm>
            <a:off x="1066800" y="1981200"/>
            <a:ext cx="7543800" cy="4495800"/>
          </a:xfrm>
          <a:solidFill>
            <a:srgbClr val="003300"/>
          </a:solidFill>
          <a:ln>
            <a:solidFill>
              <a:schemeClr val="tx1"/>
            </a:solidFill>
          </a:ln>
        </p:spPr>
        <p:txBody>
          <a:bodyPr/>
          <a:lstStyle/>
          <a:p>
            <a:r>
              <a:rPr kumimoji="1" lang="ja-JP" altLang="en-US" dirty="0"/>
              <a:t>完成した課題プログラムは必ず</a:t>
            </a:r>
            <a:r>
              <a:rPr lang="ja-JP" altLang="en-US" dirty="0"/>
              <a:t>「提出」へ</a:t>
            </a:r>
            <a:endParaRPr kumimoji="1" lang="en-US" altLang="ja-JP" dirty="0"/>
          </a:p>
          <a:p>
            <a:pPr lvl="1"/>
            <a:r>
              <a:rPr lang="ja-JP" altLang="en-US" dirty="0"/>
              <a:t>「作業中」に出しても課題提出とならない</a:t>
            </a:r>
            <a:endParaRPr kumimoji="1" lang="en-US" altLang="ja-JP" dirty="0"/>
          </a:p>
          <a:p>
            <a:r>
              <a:rPr lang="ja-JP" altLang="en-US" dirty="0"/>
              <a:t>実習で作成したプログラムは必ず授業終了後その日のうちに「作業中」に提出</a:t>
            </a:r>
            <a:endParaRPr lang="en-US" altLang="ja-JP" dirty="0"/>
          </a:p>
          <a:p>
            <a:r>
              <a:rPr lang="ja-JP" altLang="en-US" dirty="0"/>
              <a:t>提出時の学籍番号の間違いには注意</a:t>
            </a:r>
            <a:endParaRPr lang="en-US" altLang="ja-JP" dirty="0"/>
          </a:p>
          <a:p>
            <a:pPr lvl="1"/>
            <a:r>
              <a:rPr kumimoji="1" lang="ja-JP" altLang="en-US" dirty="0"/>
              <a:t>間違えて他人の学籍番号でアップロードしてしまった場合はすぐに教員に知らせること</a:t>
            </a:r>
          </a:p>
        </p:txBody>
      </p:sp>
    </p:spTree>
    <p:extLst>
      <p:ext uri="{BB962C8B-B14F-4D97-AF65-F5344CB8AC3E}">
        <p14:creationId xmlns:p14="http://schemas.microsoft.com/office/powerpoint/2010/main" val="420336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実習ノート・</a:t>
            </a:r>
            <a:r>
              <a:rPr kumimoji="1" lang="ja-JP" altLang="en-US" dirty="0">
                <a:solidFill>
                  <a:schemeClr val="tx1"/>
                </a:solidFill>
              </a:rPr>
              <a:t>報告書</a:t>
            </a:r>
            <a:r>
              <a:rPr kumimoji="1" lang="ja-JP" altLang="en-US" dirty="0"/>
              <a:t>について</a:t>
            </a:r>
          </a:p>
        </p:txBody>
      </p:sp>
      <p:sp>
        <p:nvSpPr>
          <p:cNvPr id="3" name="Rectangle 3"/>
          <p:cNvSpPr txBox="1">
            <a:spLocks noRot="1" noChangeArrowheads="1"/>
          </p:cNvSpPr>
          <p:nvPr/>
        </p:nvSpPr>
        <p:spPr>
          <a:xfrm>
            <a:off x="323528" y="1484784"/>
            <a:ext cx="8515672" cy="5220816"/>
          </a:xfrm>
          <a:prstGeom prst="rect">
            <a:avLst/>
          </a:prstGeom>
          <a:solidFill>
            <a:srgbClr val="003300"/>
          </a:solidFill>
          <a:ln>
            <a:solidFill>
              <a:schemeClr val="tx1"/>
            </a:solidFill>
          </a:ln>
        </p:spPr>
        <p:txBody>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1"/>
              </a:buClr>
              <a:buChar char="–"/>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9pPr>
          </a:lstStyle>
          <a:p>
            <a:pPr eaLnBrk="1" hangingPunct="1">
              <a:defRPr/>
            </a:pPr>
            <a:r>
              <a:rPr lang="ja-JP" altLang="en-US" sz="2800" kern="0" dirty="0">
                <a:latin typeface="Times New Roman" panose="02020603050405020304" pitchFamily="18" charset="0"/>
              </a:rPr>
              <a:t>実習時：作業内容の進捗状況を記録する</a:t>
            </a:r>
            <a:endParaRPr lang="en-US" altLang="ja-JP" sz="2800" kern="0" dirty="0">
              <a:latin typeface="Times New Roman" panose="02020603050405020304" pitchFamily="18" charset="0"/>
            </a:endParaRPr>
          </a:p>
          <a:p>
            <a:pPr lvl="1" eaLnBrk="1" hangingPunct="1">
              <a:defRPr/>
            </a:pPr>
            <a:r>
              <a:rPr lang="ja-JP" altLang="en-US" sz="2400" kern="0" dirty="0">
                <a:latin typeface="Times New Roman" panose="02020603050405020304" pitchFamily="18" charset="0"/>
              </a:rPr>
              <a:t>どのような作業を行ったのか，作業開始時刻・終了時刻</a:t>
            </a:r>
            <a:endParaRPr lang="en-US" altLang="ja-JP" sz="2400" kern="0" dirty="0">
              <a:latin typeface="Times New Roman" panose="02020603050405020304" pitchFamily="18" charset="0"/>
            </a:endParaRPr>
          </a:p>
          <a:p>
            <a:pPr lvl="1" eaLnBrk="1" hangingPunct="1">
              <a:defRPr/>
            </a:pPr>
            <a:r>
              <a:rPr lang="ja-JP" altLang="en-US" sz="2400" kern="0" dirty="0">
                <a:latin typeface="Times New Roman" panose="02020603050405020304" pitchFamily="18" charset="0"/>
              </a:rPr>
              <a:t>動作確認・バグがあった場合はその内容等</a:t>
            </a:r>
            <a:endParaRPr lang="en-US" altLang="ja-JP" sz="2400" kern="0" dirty="0">
              <a:latin typeface="Times New Roman" panose="02020603050405020304" pitchFamily="18" charset="0"/>
            </a:endParaRPr>
          </a:p>
          <a:p>
            <a:pPr lvl="1" eaLnBrk="1" hangingPunct="1">
              <a:defRPr/>
            </a:pPr>
            <a:r>
              <a:rPr lang="ja-JP" altLang="en-US" sz="2400" kern="0" dirty="0">
                <a:latin typeface="Times New Roman" panose="02020603050405020304" pitchFamily="18" charset="0"/>
              </a:rPr>
              <a:t>時間内に終わらなかった場合は、どこまでできたのか、どのような問題が残っているのか</a:t>
            </a:r>
            <a:endParaRPr lang="en-US" altLang="ja-JP" sz="2400" kern="0" dirty="0">
              <a:latin typeface="Times New Roman" panose="02020603050405020304" pitchFamily="18" charset="0"/>
            </a:endParaRPr>
          </a:p>
          <a:p>
            <a:pPr eaLnBrk="1" hangingPunct="1">
              <a:defRPr/>
            </a:pPr>
            <a:r>
              <a:rPr lang="ja-JP" altLang="en-US" sz="2800" kern="0" dirty="0">
                <a:latin typeface="Times New Roman" panose="02020603050405020304" pitchFamily="18" charset="0"/>
              </a:rPr>
              <a:t>予習時：各授業で行う作業内容の計画を立てる</a:t>
            </a:r>
            <a:endParaRPr lang="en-US" altLang="ja-JP" sz="2800" kern="0" dirty="0">
              <a:latin typeface="Times New Roman" panose="02020603050405020304" pitchFamily="18" charset="0"/>
            </a:endParaRPr>
          </a:p>
          <a:p>
            <a:pPr lvl="1" eaLnBrk="1" hangingPunct="1">
              <a:defRPr/>
            </a:pPr>
            <a:r>
              <a:rPr lang="ja-JP" altLang="en-US" sz="2400" kern="0" dirty="0">
                <a:latin typeface="Times New Roman" panose="02020603050405020304" pitchFamily="18" charset="0"/>
              </a:rPr>
              <a:t>どのような作業を行うのか、どれだけ時間をかけるのか</a:t>
            </a:r>
            <a:endParaRPr lang="en-US" altLang="ja-JP" sz="2400" kern="0" dirty="0">
              <a:latin typeface="Times New Roman" panose="02020603050405020304" pitchFamily="18" charset="0"/>
            </a:endParaRPr>
          </a:p>
          <a:p>
            <a:pPr lvl="1" eaLnBrk="1" hangingPunct="1">
              <a:defRPr/>
            </a:pPr>
            <a:endParaRPr lang="ja-JP" altLang="en-US" sz="2400" kern="0" dirty="0">
              <a:latin typeface="Times New Roman" panose="02020603050405020304" pitchFamily="18" charset="0"/>
            </a:endParaRPr>
          </a:p>
          <a:p>
            <a:pPr eaLnBrk="1" hangingPunct="1">
              <a:defRPr/>
            </a:pPr>
            <a:r>
              <a:rPr lang="ja-JP" altLang="en-US" sz="2800" kern="0" dirty="0">
                <a:latin typeface="Times New Roman" panose="02020603050405020304" pitchFamily="18" charset="0"/>
              </a:rPr>
              <a:t>実習開始時に教員がノート・報告書チェックし、計画に不備がある場合は再提出</a:t>
            </a:r>
            <a:endParaRPr lang="en-US" altLang="ja-JP" sz="2800" kern="0" dirty="0">
              <a:latin typeface="Times New Roman" panose="02020603050405020304" pitchFamily="18" charset="0"/>
            </a:endParaRPr>
          </a:p>
          <a:p>
            <a:pPr eaLnBrk="1" hangingPunct="1">
              <a:defRPr/>
            </a:pPr>
            <a:r>
              <a:rPr lang="ja-JP" altLang="en-US" sz="2800" kern="0" dirty="0">
                <a:solidFill>
                  <a:srgbClr val="FFFF00"/>
                </a:solidFill>
                <a:latin typeface="Times New Roman" panose="02020603050405020304" pitchFamily="18" charset="0"/>
              </a:rPr>
              <a:t>ノート・報告書が提出されていない</a:t>
            </a:r>
            <a:r>
              <a:rPr lang="ja-JP" altLang="en-US" sz="2800" kern="0" dirty="0">
                <a:latin typeface="Times New Roman" panose="02020603050405020304" pitchFamily="18" charset="0"/>
              </a:rPr>
              <a:t>と減点</a:t>
            </a:r>
          </a:p>
        </p:txBody>
      </p:sp>
    </p:spTree>
    <p:extLst>
      <p:ext uri="{BB962C8B-B14F-4D97-AF65-F5344CB8AC3E}">
        <p14:creationId xmlns:p14="http://schemas.microsoft.com/office/powerpoint/2010/main" val="37710478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B4876E-7A2F-416F-BC29-20B28C0E7685}"/>
              </a:ext>
            </a:extLst>
          </p:cNvPr>
          <p:cNvSpPr>
            <a:spLocks noGrp="1"/>
          </p:cNvSpPr>
          <p:nvPr>
            <p:ph type="title"/>
          </p:nvPr>
        </p:nvSpPr>
        <p:spPr/>
        <p:txBody>
          <a:bodyPr/>
          <a:lstStyle/>
          <a:p>
            <a:r>
              <a:rPr kumimoji="1" lang="ja-JP" altLang="en-US" dirty="0"/>
              <a:t>報告書 </a:t>
            </a:r>
            <a:r>
              <a:rPr kumimoji="1" lang="en-US" altLang="ja-JP" dirty="0"/>
              <a:t>(</a:t>
            </a:r>
            <a:r>
              <a:rPr kumimoji="1" lang="ja-JP" altLang="en-US" dirty="0"/>
              <a:t>オンライン受講時</a:t>
            </a:r>
            <a:r>
              <a:rPr kumimoji="1"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4E2693AC-7246-468F-88A2-1D7EFC9236E8}"/>
              </a:ext>
            </a:extLst>
          </p:cNvPr>
          <p:cNvSpPr>
            <a:spLocks noGrp="1"/>
          </p:cNvSpPr>
          <p:nvPr>
            <p:ph idx="1"/>
          </p:nvPr>
        </p:nvSpPr>
        <p:spPr>
          <a:xfrm>
            <a:off x="1066800" y="1736725"/>
            <a:ext cx="7543800" cy="4892675"/>
          </a:xfrm>
          <a:solidFill>
            <a:srgbClr val="003300"/>
          </a:solidFill>
          <a:ln>
            <a:solidFill>
              <a:schemeClr val="tx1"/>
            </a:solidFill>
          </a:ln>
        </p:spPr>
        <p:txBody>
          <a:bodyPr/>
          <a:lstStyle/>
          <a:p>
            <a:r>
              <a:rPr kumimoji="1" lang="en-US" altLang="ja-JP" dirty="0">
                <a:latin typeface="Times New Roman" panose="02020603050405020304" pitchFamily="18" charset="0"/>
              </a:rPr>
              <a:t>LaTeX</a:t>
            </a:r>
            <a:r>
              <a:rPr kumimoji="1" lang="ja-JP" altLang="en-US" dirty="0">
                <a:latin typeface="Times New Roman" panose="02020603050405020304" pitchFamily="18" charset="0"/>
              </a:rPr>
              <a:t>で作成，</a:t>
            </a:r>
            <a:r>
              <a:rPr kumimoji="1" lang="en-US" altLang="ja-JP" dirty="0">
                <a:latin typeface="Times New Roman" panose="02020603050405020304" pitchFamily="18" charset="0"/>
              </a:rPr>
              <a:t>pdf</a:t>
            </a:r>
            <a:r>
              <a:rPr lang="ja-JP" altLang="en-US" dirty="0">
                <a:latin typeface="Times New Roman" panose="02020603050405020304" pitchFamily="18" charset="0"/>
              </a:rPr>
              <a:t> </a:t>
            </a:r>
            <a:r>
              <a:rPr kumimoji="1" lang="ja-JP" altLang="en-US" dirty="0">
                <a:latin typeface="Times New Roman" panose="02020603050405020304" pitchFamily="18" charset="0"/>
              </a:rPr>
              <a:t>ファイルを提出</a:t>
            </a:r>
            <a:endParaRPr kumimoji="1" lang="en-US" altLang="ja-JP" dirty="0">
              <a:latin typeface="Times New Roman" panose="02020603050405020304" pitchFamily="18" charset="0"/>
            </a:endParaRPr>
          </a:p>
          <a:p>
            <a:pPr lvl="1"/>
            <a:r>
              <a:rPr lang="ja-JP" altLang="en-US" dirty="0">
                <a:latin typeface="Times New Roman" panose="02020603050405020304" pitchFamily="18" charset="0"/>
              </a:rPr>
              <a:t>その週の作業内容・テスト記録・翌週の計画</a:t>
            </a:r>
            <a:endParaRPr lang="en-US" altLang="ja-JP" dirty="0">
              <a:latin typeface="Times New Roman" panose="02020603050405020304" pitchFamily="18" charset="0"/>
            </a:endParaRPr>
          </a:p>
          <a:p>
            <a:pPr lvl="1"/>
            <a:r>
              <a:rPr lang="ja-JP" altLang="en-US" dirty="0">
                <a:latin typeface="Times New Roman" panose="02020603050405020304" pitchFamily="18" charset="0"/>
              </a:rPr>
              <a:t>翌週の授業開始時</a:t>
            </a:r>
            <a:r>
              <a:rPr lang="en-US" altLang="ja-JP" dirty="0">
                <a:latin typeface="Times New Roman" panose="02020603050405020304" pitchFamily="18" charset="0"/>
              </a:rPr>
              <a:t>(13:15)</a:t>
            </a:r>
            <a:r>
              <a:rPr lang="ja-JP" altLang="en-US" dirty="0">
                <a:latin typeface="Times New Roman" panose="02020603050405020304" pitchFamily="18" charset="0"/>
              </a:rPr>
              <a:t>までに提出</a:t>
            </a:r>
            <a:endParaRPr kumimoji="1" lang="en-US" altLang="ja-JP" dirty="0">
              <a:latin typeface="Times New Roman" panose="02020603050405020304" pitchFamily="18" charset="0"/>
            </a:endParaRPr>
          </a:p>
          <a:p>
            <a:r>
              <a:rPr lang="en-US" altLang="ja-JP" dirty="0">
                <a:latin typeface="Times New Roman" panose="02020603050405020304" pitchFamily="18" charset="0"/>
              </a:rPr>
              <a:t>GoogleClassroom</a:t>
            </a:r>
            <a:r>
              <a:rPr kumimoji="1" lang="ja-JP" altLang="en-US" dirty="0">
                <a:latin typeface="Times New Roman" panose="02020603050405020304" pitchFamily="18" charset="0"/>
              </a:rPr>
              <a:t>で</a:t>
            </a:r>
            <a:endParaRPr kumimoji="1" lang="en-US" altLang="ja-JP" dirty="0">
              <a:latin typeface="Times New Roman" panose="02020603050405020304" pitchFamily="18" charset="0"/>
            </a:endParaRPr>
          </a:p>
          <a:p>
            <a:pPr marL="457200" lvl="1" indent="0">
              <a:buNone/>
            </a:pPr>
            <a:r>
              <a:rPr kumimoji="1" lang="ja-JP" altLang="en-US" dirty="0">
                <a:latin typeface="Times New Roman" panose="02020603050405020304" pitchFamily="18" charset="0"/>
              </a:rPr>
              <a:t>情報システムプロジェクト</a:t>
            </a:r>
            <a:r>
              <a:rPr kumimoji="1" lang="en-US" altLang="ja-JP" dirty="0">
                <a:latin typeface="Times New Roman" panose="02020603050405020304" pitchFamily="18" charset="0"/>
              </a:rPr>
              <a:t>1</a:t>
            </a:r>
          </a:p>
          <a:p>
            <a:pPr marL="457200" lvl="1" indent="0">
              <a:buNone/>
            </a:pPr>
            <a:r>
              <a:rPr kumimoji="1" lang="ja-JP" altLang="en-US" dirty="0">
                <a:latin typeface="Times New Roman" panose="02020603050405020304" pitchFamily="18" charset="0"/>
              </a:rPr>
              <a:t>　⇒授業</a:t>
            </a:r>
            <a:endParaRPr kumimoji="1" lang="en-US" altLang="ja-JP" dirty="0">
              <a:latin typeface="Times New Roman" panose="02020603050405020304" pitchFamily="18" charset="0"/>
            </a:endParaRPr>
          </a:p>
          <a:p>
            <a:pPr marL="457200" lvl="1" indent="0">
              <a:buNone/>
            </a:pPr>
            <a:r>
              <a:rPr lang="ja-JP" altLang="en-US" dirty="0">
                <a:latin typeface="Times New Roman" panose="02020603050405020304" pitchFamily="18" charset="0"/>
              </a:rPr>
              <a:t>　⇒その回の「第＊回 進捗計画報告」　　</a:t>
            </a:r>
            <a:endParaRPr kumimoji="1" lang="en-US" altLang="ja-JP" dirty="0">
              <a:latin typeface="Times New Roman" panose="02020603050405020304" pitchFamily="18" charset="0"/>
            </a:endParaRPr>
          </a:p>
          <a:p>
            <a:pPr marL="457200" lvl="1" indent="0">
              <a:buNone/>
            </a:pPr>
            <a:r>
              <a:rPr lang="ja-JP" altLang="en-US" dirty="0">
                <a:latin typeface="Times New Roman" panose="02020603050405020304" pitchFamily="18" charset="0"/>
              </a:rPr>
              <a:t>と辿る</a:t>
            </a:r>
            <a:endParaRPr lang="en-US" altLang="ja-JP" dirty="0">
              <a:latin typeface="Times New Roman" panose="02020603050405020304" pitchFamily="18" charset="0"/>
            </a:endParaRPr>
          </a:p>
        </p:txBody>
      </p:sp>
    </p:spTree>
    <p:extLst>
      <p:ext uri="{BB962C8B-B14F-4D97-AF65-F5344CB8AC3E}">
        <p14:creationId xmlns:p14="http://schemas.microsoft.com/office/powerpoint/2010/main" val="3943325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ィカル ユーザー インターフェイス, アプリケーション&#10;&#10;自動的に生成された説明">
            <a:extLst>
              <a:ext uri="{FF2B5EF4-FFF2-40B4-BE49-F238E27FC236}">
                <a16:creationId xmlns:a16="http://schemas.microsoft.com/office/drawing/2014/main" id="{477395BC-ED9F-43C6-B14F-539A208B48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09" y="0"/>
            <a:ext cx="8936182" cy="6858000"/>
          </a:xfrm>
          <a:prstGeom prst="rect">
            <a:avLst/>
          </a:prstGeom>
        </p:spPr>
      </p:pic>
      <p:sp>
        <p:nvSpPr>
          <p:cNvPr id="4" name="四角形: 角を丸くする 3">
            <a:extLst>
              <a:ext uri="{FF2B5EF4-FFF2-40B4-BE49-F238E27FC236}">
                <a16:creationId xmlns:a16="http://schemas.microsoft.com/office/drawing/2014/main" id="{8F95B6F2-4C07-434C-843D-582159FD8ED0}"/>
              </a:ext>
            </a:extLst>
          </p:cNvPr>
          <p:cNvSpPr/>
          <p:nvPr/>
        </p:nvSpPr>
        <p:spPr bwMode="auto">
          <a:xfrm>
            <a:off x="3886200" y="1066800"/>
            <a:ext cx="685800" cy="4572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
        <p:nvSpPr>
          <p:cNvPr id="5" name="四角形: 角を丸くする 4">
            <a:extLst>
              <a:ext uri="{FF2B5EF4-FFF2-40B4-BE49-F238E27FC236}">
                <a16:creationId xmlns:a16="http://schemas.microsoft.com/office/drawing/2014/main" id="{583E1607-BB15-495F-9945-BE9A7EE992BE}"/>
              </a:ext>
            </a:extLst>
          </p:cNvPr>
          <p:cNvSpPr/>
          <p:nvPr/>
        </p:nvSpPr>
        <p:spPr bwMode="auto">
          <a:xfrm>
            <a:off x="228600" y="5943600"/>
            <a:ext cx="1676400" cy="12954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Tree>
    <p:custDataLst>
      <p:tags r:id="rId1"/>
    </p:custDataLst>
    <p:extLst>
      <p:ext uri="{BB962C8B-B14F-4D97-AF65-F5344CB8AC3E}">
        <p14:creationId xmlns:p14="http://schemas.microsoft.com/office/powerpoint/2010/main" val="2524937003"/>
      </p:ext>
    </p:extLst>
  </p:cSld>
  <p:clrMapOvr>
    <a:masterClrMapping/>
  </p:clrMapOvr>
  <mc:AlternateContent xmlns:mc="http://schemas.openxmlformats.org/markup-compatibility/2006" xmlns:p14="http://schemas.microsoft.com/office/powerpoint/2010/main">
    <mc:Choice Requires="p14">
      <p:transition spd="slow" p14:dur="2000" advTm="19411"/>
    </mc:Choice>
    <mc:Fallback xmlns="">
      <p:transition spd="slow" advTm="194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テキスト, アプリケーション, メール&#10;&#10;自動的に生成された説明">
            <a:extLst>
              <a:ext uri="{FF2B5EF4-FFF2-40B4-BE49-F238E27FC236}">
                <a16:creationId xmlns:a16="http://schemas.microsoft.com/office/drawing/2014/main" id="{64B7306B-140E-4E9B-B34B-33B78C81B4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09" y="0"/>
            <a:ext cx="8936182" cy="6858000"/>
          </a:xfrm>
          <a:prstGeom prst="rect">
            <a:avLst/>
          </a:prstGeom>
        </p:spPr>
      </p:pic>
      <p:sp>
        <p:nvSpPr>
          <p:cNvPr id="5" name="四角形: 角を丸くする 4">
            <a:extLst>
              <a:ext uri="{FF2B5EF4-FFF2-40B4-BE49-F238E27FC236}">
                <a16:creationId xmlns:a16="http://schemas.microsoft.com/office/drawing/2014/main" id="{7A385E6D-A35C-48AC-9696-6DAFAC3B2943}"/>
              </a:ext>
            </a:extLst>
          </p:cNvPr>
          <p:cNvSpPr/>
          <p:nvPr/>
        </p:nvSpPr>
        <p:spPr bwMode="auto">
          <a:xfrm>
            <a:off x="2438400" y="4800600"/>
            <a:ext cx="1143000" cy="3810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Tree>
    <p:custDataLst>
      <p:tags r:id="rId1"/>
    </p:custDataLst>
    <p:extLst>
      <p:ext uri="{BB962C8B-B14F-4D97-AF65-F5344CB8AC3E}">
        <p14:creationId xmlns:p14="http://schemas.microsoft.com/office/powerpoint/2010/main" val="152607188"/>
      </p:ext>
    </p:extLst>
  </p:cSld>
  <p:clrMapOvr>
    <a:masterClrMapping/>
  </p:clrMapOvr>
  <mc:AlternateContent xmlns:mc="http://schemas.openxmlformats.org/markup-compatibility/2006" xmlns:p14="http://schemas.microsoft.com/office/powerpoint/2010/main">
    <mc:Choice Requires="p14">
      <p:transition spd="slow" p14:dur="2000" advTm="22662"/>
    </mc:Choice>
    <mc:Fallback xmlns="">
      <p:transition spd="slow" advTm="226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6800" y="152400"/>
            <a:ext cx="7543800" cy="685800"/>
          </a:xfrm>
        </p:spPr>
        <p:txBody>
          <a:bodyPr/>
          <a:lstStyle/>
          <a:p>
            <a:r>
              <a:rPr kumimoji="1" lang="ja-JP" altLang="en-US" dirty="0"/>
              <a:t>今日の実習内容</a:t>
            </a:r>
          </a:p>
        </p:txBody>
      </p:sp>
      <p:sp>
        <p:nvSpPr>
          <p:cNvPr id="3" name="コンテンツ プレースホルダー 2"/>
          <p:cNvSpPr>
            <a:spLocks noGrp="1"/>
          </p:cNvSpPr>
          <p:nvPr>
            <p:ph idx="1"/>
          </p:nvPr>
        </p:nvSpPr>
        <p:spPr>
          <a:xfrm>
            <a:off x="1066800" y="990601"/>
            <a:ext cx="7620000" cy="5638799"/>
          </a:xfrm>
        </p:spPr>
        <p:txBody>
          <a:bodyPr/>
          <a:lstStyle/>
          <a:p>
            <a:pPr eaLnBrk="1" hangingPunct="1">
              <a:defRPr/>
            </a:pPr>
            <a:r>
              <a:rPr lang="ja-JP" altLang="en-US" sz="2800" dirty="0">
                <a:latin typeface="Times New Roman" panose="02020603050405020304" pitchFamily="18" charset="0"/>
              </a:rPr>
              <a:t>実習の概要</a:t>
            </a:r>
            <a:endParaRPr lang="en-US" altLang="ja-JP" sz="2800" dirty="0">
              <a:latin typeface="Times New Roman" panose="02020603050405020304" pitchFamily="18" charset="0"/>
            </a:endParaRPr>
          </a:p>
          <a:p>
            <a:pPr eaLnBrk="1" hangingPunct="1">
              <a:defRPr/>
            </a:pPr>
            <a:r>
              <a:rPr lang="ja-JP" altLang="en-US" sz="2800">
                <a:latin typeface="Times New Roman" panose="02020603050405020304" pitchFamily="18" charset="0"/>
              </a:rPr>
              <a:t>遠隔授業</a:t>
            </a:r>
            <a:r>
              <a:rPr lang="en-US" altLang="ja-JP" sz="2800">
                <a:latin typeface="Times New Roman" panose="02020603050405020304" pitchFamily="18" charset="0"/>
              </a:rPr>
              <a:t>(</a:t>
            </a:r>
            <a:r>
              <a:rPr lang="ja-JP" altLang="en-US" sz="2800">
                <a:latin typeface="Times New Roman" panose="02020603050405020304" pitchFamily="18" charset="0"/>
              </a:rPr>
              <a:t>になった場合</a:t>
            </a:r>
            <a:r>
              <a:rPr lang="en-US" altLang="ja-JP" sz="2800">
                <a:latin typeface="Times New Roman" panose="02020603050405020304" pitchFamily="18" charset="0"/>
              </a:rPr>
              <a:t>)</a:t>
            </a:r>
            <a:r>
              <a:rPr lang="ja-JP" altLang="en-US" sz="2800">
                <a:latin typeface="Times New Roman" panose="02020603050405020304" pitchFamily="18" charset="0"/>
              </a:rPr>
              <a:t>の</a:t>
            </a:r>
            <a:r>
              <a:rPr lang="ja-JP" altLang="en-US" sz="2800" dirty="0">
                <a:latin typeface="Times New Roman" panose="02020603050405020304" pitchFamily="18" charset="0"/>
              </a:rPr>
              <a:t>受け方</a:t>
            </a:r>
            <a:endParaRPr lang="en-US" altLang="ja-JP" sz="2800" dirty="0">
              <a:latin typeface="Times New Roman" panose="02020603050405020304" pitchFamily="18" charset="0"/>
            </a:endParaRPr>
          </a:p>
          <a:p>
            <a:pPr lvl="1" eaLnBrk="1" hangingPunct="1">
              <a:defRPr/>
            </a:pPr>
            <a:r>
              <a:rPr lang="en-US" altLang="ja-JP" sz="2400" dirty="0">
                <a:latin typeface="Times New Roman" panose="02020603050405020304" pitchFamily="18" charset="0"/>
              </a:rPr>
              <a:t>Slack </a:t>
            </a:r>
            <a:r>
              <a:rPr lang="ja-JP" altLang="en-US" sz="2400" dirty="0">
                <a:latin typeface="Times New Roman" panose="02020603050405020304" pitchFamily="18" charset="0"/>
              </a:rPr>
              <a:t>による質問方法</a:t>
            </a:r>
            <a:endParaRPr lang="en-US" altLang="ja-JP" sz="2400" dirty="0">
              <a:latin typeface="Times New Roman" panose="02020603050405020304" pitchFamily="18" charset="0"/>
            </a:endParaRPr>
          </a:p>
          <a:p>
            <a:pPr lvl="1" eaLnBrk="1" hangingPunct="1">
              <a:defRPr/>
            </a:pPr>
            <a:r>
              <a:rPr lang="en-US" altLang="ja-JP" sz="2400" dirty="0">
                <a:latin typeface="Times New Roman" panose="02020603050405020304" pitchFamily="18" charset="0"/>
              </a:rPr>
              <a:t>GoogleClassroom</a:t>
            </a:r>
            <a:r>
              <a:rPr lang="ja-JP" altLang="en-US" sz="2400" dirty="0">
                <a:latin typeface="Times New Roman" panose="02020603050405020304" pitchFamily="18" charset="0"/>
              </a:rPr>
              <a:t> への参加</a:t>
            </a:r>
            <a:endParaRPr lang="en-US" altLang="ja-JP" sz="2400" dirty="0">
              <a:latin typeface="Times New Roman" panose="02020603050405020304" pitchFamily="18" charset="0"/>
            </a:endParaRPr>
          </a:p>
          <a:p>
            <a:pPr lvl="1" eaLnBrk="1" hangingPunct="1">
              <a:defRPr/>
            </a:pPr>
            <a:r>
              <a:rPr lang="en-US" altLang="ja-JP" sz="2400" dirty="0">
                <a:latin typeface="Times New Roman" panose="02020603050405020304" pitchFamily="18" charset="0"/>
              </a:rPr>
              <a:t>GoogleClassroom </a:t>
            </a:r>
            <a:r>
              <a:rPr lang="ja-JP" altLang="en-US" sz="2400" dirty="0">
                <a:latin typeface="Times New Roman" panose="02020603050405020304" pitchFamily="18" charset="0"/>
              </a:rPr>
              <a:t>による課題提出方法</a:t>
            </a:r>
            <a:endParaRPr lang="en-US" altLang="ja-JP" sz="2400" dirty="0">
              <a:latin typeface="Times New Roman" panose="02020603050405020304" pitchFamily="18" charset="0"/>
            </a:endParaRPr>
          </a:p>
          <a:p>
            <a:pPr eaLnBrk="1" hangingPunct="1">
              <a:defRPr/>
            </a:pPr>
            <a:r>
              <a:rPr lang="ja-JP" altLang="en-US" sz="2800" dirty="0">
                <a:latin typeface="Times New Roman" panose="02020603050405020304" pitchFamily="18" charset="0"/>
              </a:rPr>
              <a:t>必要なファイルのダウンロード</a:t>
            </a:r>
          </a:p>
          <a:p>
            <a:pPr eaLnBrk="1" hangingPunct="1">
              <a:defRPr/>
            </a:pPr>
            <a:r>
              <a:rPr lang="en-US" altLang="ja-JP" sz="2800" dirty="0">
                <a:latin typeface="Times New Roman" panose="02020603050405020304" pitchFamily="18" charset="0"/>
              </a:rPr>
              <a:t>eclipse </a:t>
            </a:r>
            <a:r>
              <a:rPr lang="ja-JP" altLang="en-US" sz="2800" dirty="0">
                <a:latin typeface="Times New Roman" panose="02020603050405020304" pitchFamily="18" charset="0"/>
              </a:rPr>
              <a:t>のプロジェクトの設定</a:t>
            </a:r>
            <a:endParaRPr lang="en-US" altLang="ja-JP" sz="2800" dirty="0">
              <a:latin typeface="Times New Roman" panose="02020603050405020304" pitchFamily="18" charset="0"/>
            </a:endParaRPr>
          </a:p>
          <a:p>
            <a:pPr eaLnBrk="1" hangingPunct="1">
              <a:defRPr/>
            </a:pPr>
            <a:r>
              <a:rPr lang="ja-JP" altLang="en-US" sz="2800" dirty="0">
                <a:latin typeface="Times New Roman" panose="02020603050405020304" pitchFamily="18" charset="0"/>
              </a:rPr>
              <a:t>指導書　</a:t>
            </a:r>
            <a:r>
              <a:rPr lang="en-US" altLang="ja-JP" sz="2800" dirty="0">
                <a:latin typeface="Times New Roman" panose="02020603050405020304" pitchFamily="18" charset="0"/>
              </a:rPr>
              <a:t>p.7, </a:t>
            </a:r>
            <a:r>
              <a:rPr lang="ja-JP" altLang="en-US" sz="2800" dirty="0">
                <a:latin typeface="Times New Roman" panose="02020603050405020304" pitchFamily="18" charset="0"/>
              </a:rPr>
              <a:t>問題</a:t>
            </a:r>
            <a:r>
              <a:rPr lang="en-US" altLang="ja-JP" sz="2800" dirty="0">
                <a:latin typeface="Times New Roman" panose="02020603050405020304" pitchFamily="18" charset="0"/>
              </a:rPr>
              <a:t>2.1, p.8, </a:t>
            </a:r>
            <a:r>
              <a:rPr lang="ja-JP" altLang="en-US" sz="2800" dirty="0">
                <a:latin typeface="Times New Roman" panose="02020603050405020304" pitchFamily="18" charset="0"/>
              </a:rPr>
              <a:t>問題</a:t>
            </a:r>
            <a:r>
              <a:rPr lang="en-US" altLang="ja-JP" sz="2800" dirty="0">
                <a:latin typeface="Times New Roman" panose="02020603050405020304" pitchFamily="18" charset="0"/>
              </a:rPr>
              <a:t>2.2</a:t>
            </a:r>
          </a:p>
          <a:p>
            <a:pPr lvl="1" eaLnBrk="1" hangingPunct="1">
              <a:defRPr/>
            </a:pPr>
            <a:r>
              <a:rPr lang="en-US" altLang="ja-JP" sz="2400">
                <a:latin typeface="Times New Roman" panose="02020603050405020304" pitchFamily="18" charset="0"/>
              </a:rPr>
              <a:t>K23</a:t>
            </a:r>
            <a:r>
              <a:rPr lang="ja-JP" altLang="en-US" sz="2400">
                <a:latin typeface="Times New Roman" panose="02020603050405020304" pitchFamily="18" charset="0"/>
              </a:rPr>
              <a:t>言語</a:t>
            </a:r>
            <a:r>
              <a:rPr lang="ja-JP" altLang="en-US" sz="2400" dirty="0">
                <a:latin typeface="Times New Roman" panose="02020603050405020304" pitchFamily="18" charset="0"/>
              </a:rPr>
              <a:t>プログラムの作成</a:t>
            </a:r>
            <a:endParaRPr lang="en-US" altLang="ja-JP" sz="2400" dirty="0">
              <a:latin typeface="Times New Roman" panose="02020603050405020304" pitchFamily="18" charset="0"/>
            </a:endParaRPr>
          </a:p>
          <a:p>
            <a:pPr lvl="1" eaLnBrk="1" hangingPunct="1">
              <a:defRPr/>
            </a:pPr>
            <a:r>
              <a:rPr lang="en-US" altLang="ja-JP" sz="2400">
                <a:latin typeface="Times New Roman" panose="02020603050405020304" pitchFamily="18" charset="0"/>
              </a:rPr>
              <a:t>Kc23</a:t>
            </a:r>
            <a:r>
              <a:rPr lang="ja-JP" altLang="en-US" sz="2400">
                <a:latin typeface="Times New Roman" panose="02020603050405020304" pitchFamily="18" charset="0"/>
              </a:rPr>
              <a:t>に</a:t>
            </a:r>
            <a:r>
              <a:rPr lang="ja-JP" altLang="en-US" sz="2400" dirty="0">
                <a:latin typeface="Times New Roman" panose="02020603050405020304" pitchFamily="18" charset="0"/>
              </a:rPr>
              <a:t>よるコンパイルと </a:t>
            </a:r>
            <a:r>
              <a:rPr lang="en-US" altLang="ja-JP" sz="2400" dirty="0" err="1">
                <a:latin typeface="Times New Roman" panose="02020603050405020304" pitchFamily="18" charset="0"/>
              </a:rPr>
              <a:t>vsm</a:t>
            </a:r>
            <a:r>
              <a:rPr lang="en-US" altLang="ja-JP" sz="2400" dirty="0">
                <a:latin typeface="Times New Roman" panose="02020603050405020304" pitchFamily="18" charset="0"/>
              </a:rPr>
              <a:t> </a:t>
            </a:r>
            <a:r>
              <a:rPr lang="ja-JP" altLang="en-US" sz="2400" dirty="0">
                <a:latin typeface="Times New Roman" panose="02020603050405020304" pitchFamily="18" charset="0"/>
              </a:rPr>
              <a:t>による実行</a:t>
            </a:r>
          </a:p>
          <a:p>
            <a:pPr eaLnBrk="1" hangingPunct="1">
              <a:defRPr/>
            </a:pPr>
            <a:r>
              <a:rPr lang="ja-JP" altLang="en-US" sz="2800" dirty="0">
                <a:latin typeface="Times New Roman" panose="02020603050405020304" pitchFamily="18" charset="0"/>
              </a:rPr>
              <a:t>指導書　付録</a:t>
            </a:r>
            <a:r>
              <a:rPr lang="en-US" altLang="ja-JP" sz="2800" dirty="0">
                <a:latin typeface="Times New Roman" panose="02020603050405020304" pitchFamily="18" charset="0"/>
              </a:rPr>
              <a:t>D</a:t>
            </a:r>
            <a:r>
              <a:rPr lang="ja-JP" altLang="en-US" sz="2800" dirty="0">
                <a:latin typeface="Times New Roman" panose="02020603050405020304" pitchFamily="18" charset="0"/>
              </a:rPr>
              <a:t>　</a:t>
            </a:r>
            <a:r>
              <a:rPr lang="en-US" altLang="ja-JP" sz="2800" dirty="0">
                <a:latin typeface="Times New Roman" panose="02020603050405020304" pitchFamily="18" charset="0"/>
              </a:rPr>
              <a:t>VSM</a:t>
            </a:r>
            <a:r>
              <a:rPr lang="ja-JP" altLang="en-US" sz="2800" dirty="0">
                <a:latin typeface="Times New Roman" panose="02020603050405020304" pitchFamily="18" charset="0"/>
              </a:rPr>
              <a:t>の復習</a:t>
            </a:r>
            <a:endParaRPr lang="en-US" altLang="ja-JP" sz="2800" dirty="0">
              <a:latin typeface="Times New Roman" panose="02020603050405020304" pitchFamily="18" charset="0"/>
            </a:endParaRPr>
          </a:p>
          <a:p>
            <a:pPr lvl="1" eaLnBrk="1" hangingPunct="1">
              <a:defRPr/>
            </a:pPr>
            <a:r>
              <a:rPr lang="en-US" altLang="ja-JP" sz="2400" dirty="0">
                <a:latin typeface="Times New Roman" panose="02020603050405020304" pitchFamily="18" charset="0"/>
              </a:rPr>
              <a:t>p.58 </a:t>
            </a:r>
            <a:r>
              <a:rPr lang="ja-JP" altLang="en-US" sz="2400" dirty="0">
                <a:latin typeface="Times New Roman" panose="02020603050405020304" pitchFamily="18" charset="0"/>
              </a:rPr>
              <a:t>問題</a:t>
            </a:r>
            <a:r>
              <a:rPr lang="en-US" altLang="ja-JP" sz="2400" dirty="0">
                <a:latin typeface="Times New Roman" panose="02020603050405020304" pitchFamily="18" charset="0"/>
              </a:rPr>
              <a:t>D.1, p.62 </a:t>
            </a:r>
            <a:r>
              <a:rPr lang="ja-JP" altLang="en-US" sz="2400" dirty="0">
                <a:latin typeface="Times New Roman" panose="02020603050405020304" pitchFamily="18" charset="0"/>
              </a:rPr>
              <a:t>問題</a:t>
            </a:r>
            <a:r>
              <a:rPr lang="en-US" altLang="ja-JP" sz="2400" dirty="0">
                <a:latin typeface="Times New Roman" panose="02020603050405020304" pitchFamily="18" charset="0"/>
              </a:rPr>
              <a:t>D.2</a:t>
            </a:r>
          </a:p>
        </p:txBody>
      </p:sp>
    </p:spTree>
    <p:extLst>
      <p:ext uri="{BB962C8B-B14F-4D97-AF65-F5344CB8AC3E}">
        <p14:creationId xmlns:p14="http://schemas.microsoft.com/office/powerpoint/2010/main" val="7508251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テキスト, アプリケーション, メール&#10;&#10;自動的に生成された説明">
            <a:extLst>
              <a:ext uri="{FF2B5EF4-FFF2-40B4-BE49-F238E27FC236}">
                <a16:creationId xmlns:a16="http://schemas.microsoft.com/office/drawing/2014/main" id="{FB5012D9-EAD6-49DF-A541-F0A4907E3C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09" y="0"/>
            <a:ext cx="8936182" cy="6858000"/>
          </a:xfrm>
          <a:prstGeom prst="rect">
            <a:avLst/>
          </a:prstGeom>
        </p:spPr>
      </p:pic>
      <p:sp>
        <p:nvSpPr>
          <p:cNvPr id="2" name="正方形/長方形 1">
            <a:extLst>
              <a:ext uri="{FF2B5EF4-FFF2-40B4-BE49-F238E27FC236}">
                <a16:creationId xmlns:a16="http://schemas.microsoft.com/office/drawing/2014/main" id="{64122D1B-E16A-4631-82F9-D747C64E35AD}"/>
              </a:ext>
            </a:extLst>
          </p:cNvPr>
          <p:cNvSpPr/>
          <p:nvPr/>
        </p:nvSpPr>
        <p:spPr bwMode="auto">
          <a:xfrm>
            <a:off x="1257299" y="3962400"/>
            <a:ext cx="6629400" cy="2362200"/>
          </a:xfrm>
          <a:prstGeom prst="rect">
            <a:avLst/>
          </a:prstGeom>
          <a:solidFill>
            <a:srgbClr val="00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dirty="0">
                <a:effectLst>
                  <a:outerShdw blurRad="38100" dist="38100" dir="2700000" algn="tl">
                    <a:srgbClr val="000000">
                      <a:alpha val="43137"/>
                    </a:srgbClr>
                  </a:outerShdw>
                </a:effectLst>
              </a:rPr>
              <a:t>「追加」</a:t>
            </a:r>
            <a:endParaRPr lang="en-US" altLang="ja-JP" dirty="0">
              <a:effectLst>
                <a:outerShdw blurRad="38100" dist="38100" dir="2700000" algn="tl">
                  <a:srgbClr val="000000">
                    <a:alpha val="43137"/>
                  </a:srgbClr>
                </a:outerShdw>
              </a:effectLst>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dirty="0">
                <a:effectLst>
                  <a:outerShdw blurRad="38100" dist="38100" dir="2700000" algn="tl">
                    <a:srgbClr val="000000">
                      <a:alpha val="43137"/>
                    </a:srgbClr>
                  </a:outerShdw>
                </a:effectLst>
              </a:rPr>
              <a:t>⇒「ファイル」</a:t>
            </a:r>
            <a:endParaRPr lang="en-US" altLang="ja-JP" dirty="0">
              <a:effectLst>
                <a:outerShdw blurRad="38100" dist="38100" dir="2700000" algn="tl">
                  <a:srgbClr val="000000">
                    <a:alpha val="43137"/>
                  </a:srgbClr>
                </a:outerShdw>
              </a:effectLst>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dirty="0">
                <a:effectLst>
                  <a:outerShdw blurRad="38100" dist="38100" dir="2700000" algn="tl">
                    <a:srgbClr val="000000">
                      <a:alpha val="43137"/>
                    </a:srgbClr>
                  </a:outerShdw>
                </a:effectLst>
              </a:rPr>
              <a:t>⇒「パソコンからファイルを選択」</a:t>
            </a:r>
            <a:endParaRPr lang="en-US" altLang="ja-JP" dirty="0">
              <a:effectLst>
                <a:outerShdw blurRad="38100" dist="38100" dir="2700000" algn="tl">
                  <a:srgbClr val="000000">
                    <a:alpha val="43137"/>
                  </a:srgbClr>
                </a:outerShdw>
              </a:effectLst>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dirty="0">
                <a:effectLst>
                  <a:outerShdw blurRad="38100" dist="38100" dir="2700000" algn="tl">
                    <a:srgbClr val="000000">
                      <a:alpha val="43137"/>
                    </a:srgbClr>
                  </a:outerShdw>
                </a:effectLst>
              </a:rPr>
              <a:t>　で提出する</a:t>
            </a:r>
            <a:r>
              <a:rPr lang="en-US" altLang="ja-JP" dirty="0">
                <a:effectLst>
                  <a:outerShdw blurRad="38100" dist="38100" dir="2700000" algn="tl">
                    <a:srgbClr val="000000">
                      <a:alpha val="43137"/>
                    </a:srgbClr>
                  </a:outerShdw>
                </a:effectLst>
              </a:rPr>
              <a:t>pdf</a:t>
            </a:r>
            <a:r>
              <a:rPr lang="ja-JP" altLang="en-US" dirty="0">
                <a:effectLst>
                  <a:outerShdw blurRad="38100" dist="38100" dir="2700000" algn="tl">
                    <a:srgbClr val="000000">
                      <a:alpha val="43137"/>
                    </a:srgbClr>
                  </a:outerShdw>
                </a:effectLst>
              </a:rPr>
              <a:t>ファイルを選択</a:t>
            </a:r>
            <a:endParaRPr kumimoji="1" lang="ja-JP" altLang="en-US" sz="3200" b="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12670534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インタビューテスト</a:t>
            </a:r>
          </a:p>
        </p:txBody>
      </p:sp>
      <p:sp>
        <p:nvSpPr>
          <p:cNvPr id="3" name="コンテンツ プレースホルダー 2"/>
          <p:cNvSpPr>
            <a:spLocks noGrp="1"/>
          </p:cNvSpPr>
          <p:nvPr>
            <p:ph idx="1"/>
          </p:nvPr>
        </p:nvSpPr>
        <p:spPr>
          <a:xfrm>
            <a:off x="914400" y="1736725"/>
            <a:ext cx="7696200" cy="2987675"/>
          </a:xfrm>
          <a:solidFill>
            <a:srgbClr val="003300"/>
          </a:solidFill>
          <a:ln>
            <a:solidFill>
              <a:schemeClr val="tx1"/>
            </a:solidFill>
          </a:ln>
        </p:spPr>
        <p:txBody>
          <a:bodyPr/>
          <a:lstStyle/>
          <a:p>
            <a:pPr marL="0" indent="0" eaLnBrk="1" hangingPunct="1">
              <a:buNone/>
            </a:pPr>
            <a:r>
              <a:rPr lang="ja-JP" altLang="en-US" sz="2800" dirty="0">
                <a:effectLst>
                  <a:outerShdw blurRad="38100" dist="38100" dir="2700000" algn="tl">
                    <a:srgbClr val="000000">
                      <a:alpha val="43137"/>
                    </a:srgbClr>
                  </a:outerShdw>
                </a:effectLst>
              </a:rPr>
              <a:t>　授業中、何回かインタビューテストを行います</a:t>
            </a:r>
          </a:p>
          <a:p>
            <a:pPr marL="0" indent="0" eaLnBrk="1" hangingPunct="1">
              <a:buNone/>
            </a:pPr>
            <a:r>
              <a:rPr lang="ja-JP" altLang="en-US" sz="2800" dirty="0">
                <a:effectLst>
                  <a:outerShdw blurRad="38100" dist="38100" dir="2700000" algn="tl">
                    <a:srgbClr val="000000">
                      <a:alpha val="43137"/>
                    </a:srgbClr>
                  </a:outerShdw>
                </a:effectLst>
              </a:rPr>
              <a:t>　教員が作成したプログラムに関する質問をしますので答えてください</a:t>
            </a:r>
            <a:endParaRPr lang="en-US" altLang="ja-JP" sz="2800" dirty="0">
              <a:effectLst>
                <a:outerShdw blurRad="38100" dist="38100" dir="2700000" algn="tl">
                  <a:srgbClr val="000000">
                    <a:alpha val="43137"/>
                  </a:srgbClr>
                </a:outerShdw>
              </a:effectLst>
            </a:endParaRPr>
          </a:p>
          <a:p>
            <a:pPr marL="0" indent="0" eaLnBrk="1" hangingPunct="1">
              <a:buNone/>
            </a:pPr>
            <a:r>
              <a:rPr lang="ja-JP" altLang="en-US" sz="2800" dirty="0">
                <a:effectLst>
                  <a:outerShdw blurRad="38100" dist="38100" dir="2700000" algn="tl">
                    <a:srgbClr val="000000">
                      <a:alpha val="43137"/>
                    </a:srgbClr>
                  </a:outerShdw>
                </a:effectLst>
              </a:rPr>
              <a:t>　自分で作成したプログラムなら当然答えられる質問をしますので、答えられない場合は、他人のプログラムを写したとみなします</a:t>
            </a:r>
            <a:endParaRPr lang="en-US" altLang="ja-JP" sz="2800" dirty="0">
              <a:effectLst>
                <a:outerShdw blurRad="38100" dist="38100" dir="2700000" algn="tl">
                  <a:srgbClr val="000000">
                    <a:alpha val="43137"/>
                  </a:srgbClr>
                </a:outerShdw>
              </a:effectLst>
            </a:endParaRPr>
          </a:p>
          <a:p>
            <a:endParaRPr kumimoji="1" lang="ja-JP" altLang="en-US" dirty="0"/>
          </a:p>
        </p:txBody>
      </p:sp>
      <p:sp>
        <p:nvSpPr>
          <p:cNvPr id="4" name="テキスト ボックス 3"/>
          <p:cNvSpPr txBox="1"/>
          <p:nvPr/>
        </p:nvSpPr>
        <p:spPr>
          <a:xfrm>
            <a:off x="447687" y="5029200"/>
            <a:ext cx="8688597" cy="1938992"/>
          </a:xfrm>
          <a:prstGeom prst="rect">
            <a:avLst/>
          </a:prstGeom>
          <a:noFill/>
        </p:spPr>
        <p:txBody>
          <a:bodyPr wrap="none" rtlCol="0">
            <a:spAutoFit/>
          </a:bodyPr>
          <a:lstStyle/>
          <a:p>
            <a:pPr marL="514350" indent="-514350" eaLnBrk="1" hangingPunct="1">
              <a:buFont typeface="Arial" panose="020B0604020202020204" pitchFamily="34" charset="0"/>
              <a:buChar char="•"/>
            </a:pPr>
            <a:r>
              <a:rPr lang="ja-JP" altLang="en-US" sz="2800" dirty="0">
                <a:effectLst>
                  <a:outerShdw blurRad="38100" dist="38100" dir="2700000" algn="tl">
                    <a:srgbClr val="000000">
                      <a:alpha val="43137"/>
                    </a:srgbClr>
                  </a:outerShdw>
                </a:effectLst>
              </a:rPr>
              <a:t>第</a:t>
            </a:r>
            <a:r>
              <a:rPr lang="en-US" altLang="ja-JP" sz="2800" dirty="0">
                <a:effectLst>
                  <a:outerShdw blurRad="38100" dist="38100" dir="2700000" algn="tl">
                    <a:srgbClr val="000000">
                      <a:alpha val="43137"/>
                    </a:srgbClr>
                  </a:outerShdw>
                </a:effectLst>
              </a:rPr>
              <a:t>6,7</a:t>
            </a:r>
            <a:r>
              <a:rPr lang="ja-JP" altLang="en-US" sz="2800" dirty="0">
                <a:effectLst>
                  <a:outerShdw blurRad="38100" dist="38100" dir="2700000" algn="tl">
                    <a:srgbClr val="000000">
                      <a:alpha val="43137"/>
                    </a:srgbClr>
                  </a:outerShdw>
                </a:effectLst>
              </a:rPr>
              <a:t>週 字句解析部についてのインタビューテスト</a:t>
            </a:r>
          </a:p>
          <a:p>
            <a:pPr marL="514350" indent="-514350" eaLnBrk="1" hangingPunct="1">
              <a:buFont typeface="Arial" panose="020B0604020202020204" pitchFamily="34" charset="0"/>
              <a:buChar char="•"/>
            </a:pPr>
            <a:r>
              <a:rPr lang="ja-JP" altLang="en-US" sz="2800" dirty="0">
                <a:effectLst>
                  <a:outerShdw blurRad="38100" dist="38100" dir="2700000" algn="tl">
                    <a:srgbClr val="000000">
                      <a:alpha val="43137"/>
                    </a:srgbClr>
                  </a:outerShdw>
                </a:effectLst>
              </a:rPr>
              <a:t>第</a:t>
            </a:r>
            <a:r>
              <a:rPr lang="en-US" altLang="ja-JP" sz="2800" dirty="0">
                <a:effectLst>
                  <a:outerShdw blurRad="38100" dist="38100" dir="2700000" algn="tl">
                    <a:srgbClr val="000000">
                      <a:alpha val="43137"/>
                    </a:srgbClr>
                  </a:outerShdw>
                </a:effectLst>
              </a:rPr>
              <a:t>9,10</a:t>
            </a:r>
            <a:r>
              <a:rPr lang="ja-JP" altLang="en-US" sz="2800" dirty="0">
                <a:effectLst>
                  <a:outerShdw blurRad="38100" dist="38100" dir="2700000" algn="tl">
                    <a:srgbClr val="000000">
                      <a:alpha val="43137"/>
                    </a:srgbClr>
                  </a:outerShdw>
                </a:effectLst>
              </a:rPr>
              <a:t>週 構文解析部についてのインタビューテスト</a:t>
            </a:r>
          </a:p>
          <a:p>
            <a:pPr marL="514350" indent="-514350" eaLnBrk="1" hangingPunct="1">
              <a:buFont typeface="Arial" panose="020B0604020202020204" pitchFamily="34" charset="0"/>
              <a:buChar char="•"/>
            </a:pPr>
            <a:r>
              <a:rPr lang="ja-JP" altLang="en-US" sz="2800" dirty="0">
                <a:effectLst>
                  <a:outerShdw blurRad="38100" dist="38100" dir="2700000" algn="tl">
                    <a:srgbClr val="000000">
                      <a:alpha val="43137"/>
                    </a:srgbClr>
                  </a:outerShdw>
                </a:effectLst>
              </a:rPr>
              <a:t>第</a:t>
            </a:r>
            <a:r>
              <a:rPr lang="en-US" altLang="ja-JP" sz="2800" dirty="0">
                <a:effectLst>
                  <a:outerShdw blurRad="38100" dist="38100" dir="2700000" algn="tl">
                    <a:srgbClr val="000000">
                      <a:alpha val="43137"/>
                    </a:srgbClr>
                  </a:outerShdw>
                </a:effectLst>
              </a:rPr>
              <a:t>12,13</a:t>
            </a:r>
            <a:r>
              <a:rPr lang="ja-JP" altLang="en-US" sz="2800" dirty="0">
                <a:effectLst>
                  <a:outerShdw blurRad="38100" dist="38100" dir="2700000" algn="tl">
                    <a:srgbClr val="000000">
                      <a:alpha val="43137"/>
                    </a:srgbClr>
                  </a:outerShdw>
                </a:effectLst>
              </a:rPr>
              <a:t>週 コード生成部についてのインタビューテスト</a:t>
            </a:r>
          </a:p>
          <a:p>
            <a:endParaRPr kumimoji="1" lang="ja-JP" altLang="en-US" dirty="0"/>
          </a:p>
        </p:txBody>
      </p:sp>
    </p:spTree>
    <p:extLst>
      <p:ext uri="{BB962C8B-B14F-4D97-AF65-F5344CB8AC3E}">
        <p14:creationId xmlns:p14="http://schemas.microsoft.com/office/powerpoint/2010/main" val="41016549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0C2C1B-767C-4FB1-B05C-EA15789C29A3}"/>
              </a:ext>
            </a:extLst>
          </p:cNvPr>
          <p:cNvSpPr>
            <a:spLocks noGrp="1"/>
          </p:cNvSpPr>
          <p:nvPr>
            <p:ph type="title"/>
          </p:nvPr>
        </p:nvSpPr>
        <p:spPr>
          <a:xfrm>
            <a:off x="1066800" y="304801"/>
            <a:ext cx="7543800" cy="914400"/>
          </a:xfrm>
        </p:spPr>
        <p:txBody>
          <a:bodyPr/>
          <a:lstStyle/>
          <a:p>
            <a:r>
              <a:rPr kumimoji="1" lang="ja-JP" altLang="en-US"/>
              <a:t>遠隔授業</a:t>
            </a:r>
            <a:r>
              <a:rPr kumimoji="1" lang="en-US" altLang="ja-JP"/>
              <a:t>(</a:t>
            </a:r>
            <a:r>
              <a:rPr kumimoji="1" lang="ja-JP" altLang="en-US"/>
              <a:t>になった場合</a:t>
            </a:r>
            <a:r>
              <a:rPr kumimoji="1" lang="en-US" altLang="ja-JP"/>
              <a:t>)</a:t>
            </a:r>
            <a:endParaRPr kumimoji="1" lang="ja-JP" altLang="en-US" dirty="0"/>
          </a:p>
        </p:txBody>
      </p:sp>
      <p:sp>
        <p:nvSpPr>
          <p:cNvPr id="3" name="コンテンツ プレースホルダー 2">
            <a:extLst>
              <a:ext uri="{FF2B5EF4-FFF2-40B4-BE49-F238E27FC236}">
                <a16:creationId xmlns:a16="http://schemas.microsoft.com/office/drawing/2014/main" id="{F624956C-3E04-482B-8C4A-F54B0F6799F2}"/>
              </a:ext>
            </a:extLst>
          </p:cNvPr>
          <p:cNvSpPr>
            <a:spLocks noGrp="1"/>
          </p:cNvSpPr>
          <p:nvPr>
            <p:ph idx="1"/>
          </p:nvPr>
        </p:nvSpPr>
        <p:spPr>
          <a:xfrm>
            <a:off x="1066800" y="1219200"/>
            <a:ext cx="7543800" cy="5334000"/>
          </a:xfrm>
          <a:solidFill>
            <a:srgbClr val="003300"/>
          </a:solidFill>
          <a:ln>
            <a:solidFill>
              <a:schemeClr val="tx1"/>
            </a:solidFill>
          </a:ln>
        </p:spPr>
        <p:txBody>
          <a:bodyPr/>
          <a:lstStyle/>
          <a:p>
            <a:r>
              <a:rPr kumimoji="1" lang="ja-JP" altLang="en-US" dirty="0"/>
              <a:t>　　</a:t>
            </a:r>
            <a:r>
              <a:rPr kumimoji="1" lang="en-US" altLang="ja-JP" dirty="0"/>
              <a:t>Zoom </a:t>
            </a:r>
          </a:p>
          <a:p>
            <a:pPr lvl="1"/>
            <a:r>
              <a:rPr kumimoji="1" lang="ja-JP" altLang="en-US" dirty="0"/>
              <a:t>教員の説明用</a:t>
            </a:r>
            <a:endParaRPr kumimoji="1" lang="en-US" altLang="ja-JP" dirty="0"/>
          </a:p>
          <a:p>
            <a:r>
              <a:rPr lang="ja-JP" altLang="en-US" dirty="0"/>
              <a:t>　　</a:t>
            </a:r>
            <a:r>
              <a:rPr lang="en-US" altLang="ja-JP" dirty="0"/>
              <a:t>Slack</a:t>
            </a:r>
            <a:r>
              <a:rPr lang="ja-JP" altLang="en-US" dirty="0"/>
              <a:t> </a:t>
            </a:r>
            <a:endParaRPr lang="en-US" altLang="ja-JP" dirty="0"/>
          </a:p>
          <a:p>
            <a:pPr marL="0" indent="0">
              <a:buNone/>
            </a:pPr>
            <a:r>
              <a:rPr lang="ja-JP" altLang="en-US" dirty="0"/>
              <a:t>　　</a:t>
            </a:r>
            <a:r>
              <a:rPr lang="en-US" altLang="ja-JP" dirty="0"/>
              <a:t>#</a:t>
            </a:r>
            <a:r>
              <a:rPr lang="ja-JP" altLang="en-US" dirty="0"/>
              <a:t>授業</a:t>
            </a:r>
            <a:r>
              <a:rPr lang="en-US" altLang="ja-JP" dirty="0"/>
              <a:t>_</a:t>
            </a:r>
            <a:r>
              <a:rPr lang="ja-JP" altLang="en-US" dirty="0"/>
              <a:t>シスプロ</a:t>
            </a:r>
            <a:r>
              <a:rPr lang="en-US" altLang="ja-JP" dirty="0"/>
              <a:t>1_</a:t>
            </a:r>
            <a:r>
              <a:rPr lang="ja-JP" altLang="en-US" dirty="0"/>
              <a:t>連絡</a:t>
            </a:r>
            <a:r>
              <a:rPr lang="en-US" altLang="ja-JP"/>
              <a:t>_2023</a:t>
            </a:r>
            <a:endParaRPr lang="en-US" altLang="ja-JP" dirty="0"/>
          </a:p>
          <a:p>
            <a:pPr marL="0" indent="0">
              <a:buNone/>
            </a:pPr>
            <a:r>
              <a:rPr lang="ja-JP" altLang="en-US" dirty="0"/>
              <a:t>　　</a:t>
            </a:r>
            <a:r>
              <a:rPr lang="en-US" altLang="ja-JP" dirty="0"/>
              <a:t>#</a:t>
            </a:r>
            <a:r>
              <a:rPr lang="ja-JP" altLang="en-US" dirty="0"/>
              <a:t>授業</a:t>
            </a:r>
            <a:r>
              <a:rPr lang="en-US" altLang="ja-JP" dirty="0"/>
              <a:t>_</a:t>
            </a:r>
            <a:r>
              <a:rPr lang="ja-JP" altLang="en-US" dirty="0"/>
              <a:t>シスプロ</a:t>
            </a:r>
            <a:r>
              <a:rPr lang="en-US" altLang="ja-JP" dirty="0"/>
              <a:t>1_</a:t>
            </a:r>
            <a:r>
              <a:rPr lang="ja-JP" altLang="en-US" dirty="0"/>
              <a:t>質問</a:t>
            </a:r>
            <a:r>
              <a:rPr lang="en-US" altLang="ja-JP"/>
              <a:t>_2023</a:t>
            </a:r>
            <a:endParaRPr lang="en-US" altLang="ja-JP" dirty="0"/>
          </a:p>
          <a:p>
            <a:pPr marL="0" indent="0">
              <a:buNone/>
            </a:pPr>
            <a:r>
              <a:rPr lang="ja-JP" altLang="en-US" dirty="0"/>
              <a:t>　　</a:t>
            </a:r>
            <a:r>
              <a:rPr lang="en-US" altLang="ja-JP" dirty="0"/>
              <a:t>#</a:t>
            </a:r>
            <a:r>
              <a:rPr lang="ja-JP" altLang="en-US" dirty="0"/>
              <a:t>授業</a:t>
            </a:r>
            <a:r>
              <a:rPr lang="en-US" altLang="ja-JP" dirty="0"/>
              <a:t>_</a:t>
            </a:r>
            <a:r>
              <a:rPr lang="ja-JP" altLang="en-US" dirty="0"/>
              <a:t>シスプロ</a:t>
            </a:r>
            <a:r>
              <a:rPr lang="en-US" altLang="ja-JP" dirty="0"/>
              <a:t>1_</a:t>
            </a:r>
            <a:r>
              <a:rPr lang="ja-JP" altLang="en-US" dirty="0"/>
              <a:t>試験</a:t>
            </a:r>
            <a:r>
              <a:rPr lang="en-US" altLang="ja-JP"/>
              <a:t>_2023</a:t>
            </a:r>
            <a:endParaRPr lang="en-US" altLang="ja-JP" dirty="0"/>
          </a:p>
          <a:p>
            <a:pPr lvl="1"/>
            <a:r>
              <a:rPr lang="ja-JP" altLang="en-US" dirty="0"/>
              <a:t>連絡・質問用</a:t>
            </a:r>
            <a:endParaRPr lang="en-US" altLang="ja-JP" dirty="0"/>
          </a:p>
          <a:p>
            <a:r>
              <a:rPr lang="ja-JP" altLang="en-US" dirty="0"/>
              <a:t>　　</a:t>
            </a:r>
            <a:r>
              <a:rPr lang="en-US" altLang="ja-JP" dirty="0"/>
              <a:t>GoogleClassroom</a:t>
            </a:r>
          </a:p>
          <a:p>
            <a:pPr lvl="1"/>
            <a:r>
              <a:rPr lang="ja-JP" altLang="en-US" dirty="0"/>
              <a:t>報告書・出席カード提出</a:t>
            </a:r>
            <a:endParaRPr lang="en-US" altLang="ja-JP" dirty="0"/>
          </a:p>
        </p:txBody>
      </p:sp>
      <p:pic>
        <p:nvPicPr>
          <p:cNvPr id="5" name="図 4" descr="黒い背景に白い文字のロゴ&#10;&#10;自動的に生成された説明">
            <a:extLst>
              <a:ext uri="{FF2B5EF4-FFF2-40B4-BE49-F238E27FC236}">
                <a16:creationId xmlns:a16="http://schemas.microsoft.com/office/drawing/2014/main" id="{98ACBA78-19DC-4F04-A1EF-A455BDF9B6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278867"/>
            <a:ext cx="533400" cy="533400"/>
          </a:xfrm>
          <a:prstGeom prst="rect">
            <a:avLst/>
          </a:prstGeom>
        </p:spPr>
      </p:pic>
      <p:pic>
        <p:nvPicPr>
          <p:cNvPr id="6" name="図 5" descr="挿絵, 食品 が含まれている画像&#10;&#10;自動的に生成された説明">
            <a:extLst>
              <a:ext uri="{FF2B5EF4-FFF2-40B4-BE49-F238E27FC236}">
                <a16:creationId xmlns:a16="http://schemas.microsoft.com/office/drawing/2014/main" id="{EB600774-6036-45DB-919E-9CFF0850BC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2376000"/>
            <a:ext cx="533400" cy="533400"/>
          </a:xfrm>
          <a:prstGeom prst="rect">
            <a:avLst/>
          </a:prstGeom>
        </p:spPr>
      </p:pic>
      <p:pic>
        <p:nvPicPr>
          <p:cNvPr id="9" name="図 8" descr="挿絵, 記号 が含まれている画像&#10;&#10;自動的に生成された説明">
            <a:extLst>
              <a:ext uri="{FF2B5EF4-FFF2-40B4-BE49-F238E27FC236}">
                <a16:creationId xmlns:a16="http://schemas.microsoft.com/office/drawing/2014/main" id="{E5A28C41-436E-4937-A9A8-53E63BFF06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9700" y="5184000"/>
            <a:ext cx="609600" cy="609600"/>
          </a:xfrm>
          <a:prstGeom prst="rect">
            <a:avLst/>
          </a:prstGeom>
        </p:spPr>
      </p:pic>
    </p:spTree>
    <p:extLst>
      <p:ext uri="{BB962C8B-B14F-4D97-AF65-F5344CB8AC3E}">
        <p14:creationId xmlns:p14="http://schemas.microsoft.com/office/powerpoint/2010/main" val="34987599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A8E40E-8EF1-49D8-B2EA-7DD4871FD4CF}"/>
              </a:ext>
            </a:extLst>
          </p:cNvPr>
          <p:cNvSpPr>
            <a:spLocks noGrp="1"/>
          </p:cNvSpPr>
          <p:nvPr>
            <p:ph type="title"/>
          </p:nvPr>
        </p:nvSpPr>
        <p:spPr>
          <a:xfrm>
            <a:off x="1066800" y="304800"/>
            <a:ext cx="7620000" cy="685801"/>
          </a:xfrm>
        </p:spPr>
        <p:txBody>
          <a:bodyPr/>
          <a:lstStyle/>
          <a:p>
            <a:r>
              <a:rPr kumimoji="1" lang="en-US" altLang="ja-JP" dirty="0"/>
              <a:t>Zoom</a:t>
            </a:r>
            <a:endParaRPr kumimoji="1" lang="ja-JP" altLang="en-US" dirty="0"/>
          </a:p>
        </p:txBody>
      </p:sp>
      <p:sp>
        <p:nvSpPr>
          <p:cNvPr id="3" name="正方形/長方形 2">
            <a:extLst>
              <a:ext uri="{FF2B5EF4-FFF2-40B4-BE49-F238E27FC236}">
                <a16:creationId xmlns:a16="http://schemas.microsoft.com/office/drawing/2014/main" id="{DEFFFDEE-4A25-4912-83B7-2C173EF98974}"/>
              </a:ext>
            </a:extLst>
          </p:cNvPr>
          <p:cNvSpPr/>
          <p:nvPr/>
        </p:nvSpPr>
        <p:spPr bwMode="auto">
          <a:xfrm>
            <a:off x="3743028" y="3429000"/>
            <a:ext cx="3800772" cy="685800"/>
          </a:xfrm>
          <a:prstGeom prst="rect">
            <a:avLst/>
          </a:prstGeom>
          <a:solidFill>
            <a:srgbClr val="00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3200" b="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rPr>
              <a:t>      Zoom</a:t>
            </a:r>
            <a:r>
              <a:rPr kumimoji="1" lang="ja-JP" altLang="en-US" sz="3200" b="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rPr>
              <a:t>ミーティング</a:t>
            </a:r>
          </a:p>
        </p:txBody>
      </p:sp>
      <p:sp>
        <p:nvSpPr>
          <p:cNvPr id="4" name="テキスト ボックス 3">
            <a:extLst>
              <a:ext uri="{FF2B5EF4-FFF2-40B4-BE49-F238E27FC236}">
                <a16:creationId xmlns:a16="http://schemas.microsoft.com/office/drawing/2014/main" id="{3CF37EFF-9430-4C8C-8C0B-416558A7CDAD}"/>
              </a:ext>
            </a:extLst>
          </p:cNvPr>
          <p:cNvSpPr txBox="1"/>
          <p:nvPr/>
        </p:nvSpPr>
        <p:spPr>
          <a:xfrm>
            <a:off x="3871397" y="955290"/>
            <a:ext cx="1005403" cy="584775"/>
          </a:xfrm>
          <a:prstGeom prst="rect">
            <a:avLst/>
          </a:prstGeom>
          <a:noFill/>
        </p:spPr>
        <p:txBody>
          <a:bodyPr wrap="none" rtlCol="0">
            <a:spAutoFit/>
          </a:bodyPr>
          <a:lstStyle/>
          <a:p>
            <a:r>
              <a:rPr kumimoji="1" lang="ja-JP" altLang="en-US" dirty="0"/>
              <a:t>教員</a:t>
            </a:r>
          </a:p>
        </p:txBody>
      </p:sp>
      <p:sp>
        <p:nvSpPr>
          <p:cNvPr id="5" name="テキスト ボックス 4">
            <a:extLst>
              <a:ext uri="{FF2B5EF4-FFF2-40B4-BE49-F238E27FC236}">
                <a16:creationId xmlns:a16="http://schemas.microsoft.com/office/drawing/2014/main" id="{8771B2FC-94C3-49C7-A101-0FA1A65F5FE2}"/>
              </a:ext>
            </a:extLst>
          </p:cNvPr>
          <p:cNvSpPr txBox="1"/>
          <p:nvPr/>
        </p:nvSpPr>
        <p:spPr>
          <a:xfrm>
            <a:off x="450645" y="2231696"/>
            <a:ext cx="698396" cy="584775"/>
          </a:xfrm>
          <a:prstGeom prst="rect">
            <a:avLst/>
          </a:prstGeom>
          <a:noFill/>
        </p:spPr>
        <p:txBody>
          <a:bodyPr wrap="none" rtlCol="0">
            <a:spAutoFit/>
          </a:bodyPr>
          <a:lstStyle/>
          <a:p>
            <a:r>
              <a:rPr lang="en-US" altLang="ja-JP" dirty="0"/>
              <a:t>TA</a:t>
            </a:r>
          </a:p>
        </p:txBody>
      </p:sp>
      <p:sp>
        <p:nvSpPr>
          <p:cNvPr id="6" name="テキスト ボックス 5">
            <a:extLst>
              <a:ext uri="{FF2B5EF4-FFF2-40B4-BE49-F238E27FC236}">
                <a16:creationId xmlns:a16="http://schemas.microsoft.com/office/drawing/2014/main" id="{3253300B-A5C3-4602-B13B-17C85FBCF184}"/>
              </a:ext>
            </a:extLst>
          </p:cNvPr>
          <p:cNvSpPr txBox="1"/>
          <p:nvPr/>
        </p:nvSpPr>
        <p:spPr>
          <a:xfrm>
            <a:off x="564098" y="5867400"/>
            <a:ext cx="1415772" cy="584775"/>
          </a:xfrm>
          <a:prstGeom prst="rect">
            <a:avLst/>
          </a:prstGeom>
          <a:noFill/>
        </p:spPr>
        <p:txBody>
          <a:bodyPr wrap="none" rtlCol="0">
            <a:spAutoFit/>
          </a:bodyPr>
          <a:lstStyle/>
          <a:p>
            <a:r>
              <a:rPr kumimoji="1" lang="ja-JP" altLang="en-US" dirty="0"/>
              <a:t>受講生</a:t>
            </a:r>
          </a:p>
        </p:txBody>
      </p:sp>
      <p:pic>
        <p:nvPicPr>
          <p:cNvPr id="10" name="図 9" descr="挿絵 が含まれている画像&#10;&#10;自動的に生成された説明">
            <a:extLst>
              <a:ext uri="{FF2B5EF4-FFF2-40B4-BE49-F238E27FC236}">
                <a16:creationId xmlns:a16="http://schemas.microsoft.com/office/drawing/2014/main" id="{5D65BFE0-CE51-4C8D-9803-49A5D286D8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800002"/>
            <a:ext cx="704850" cy="895350"/>
          </a:xfrm>
          <a:prstGeom prst="rect">
            <a:avLst/>
          </a:prstGeom>
        </p:spPr>
      </p:pic>
      <p:pic>
        <p:nvPicPr>
          <p:cNvPr id="12" name="図 11" descr="挿絵 が含まれている画像&#10;&#10;自動的に生成された説明">
            <a:extLst>
              <a:ext uri="{FF2B5EF4-FFF2-40B4-BE49-F238E27FC236}">
                <a16:creationId xmlns:a16="http://schemas.microsoft.com/office/drawing/2014/main" id="{FB9B3E72-63BC-496E-A0D3-BC08095BDE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1940" y="860270"/>
            <a:ext cx="704850" cy="895350"/>
          </a:xfrm>
          <a:prstGeom prst="rect">
            <a:avLst/>
          </a:prstGeom>
        </p:spPr>
      </p:pic>
      <p:pic>
        <p:nvPicPr>
          <p:cNvPr id="14" name="図 13" descr="挿絵, 抽象 が含まれている画像&#10;&#10;自動的に生成された説明">
            <a:extLst>
              <a:ext uri="{FF2B5EF4-FFF2-40B4-BE49-F238E27FC236}">
                <a16:creationId xmlns:a16="http://schemas.microsoft.com/office/drawing/2014/main" id="{145D5181-49CD-40C1-A653-513F8E1ED6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665" y="2184071"/>
            <a:ext cx="704850" cy="895350"/>
          </a:xfrm>
          <a:prstGeom prst="rect">
            <a:avLst/>
          </a:prstGeom>
        </p:spPr>
      </p:pic>
      <p:pic>
        <p:nvPicPr>
          <p:cNvPr id="16" name="図 15" descr="挿絵 が含まれている画像&#10;&#10;自動的に生成された説明">
            <a:extLst>
              <a:ext uri="{FF2B5EF4-FFF2-40B4-BE49-F238E27FC236}">
                <a16:creationId xmlns:a16="http://schemas.microsoft.com/office/drawing/2014/main" id="{7E81BE09-1410-4F37-AC9D-4CD47CDA53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0816" y="3185009"/>
            <a:ext cx="704850" cy="895350"/>
          </a:xfrm>
          <a:prstGeom prst="rect">
            <a:avLst/>
          </a:prstGeom>
        </p:spPr>
      </p:pic>
      <p:pic>
        <p:nvPicPr>
          <p:cNvPr id="18" name="図 17" descr="抽象, 挿絵 が含まれている画像&#10;&#10;自動的に生成された説明">
            <a:extLst>
              <a:ext uri="{FF2B5EF4-FFF2-40B4-BE49-F238E27FC236}">
                <a16:creationId xmlns:a16="http://schemas.microsoft.com/office/drawing/2014/main" id="{889AFBCE-8C32-4892-BF68-85C884DFA3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38811" y="5657850"/>
            <a:ext cx="704850" cy="895350"/>
          </a:xfrm>
          <a:prstGeom prst="rect">
            <a:avLst/>
          </a:prstGeom>
        </p:spPr>
      </p:pic>
      <p:pic>
        <p:nvPicPr>
          <p:cNvPr id="20" name="図 19" descr="挿絵 が含まれている画像&#10;&#10;自動的に生成された説明">
            <a:extLst>
              <a:ext uri="{FF2B5EF4-FFF2-40B4-BE49-F238E27FC236}">
                <a16:creationId xmlns:a16="http://schemas.microsoft.com/office/drawing/2014/main" id="{AB8324A0-CDF4-4235-BE07-5110B70B1B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42989" y="5657850"/>
            <a:ext cx="704850" cy="895350"/>
          </a:xfrm>
          <a:prstGeom prst="rect">
            <a:avLst/>
          </a:prstGeom>
        </p:spPr>
      </p:pic>
      <p:pic>
        <p:nvPicPr>
          <p:cNvPr id="22" name="図 21" descr="挿絵 が含まれている画像&#10;&#10;自動的に生成された説明">
            <a:extLst>
              <a:ext uri="{FF2B5EF4-FFF2-40B4-BE49-F238E27FC236}">
                <a16:creationId xmlns:a16="http://schemas.microsoft.com/office/drawing/2014/main" id="{0B6D33A3-FA77-499F-9E15-0A87E253D00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90685" y="5654793"/>
            <a:ext cx="704850" cy="895350"/>
          </a:xfrm>
          <a:prstGeom prst="rect">
            <a:avLst/>
          </a:prstGeom>
        </p:spPr>
      </p:pic>
      <p:pic>
        <p:nvPicPr>
          <p:cNvPr id="24" name="図 23" descr="挿絵 が含まれている画像&#10;&#10;自動的に生成された説明">
            <a:extLst>
              <a:ext uri="{FF2B5EF4-FFF2-40B4-BE49-F238E27FC236}">
                <a16:creationId xmlns:a16="http://schemas.microsoft.com/office/drawing/2014/main" id="{2C3A6554-5CCF-4D4F-A8E4-B08AAF4AA0B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81478" y="5668653"/>
            <a:ext cx="704850" cy="895350"/>
          </a:xfrm>
          <a:prstGeom prst="rect">
            <a:avLst/>
          </a:prstGeom>
        </p:spPr>
      </p:pic>
      <p:pic>
        <p:nvPicPr>
          <p:cNvPr id="26" name="図 25" descr="黒い背景に白い文字のロゴ&#10;&#10;自動的に生成された説明">
            <a:extLst>
              <a:ext uri="{FF2B5EF4-FFF2-40B4-BE49-F238E27FC236}">
                <a16:creationId xmlns:a16="http://schemas.microsoft.com/office/drawing/2014/main" id="{5C399D58-9049-4A42-B237-3AB5592408E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40698" y="3505200"/>
            <a:ext cx="533400" cy="533400"/>
          </a:xfrm>
          <a:prstGeom prst="rect">
            <a:avLst/>
          </a:prstGeom>
        </p:spPr>
      </p:pic>
      <p:pic>
        <p:nvPicPr>
          <p:cNvPr id="27" name="図 26" descr="黒い背景に白い文字のロゴ&#10;&#10;自動的に生成された説明">
            <a:extLst>
              <a:ext uri="{FF2B5EF4-FFF2-40B4-BE49-F238E27FC236}">
                <a16:creationId xmlns:a16="http://schemas.microsoft.com/office/drawing/2014/main" id="{35B4489B-27CE-49F2-A00C-32CB3AD1422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3400" y="422552"/>
            <a:ext cx="533400" cy="533400"/>
          </a:xfrm>
          <a:prstGeom prst="rect">
            <a:avLst/>
          </a:prstGeom>
        </p:spPr>
      </p:pic>
      <p:grpSp>
        <p:nvGrpSpPr>
          <p:cNvPr id="31" name="グループ化 30">
            <a:extLst>
              <a:ext uri="{FF2B5EF4-FFF2-40B4-BE49-F238E27FC236}">
                <a16:creationId xmlns:a16="http://schemas.microsoft.com/office/drawing/2014/main" id="{C3D62110-A83B-488E-8F5A-C855C8A952F8}"/>
              </a:ext>
            </a:extLst>
          </p:cNvPr>
          <p:cNvGrpSpPr/>
          <p:nvPr/>
        </p:nvGrpSpPr>
        <p:grpSpPr>
          <a:xfrm>
            <a:off x="6286667" y="1861673"/>
            <a:ext cx="1075330" cy="1447800"/>
            <a:chOff x="5181600" y="1905000"/>
            <a:chExt cx="1075330" cy="1447800"/>
          </a:xfrm>
        </p:grpSpPr>
        <p:cxnSp>
          <p:nvCxnSpPr>
            <p:cNvPr id="29" name="直線矢印コネクタ 28">
              <a:extLst>
                <a:ext uri="{FF2B5EF4-FFF2-40B4-BE49-F238E27FC236}">
                  <a16:creationId xmlns:a16="http://schemas.microsoft.com/office/drawing/2014/main" id="{E7D73F34-D5A6-4304-824E-6EEF21AF5424}"/>
                </a:ext>
              </a:extLst>
            </p:cNvPr>
            <p:cNvCxnSpPr/>
            <p:nvPr/>
          </p:nvCxnSpPr>
          <p:spPr bwMode="auto">
            <a:xfrm>
              <a:off x="5181600" y="1905000"/>
              <a:ext cx="0" cy="1447800"/>
            </a:xfrm>
            <a:prstGeom prst="straightConnector1">
              <a:avLst/>
            </a:prstGeom>
            <a:solidFill>
              <a:schemeClr val="accent1"/>
            </a:solidFill>
            <a:ln w="38100" cap="flat" cmpd="sng" algn="ctr">
              <a:solidFill>
                <a:srgbClr val="FF66CC"/>
              </a:solidFill>
              <a:prstDash val="solid"/>
              <a:round/>
              <a:headEnd type="none" w="med" len="med"/>
              <a:tailEnd type="triangle"/>
            </a:ln>
            <a:effectLst/>
          </p:spPr>
        </p:cxnSp>
        <p:sp>
          <p:nvSpPr>
            <p:cNvPr id="30" name="テキスト ボックス 29">
              <a:extLst>
                <a:ext uri="{FF2B5EF4-FFF2-40B4-BE49-F238E27FC236}">
                  <a16:creationId xmlns:a16="http://schemas.microsoft.com/office/drawing/2014/main" id="{DC853A83-9560-4DCF-B98E-D4C93F4E6FDA}"/>
                </a:ext>
              </a:extLst>
            </p:cNvPr>
            <p:cNvSpPr txBox="1"/>
            <p:nvPr/>
          </p:nvSpPr>
          <p:spPr>
            <a:xfrm>
              <a:off x="5251527" y="2342685"/>
              <a:ext cx="1005403" cy="584775"/>
            </a:xfrm>
            <a:prstGeom prst="rect">
              <a:avLst/>
            </a:prstGeom>
            <a:noFill/>
          </p:spPr>
          <p:txBody>
            <a:bodyPr wrap="none" rtlCol="0">
              <a:spAutoFit/>
            </a:bodyPr>
            <a:lstStyle/>
            <a:p>
              <a:r>
                <a:rPr lang="ja-JP" altLang="en-US" dirty="0"/>
                <a:t>配信</a:t>
              </a:r>
              <a:endParaRPr kumimoji="1" lang="ja-JP" altLang="en-US" dirty="0"/>
            </a:p>
          </p:txBody>
        </p:sp>
      </p:grpSp>
      <p:grpSp>
        <p:nvGrpSpPr>
          <p:cNvPr id="42" name="グループ化 41">
            <a:extLst>
              <a:ext uri="{FF2B5EF4-FFF2-40B4-BE49-F238E27FC236}">
                <a16:creationId xmlns:a16="http://schemas.microsoft.com/office/drawing/2014/main" id="{9F5EB2F3-48E7-4CD6-B608-AA9520436721}"/>
              </a:ext>
            </a:extLst>
          </p:cNvPr>
          <p:cNvGrpSpPr/>
          <p:nvPr/>
        </p:nvGrpSpPr>
        <p:grpSpPr>
          <a:xfrm>
            <a:off x="3124200" y="4267200"/>
            <a:ext cx="3809703" cy="1295400"/>
            <a:chOff x="3124200" y="4267200"/>
            <a:chExt cx="3809703" cy="1295400"/>
          </a:xfrm>
        </p:grpSpPr>
        <p:cxnSp>
          <p:nvCxnSpPr>
            <p:cNvPr id="33" name="直線矢印コネクタ 32">
              <a:extLst>
                <a:ext uri="{FF2B5EF4-FFF2-40B4-BE49-F238E27FC236}">
                  <a16:creationId xmlns:a16="http://schemas.microsoft.com/office/drawing/2014/main" id="{9A4E902C-B046-4B84-B2C3-1F02807A9F18}"/>
                </a:ext>
              </a:extLst>
            </p:cNvPr>
            <p:cNvCxnSpPr/>
            <p:nvPr/>
          </p:nvCxnSpPr>
          <p:spPr bwMode="auto">
            <a:xfrm flipH="1">
              <a:off x="3124200" y="4267200"/>
              <a:ext cx="1752600" cy="1295400"/>
            </a:xfrm>
            <a:prstGeom prst="straightConnector1">
              <a:avLst/>
            </a:prstGeom>
            <a:solidFill>
              <a:schemeClr val="accent1"/>
            </a:solidFill>
            <a:ln w="38100" cap="flat" cmpd="sng" algn="ctr">
              <a:solidFill>
                <a:srgbClr val="FF66CC"/>
              </a:solidFill>
              <a:prstDash val="solid"/>
              <a:round/>
              <a:headEnd type="none" w="med" len="med"/>
              <a:tailEnd type="triangle"/>
            </a:ln>
            <a:effectLst/>
          </p:spPr>
        </p:cxnSp>
        <p:cxnSp>
          <p:nvCxnSpPr>
            <p:cNvPr id="34" name="直線矢印コネクタ 33">
              <a:extLst>
                <a:ext uri="{FF2B5EF4-FFF2-40B4-BE49-F238E27FC236}">
                  <a16:creationId xmlns:a16="http://schemas.microsoft.com/office/drawing/2014/main" id="{4927CC7F-A6AA-48D7-BEAC-040D543010D3}"/>
                </a:ext>
              </a:extLst>
            </p:cNvPr>
            <p:cNvCxnSpPr>
              <a:cxnSpLocks/>
            </p:cNvCxnSpPr>
            <p:nvPr/>
          </p:nvCxnSpPr>
          <p:spPr bwMode="auto">
            <a:xfrm flipH="1">
              <a:off x="4195414" y="4267200"/>
              <a:ext cx="1195271" cy="1295400"/>
            </a:xfrm>
            <a:prstGeom prst="straightConnector1">
              <a:avLst/>
            </a:prstGeom>
            <a:solidFill>
              <a:schemeClr val="accent1"/>
            </a:solidFill>
            <a:ln w="38100" cap="flat" cmpd="sng" algn="ctr">
              <a:solidFill>
                <a:srgbClr val="FF66CC"/>
              </a:solidFill>
              <a:prstDash val="solid"/>
              <a:round/>
              <a:headEnd type="none" w="med" len="med"/>
              <a:tailEnd type="triangle"/>
            </a:ln>
            <a:effectLst/>
          </p:spPr>
        </p:cxnSp>
        <p:cxnSp>
          <p:nvCxnSpPr>
            <p:cNvPr id="36" name="直線矢印コネクタ 35">
              <a:extLst>
                <a:ext uri="{FF2B5EF4-FFF2-40B4-BE49-F238E27FC236}">
                  <a16:creationId xmlns:a16="http://schemas.microsoft.com/office/drawing/2014/main" id="{B630CDFA-58AB-4569-A54F-751651ED677C}"/>
                </a:ext>
              </a:extLst>
            </p:cNvPr>
            <p:cNvCxnSpPr>
              <a:cxnSpLocks/>
            </p:cNvCxnSpPr>
            <p:nvPr/>
          </p:nvCxnSpPr>
          <p:spPr bwMode="auto">
            <a:xfrm>
              <a:off x="5754228" y="4279544"/>
              <a:ext cx="1" cy="1283056"/>
            </a:xfrm>
            <a:prstGeom prst="straightConnector1">
              <a:avLst/>
            </a:prstGeom>
            <a:solidFill>
              <a:schemeClr val="accent1"/>
            </a:solidFill>
            <a:ln w="38100" cap="flat" cmpd="sng" algn="ctr">
              <a:solidFill>
                <a:srgbClr val="FF66CC"/>
              </a:solidFill>
              <a:prstDash val="solid"/>
              <a:round/>
              <a:headEnd type="none" w="med" len="med"/>
              <a:tailEnd type="triangle"/>
            </a:ln>
            <a:effectLst/>
          </p:spPr>
        </p:cxnSp>
        <p:cxnSp>
          <p:nvCxnSpPr>
            <p:cNvPr id="39" name="直線矢印コネクタ 38">
              <a:extLst>
                <a:ext uri="{FF2B5EF4-FFF2-40B4-BE49-F238E27FC236}">
                  <a16:creationId xmlns:a16="http://schemas.microsoft.com/office/drawing/2014/main" id="{2B7B065B-2EE2-4B81-9D03-B67E76818AE2}"/>
                </a:ext>
              </a:extLst>
            </p:cNvPr>
            <p:cNvCxnSpPr>
              <a:cxnSpLocks/>
            </p:cNvCxnSpPr>
            <p:nvPr/>
          </p:nvCxnSpPr>
          <p:spPr bwMode="auto">
            <a:xfrm>
              <a:off x="6256930" y="4279544"/>
              <a:ext cx="676973" cy="1283056"/>
            </a:xfrm>
            <a:prstGeom prst="straightConnector1">
              <a:avLst/>
            </a:prstGeom>
            <a:solidFill>
              <a:schemeClr val="accent1"/>
            </a:solidFill>
            <a:ln w="38100" cap="flat" cmpd="sng" algn="ctr">
              <a:solidFill>
                <a:srgbClr val="FF66CC"/>
              </a:solidFill>
              <a:prstDash val="solid"/>
              <a:round/>
              <a:headEnd type="none" w="med" len="med"/>
              <a:tailEnd type="triangle"/>
            </a:ln>
            <a:effectLst/>
          </p:spPr>
        </p:cxnSp>
      </p:grpSp>
      <p:grpSp>
        <p:nvGrpSpPr>
          <p:cNvPr id="48" name="グループ化 47">
            <a:extLst>
              <a:ext uri="{FF2B5EF4-FFF2-40B4-BE49-F238E27FC236}">
                <a16:creationId xmlns:a16="http://schemas.microsoft.com/office/drawing/2014/main" id="{B50726EA-7DF2-41A9-9FAA-3701F82786C4}"/>
              </a:ext>
            </a:extLst>
          </p:cNvPr>
          <p:cNvGrpSpPr/>
          <p:nvPr/>
        </p:nvGrpSpPr>
        <p:grpSpPr>
          <a:xfrm>
            <a:off x="2209800" y="2816471"/>
            <a:ext cx="1371600" cy="1079164"/>
            <a:chOff x="2209800" y="2816471"/>
            <a:chExt cx="1371600" cy="1079164"/>
          </a:xfrm>
        </p:grpSpPr>
        <p:cxnSp>
          <p:nvCxnSpPr>
            <p:cNvPr id="44" name="直線矢印コネクタ 43">
              <a:extLst>
                <a:ext uri="{FF2B5EF4-FFF2-40B4-BE49-F238E27FC236}">
                  <a16:creationId xmlns:a16="http://schemas.microsoft.com/office/drawing/2014/main" id="{B4DCFDE9-F4CD-4482-86CF-334FB2405F43}"/>
                </a:ext>
              </a:extLst>
            </p:cNvPr>
            <p:cNvCxnSpPr/>
            <p:nvPr/>
          </p:nvCxnSpPr>
          <p:spPr bwMode="auto">
            <a:xfrm flipH="1" flipV="1">
              <a:off x="2209800" y="2816471"/>
              <a:ext cx="1371600" cy="816213"/>
            </a:xfrm>
            <a:prstGeom prst="straightConnector1">
              <a:avLst/>
            </a:prstGeom>
            <a:solidFill>
              <a:schemeClr val="accent1"/>
            </a:solidFill>
            <a:ln w="38100" cap="flat" cmpd="sng" algn="ctr">
              <a:solidFill>
                <a:srgbClr val="FF66CC"/>
              </a:solidFill>
              <a:prstDash val="solid"/>
              <a:round/>
              <a:headEnd type="none" w="med" len="med"/>
              <a:tailEnd type="triangle"/>
            </a:ln>
            <a:effectLst/>
          </p:spPr>
        </p:cxnSp>
        <p:cxnSp>
          <p:nvCxnSpPr>
            <p:cNvPr id="45" name="直線矢印コネクタ 44">
              <a:extLst>
                <a:ext uri="{FF2B5EF4-FFF2-40B4-BE49-F238E27FC236}">
                  <a16:creationId xmlns:a16="http://schemas.microsoft.com/office/drawing/2014/main" id="{7DE34D72-F5D2-43A5-B41C-27DB4A33E823}"/>
                </a:ext>
              </a:extLst>
            </p:cNvPr>
            <p:cNvCxnSpPr>
              <a:cxnSpLocks/>
            </p:cNvCxnSpPr>
            <p:nvPr/>
          </p:nvCxnSpPr>
          <p:spPr bwMode="auto">
            <a:xfrm flipH="1" flipV="1">
              <a:off x="2209800" y="3785084"/>
              <a:ext cx="1360450" cy="110551"/>
            </a:xfrm>
            <a:prstGeom prst="straightConnector1">
              <a:avLst/>
            </a:prstGeom>
            <a:solidFill>
              <a:schemeClr val="accent1"/>
            </a:solidFill>
            <a:ln w="38100" cap="flat" cmpd="sng" algn="ctr">
              <a:solidFill>
                <a:srgbClr val="FF66CC"/>
              </a:solidFill>
              <a:prstDash val="solid"/>
              <a:round/>
              <a:headEnd type="none" w="med" len="med"/>
              <a:tailEnd type="triangle"/>
            </a:ln>
            <a:effectLst/>
          </p:spPr>
        </p:cxnSp>
      </p:grpSp>
      <p:cxnSp>
        <p:nvCxnSpPr>
          <p:cNvPr id="49" name="直線矢印コネクタ 48">
            <a:extLst>
              <a:ext uri="{FF2B5EF4-FFF2-40B4-BE49-F238E27FC236}">
                <a16:creationId xmlns:a16="http://schemas.microsoft.com/office/drawing/2014/main" id="{D6211B3F-47F3-42D3-9FEC-FED61C0374EF}"/>
              </a:ext>
            </a:extLst>
          </p:cNvPr>
          <p:cNvCxnSpPr>
            <a:cxnSpLocks/>
          </p:cNvCxnSpPr>
          <p:nvPr/>
        </p:nvCxnSpPr>
        <p:spPr bwMode="auto">
          <a:xfrm flipV="1">
            <a:off x="5229225" y="1838276"/>
            <a:ext cx="0" cy="1469879"/>
          </a:xfrm>
          <a:prstGeom prst="straightConnector1">
            <a:avLst/>
          </a:prstGeom>
          <a:solidFill>
            <a:schemeClr val="accent1"/>
          </a:solidFill>
          <a:ln w="38100" cap="flat" cmpd="sng" algn="ctr">
            <a:solidFill>
              <a:srgbClr val="FF66CC"/>
            </a:solidFill>
            <a:prstDash val="solid"/>
            <a:round/>
            <a:headEnd type="none" w="med" len="med"/>
            <a:tailEnd type="triangle"/>
          </a:ln>
          <a:effectLst/>
        </p:spPr>
      </p:cxnSp>
    </p:spTree>
    <p:extLst>
      <p:ext uri="{BB962C8B-B14F-4D97-AF65-F5344CB8AC3E}">
        <p14:creationId xmlns:p14="http://schemas.microsoft.com/office/powerpoint/2010/main" val="42792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up)">
                                      <p:cBhvr>
                                        <p:cTn id="12" dur="500"/>
                                        <p:tgtEl>
                                          <p:spTgt spid="42"/>
                                        </p:tgtEl>
                                      </p:cBhvr>
                                    </p:animEffect>
                                  </p:childTnLst>
                                </p:cTn>
                              </p:par>
                              <p:par>
                                <p:cTn id="13" presetID="22" presetClass="entr" presetSubtype="2"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right)">
                                      <p:cBhvr>
                                        <p:cTn id="15" dur="500"/>
                                        <p:tgtEl>
                                          <p:spTgt spid="48"/>
                                        </p:tgtEl>
                                      </p:cBhvr>
                                    </p:animEffect>
                                  </p:childTnLst>
                                </p:cTn>
                              </p:par>
                              <p:par>
                                <p:cTn id="16" presetID="22" presetClass="entr" presetSubtype="4"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down)">
                                      <p:cBhvr>
                                        <p:cTn id="1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A8E40E-8EF1-49D8-B2EA-7DD4871FD4CF}"/>
              </a:ext>
            </a:extLst>
          </p:cNvPr>
          <p:cNvSpPr>
            <a:spLocks noGrp="1"/>
          </p:cNvSpPr>
          <p:nvPr>
            <p:ph type="title"/>
          </p:nvPr>
        </p:nvSpPr>
        <p:spPr>
          <a:xfrm>
            <a:off x="1066800" y="304800"/>
            <a:ext cx="7620000" cy="685801"/>
          </a:xfrm>
        </p:spPr>
        <p:txBody>
          <a:bodyPr/>
          <a:lstStyle/>
          <a:p>
            <a:r>
              <a:rPr kumimoji="1" lang="en-US" altLang="ja-JP" dirty="0"/>
              <a:t>Zoom</a:t>
            </a:r>
            <a:endParaRPr kumimoji="1" lang="ja-JP" altLang="en-US" dirty="0"/>
          </a:p>
        </p:txBody>
      </p:sp>
      <p:sp>
        <p:nvSpPr>
          <p:cNvPr id="3" name="正方形/長方形 2">
            <a:extLst>
              <a:ext uri="{FF2B5EF4-FFF2-40B4-BE49-F238E27FC236}">
                <a16:creationId xmlns:a16="http://schemas.microsoft.com/office/drawing/2014/main" id="{DEFFFDEE-4A25-4912-83B7-2C173EF98974}"/>
              </a:ext>
            </a:extLst>
          </p:cNvPr>
          <p:cNvSpPr/>
          <p:nvPr/>
        </p:nvSpPr>
        <p:spPr bwMode="auto">
          <a:xfrm>
            <a:off x="3743028" y="3429000"/>
            <a:ext cx="3800772" cy="685800"/>
          </a:xfrm>
          <a:prstGeom prst="rect">
            <a:avLst/>
          </a:prstGeom>
          <a:solidFill>
            <a:srgbClr val="00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3200" b="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rPr>
              <a:t>      Zoom</a:t>
            </a:r>
            <a:r>
              <a:rPr kumimoji="1" lang="ja-JP" altLang="en-US" sz="3200" b="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rPr>
              <a:t>ミーティング</a:t>
            </a:r>
          </a:p>
        </p:txBody>
      </p:sp>
      <p:sp>
        <p:nvSpPr>
          <p:cNvPr id="4" name="テキスト ボックス 3">
            <a:extLst>
              <a:ext uri="{FF2B5EF4-FFF2-40B4-BE49-F238E27FC236}">
                <a16:creationId xmlns:a16="http://schemas.microsoft.com/office/drawing/2014/main" id="{3CF37EFF-9430-4C8C-8C0B-416558A7CDAD}"/>
              </a:ext>
            </a:extLst>
          </p:cNvPr>
          <p:cNvSpPr txBox="1"/>
          <p:nvPr/>
        </p:nvSpPr>
        <p:spPr>
          <a:xfrm>
            <a:off x="3871397" y="955290"/>
            <a:ext cx="1005403" cy="584775"/>
          </a:xfrm>
          <a:prstGeom prst="rect">
            <a:avLst/>
          </a:prstGeom>
          <a:noFill/>
        </p:spPr>
        <p:txBody>
          <a:bodyPr wrap="none" rtlCol="0">
            <a:spAutoFit/>
          </a:bodyPr>
          <a:lstStyle/>
          <a:p>
            <a:r>
              <a:rPr kumimoji="1" lang="ja-JP" altLang="en-US" dirty="0"/>
              <a:t>教員</a:t>
            </a:r>
          </a:p>
        </p:txBody>
      </p:sp>
      <p:sp>
        <p:nvSpPr>
          <p:cNvPr id="5" name="テキスト ボックス 4">
            <a:extLst>
              <a:ext uri="{FF2B5EF4-FFF2-40B4-BE49-F238E27FC236}">
                <a16:creationId xmlns:a16="http://schemas.microsoft.com/office/drawing/2014/main" id="{8771B2FC-94C3-49C7-A101-0FA1A65F5FE2}"/>
              </a:ext>
            </a:extLst>
          </p:cNvPr>
          <p:cNvSpPr txBox="1"/>
          <p:nvPr/>
        </p:nvSpPr>
        <p:spPr>
          <a:xfrm>
            <a:off x="450645" y="2231696"/>
            <a:ext cx="698396" cy="584775"/>
          </a:xfrm>
          <a:prstGeom prst="rect">
            <a:avLst/>
          </a:prstGeom>
          <a:noFill/>
        </p:spPr>
        <p:txBody>
          <a:bodyPr wrap="none" rtlCol="0">
            <a:spAutoFit/>
          </a:bodyPr>
          <a:lstStyle/>
          <a:p>
            <a:r>
              <a:rPr lang="en-US" altLang="ja-JP" dirty="0"/>
              <a:t>TA</a:t>
            </a:r>
          </a:p>
        </p:txBody>
      </p:sp>
      <p:sp>
        <p:nvSpPr>
          <p:cNvPr id="6" name="テキスト ボックス 5">
            <a:extLst>
              <a:ext uri="{FF2B5EF4-FFF2-40B4-BE49-F238E27FC236}">
                <a16:creationId xmlns:a16="http://schemas.microsoft.com/office/drawing/2014/main" id="{3253300B-A5C3-4602-B13B-17C85FBCF184}"/>
              </a:ext>
            </a:extLst>
          </p:cNvPr>
          <p:cNvSpPr txBox="1"/>
          <p:nvPr/>
        </p:nvSpPr>
        <p:spPr>
          <a:xfrm>
            <a:off x="564098" y="5867400"/>
            <a:ext cx="1415772" cy="584775"/>
          </a:xfrm>
          <a:prstGeom prst="rect">
            <a:avLst/>
          </a:prstGeom>
          <a:noFill/>
        </p:spPr>
        <p:txBody>
          <a:bodyPr wrap="none" rtlCol="0">
            <a:spAutoFit/>
          </a:bodyPr>
          <a:lstStyle/>
          <a:p>
            <a:r>
              <a:rPr kumimoji="1" lang="ja-JP" altLang="en-US" dirty="0"/>
              <a:t>受講生</a:t>
            </a:r>
          </a:p>
        </p:txBody>
      </p:sp>
      <p:pic>
        <p:nvPicPr>
          <p:cNvPr id="10" name="図 9" descr="挿絵 が含まれている画像&#10;&#10;自動的に生成された説明">
            <a:extLst>
              <a:ext uri="{FF2B5EF4-FFF2-40B4-BE49-F238E27FC236}">
                <a16:creationId xmlns:a16="http://schemas.microsoft.com/office/drawing/2014/main" id="{5D65BFE0-CE51-4C8D-9803-49A5D286D8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800002"/>
            <a:ext cx="704850" cy="895350"/>
          </a:xfrm>
          <a:prstGeom prst="rect">
            <a:avLst/>
          </a:prstGeom>
        </p:spPr>
      </p:pic>
      <p:pic>
        <p:nvPicPr>
          <p:cNvPr id="12" name="図 11" descr="挿絵 が含まれている画像&#10;&#10;自動的に生成された説明">
            <a:extLst>
              <a:ext uri="{FF2B5EF4-FFF2-40B4-BE49-F238E27FC236}">
                <a16:creationId xmlns:a16="http://schemas.microsoft.com/office/drawing/2014/main" id="{FB9B3E72-63BC-496E-A0D3-BC08095BDE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1940" y="860270"/>
            <a:ext cx="704850" cy="895350"/>
          </a:xfrm>
          <a:prstGeom prst="rect">
            <a:avLst/>
          </a:prstGeom>
        </p:spPr>
      </p:pic>
      <p:pic>
        <p:nvPicPr>
          <p:cNvPr id="14" name="図 13" descr="挿絵, 抽象 が含まれている画像&#10;&#10;自動的に生成された説明">
            <a:extLst>
              <a:ext uri="{FF2B5EF4-FFF2-40B4-BE49-F238E27FC236}">
                <a16:creationId xmlns:a16="http://schemas.microsoft.com/office/drawing/2014/main" id="{145D5181-49CD-40C1-A653-513F8E1ED6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665" y="2184071"/>
            <a:ext cx="704850" cy="895350"/>
          </a:xfrm>
          <a:prstGeom prst="rect">
            <a:avLst/>
          </a:prstGeom>
        </p:spPr>
      </p:pic>
      <p:pic>
        <p:nvPicPr>
          <p:cNvPr id="16" name="図 15" descr="挿絵 が含まれている画像&#10;&#10;自動的に生成された説明">
            <a:extLst>
              <a:ext uri="{FF2B5EF4-FFF2-40B4-BE49-F238E27FC236}">
                <a16:creationId xmlns:a16="http://schemas.microsoft.com/office/drawing/2014/main" id="{7E81BE09-1410-4F37-AC9D-4CD47CDA53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0816" y="3185009"/>
            <a:ext cx="704850" cy="895350"/>
          </a:xfrm>
          <a:prstGeom prst="rect">
            <a:avLst/>
          </a:prstGeom>
        </p:spPr>
      </p:pic>
      <p:pic>
        <p:nvPicPr>
          <p:cNvPr id="18" name="図 17" descr="抽象, 挿絵 が含まれている画像&#10;&#10;自動的に生成された説明">
            <a:extLst>
              <a:ext uri="{FF2B5EF4-FFF2-40B4-BE49-F238E27FC236}">
                <a16:creationId xmlns:a16="http://schemas.microsoft.com/office/drawing/2014/main" id="{889AFBCE-8C32-4892-BF68-85C884DFA3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38811" y="5657850"/>
            <a:ext cx="704850" cy="895350"/>
          </a:xfrm>
          <a:prstGeom prst="rect">
            <a:avLst/>
          </a:prstGeom>
        </p:spPr>
      </p:pic>
      <p:pic>
        <p:nvPicPr>
          <p:cNvPr id="20" name="図 19" descr="挿絵 が含まれている画像&#10;&#10;自動的に生成された説明">
            <a:extLst>
              <a:ext uri="{FF2B5EF4-FFF2-40B4-BE49-F238E27FC236}">
                <a16:creationId xmlns:a16="http://schemas.microsoft.com/office/drawing/2014/main" id="{AB8324A0-CDF4-4235-BE07-5110B70B1B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42989" y="5657850"/>
            <a:ext cx="704850" cy="895350"/>
          </a:xfrm>
          <a:prstGeom prst="rect">
            <a:avLst/>
          </a:prstGeom>
        </p:spPr>
      </p:pic>
      <p:pic>
        <p:nvPicPr>
          <p:cNvPr id="22" name="図 21" descr="挿絵 が含まれている画像&#10;&#10;自動的に生成された説明">
            <a:extLst>
              <a:ext uri="{FF2B5EF4-FFF2-40B4-BE49-F238E27FC236}">
                <a16:creationId xmlns:a16="http://schemas.microsoft.com/office/drawing/2014/main" id="{0B6D33A3-FA77-499F-9E15-0A87E253D00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90685" y="5654793"/>
            <a:ext cx="704850" cy="895350"/>
          </a:xfrm>
          <a:prstGeom prst="rect">
            <a:avLst/>
          </a:prstGeom>
        </p:spPr>
      </p:pic>
      <p:pic>
        <p:nvPicPr>
          <p:cNvPr id="24" name="図 23" descr="挿絵 が含まれている画像&#10;&#10;自動的に生成された説明">
            <a:extLst>
              <a:ext uri="{FF2B5EF4-FFF2-40B4-BE49-F238E27FC236}">
                <a16:creationId xmlns:a16="http://schemas.microsoft.com/office/drawing/2014/main" id="{2C3A6554-5CCF-4D4F-A8E4-B08AAF4AA0B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81478" y="5668653"/>
            <a:ext cx="704850" cy="895350"/>
          </a:xfrm>
          <a:prstGeom prst="rect">
            <a:avLst/>
          </a:prstGeom>
        </p:spPr>
      </p:pic>
      <p:pic>
        <p:nvPicPr>
          <p:cNvPr id="26" name="図 25" descr="黒い背景に白い文字のロゴ&#10;&#10;自動的に生成された説明">
            <a:extLst>
              <a:ext uri="{FF2B5EF4-FFF2-40B4-BE49-F238E27FC236}">
                <a16:creationId xmlns:a16="http://schemas.microsoft.com/office/drawing/2014/main" id="{5C399D58-9049-4A42-B237-3AB5592408E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40698" y="3505200"/>
            <a:ext cx="533400" cy="533400"/>
          </a:xfrm>
          <a:prstGeom prst="rect">
            <a:avLst/>
          </a:prstGeom>
        </p:spPr>
      </p:pic>
      <p:pic>
        <p:nvPicPr>
          <p:cNvPr id="27" name="図 26" descr="黒い背景に白い文字のロゴ&#10;&#10;自動的に生成された説明">
            <a:extLst>
              <a:ext uri="{FF2B5EF4-FFF2-40B4-BE49-F238E27FC236}">
                <a16:creationId xmlns:a16="http://schemas.microsoft.com/office/drawing/2014/main" id="{35B4489B-27CE-49F2-A00C-32CB3AD1422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3400" y="422552"/>
            <a:ext cx="533400" cy="533400"/>
          </a:xfrm>
          <a:prstGeom prst="rect">
            <a:avLst/>
          </a:prstGeom>
        </p:spPr>
      </p:pic>
      <p:grpSp>
        <p:nvGrpSpPr>
          <p:cNvPr id="31" name="グループ化 30">
            <a:extLst>
              <a:ext uri="{FF2B5EF4-FFF2-40B4-BE49-F238E27FC236}">
                <a16:creationId xmlns:a16="http://schemas.microsoft.com/office/drawing/2014/main" id="{C3D62110-A83B-488E-8F5A-C855C8A952F8}"/>
              </a:ext>
            </a:extLst>
          </p:cNvPr>
          <p:cNvGrpSpPr/>
          <p:nvPr/>
        </p:nvGrpSpPr>
        <p:grpSpPr>
          <a:xfrm>
            <a:off x="6286667" y="1861673"/>
            <a:ext cx="1075330" cy="1447800"/>
            <a:chOff x="5181600" y="1905000"/>
            <a:chExt cx="1075330" cy="1447800"/>
          </a:xfrm>
        </p:grpSpPr>
        <p:cxnSp>
          <p:nvCxnSpPr>
            <p:cNvPr id="29" name="直線矢印コネクタ 28">
              <a:extLst>
                <a:ext uri="{FF2B5EF4-FFF2-40B4-BE49-F238E27FC236}">
                  <a16:creationId xmlns:a16="http://schemas.microsoft.com/office/drawing/2014/main" id="{E7D73F34-D5A6-4304-824E-6EEF21AF5424}"/>
                </a:ext>
              </a:extLst>
            </p:cNvPr>
            <p:cNvCxnSpPr/>
            <p:nvPr/>
          </p:nvCxnSpPr>
          <p:spPr bwMode="auto">
            <a:xfrm>
              <a:off x="5181600" y="1905000"/>
              <a:ext cx="0" cy="1447800"/>
            </a:xfrm>
            <a:prstGeom prst="straightConnector1">
              <a:avLst/>
            </a:prstGeom>
            <a:solidFill>
              <a:schemeClr val="accent1"/>
            </a:solidFill>
            <a:ln w="38100" cap="flat" cmpd="sng" algn="ctr">
              <a:solidFill>
                <a:srgbClr val="FF66CC"/>
              </a:solidFill>
              <a:prstDash val="solid"/>
              <a:round/>
              <a:headEnd type="none" w="med" len="med"/>
              <a:tailEnd type="triangle"/>
            </a:ln>
            <a:effectLst/>
          </p:spPr>
        </p:cxnSp>
        <p:sp>
          <p:nvSpPr>
            <p:cNvPr id="30" name="テキスト ボックス 29">
              <a:extLst>
                <a:ext uri="{FF2B5EF4-FFF2-40B4-BE49-F238E27FC236}">
                  <a16:creationId xmlns:a16="http://schemas.microsoft.com/office/drawing/2014/main" id="{DC853A83-9560-4DCF-B98E-D4C93F4E6FDA}"/>
                </a:ext>
              </a:extLst>
            </p:cNvPr>
            <p:cNvSpPr txBox="1"/>
            <p:nvPr/>
          </p:nvSpPr>
          <p:spPr>
            <a:xfrm>
              <a:off x="5251527" y="2342685"/>
              <a:ext cx="1005403" cy="584775"/>
            </a:xfrm>
            <a:prstGeom prst="rect">
              <a:avLst/>
            </a:prstGeom>
            <a:noFill/>
          </p:spPr>
          <p:txBody>
            <a:bodyPr wrap="none" rtlCol="0">
              <a:spAutoFit/>
            </a:bodyPr>
            <a:lstStyle/>
            <a:p>
              <a:r>
                <a:rPr lang="ja-JP" altLang="en-US" dirty="0"/>
                <a:t>配信</a:t>
              </a:r>
              <a:endParaRPr kumimoji="1" lang="ja-JP" altLang="en-US" dirty="0"/>
            </a:p>
          </p:txBody>
        </p:sp>
      </p:grpSp>
      <p:grpSp>
        <p:nvGrpSpPr>
          <p:cNvPr id="42" name="グループ化 41">
            <a:extLst>
              <a:ext uri="{FF2B5EF4-FFF2-40B4-BE49-F238E27FC236}">
                <a16:creationId xmlns:a16="http://schemas.microsoft.com/office/drawing/2014/main" id="{9F5EB2F3-48E7-4CD6-B608-AA9520436721}"/>
              </a:ext>
            </a:extLst>
          </p:cNvPr>
          <p:cNvGrpSpPr/>
          <p:nvPr/>
        </p:nvGrpSpPr>
        <p:grpSpPr>
          <a:xfrm>
            <a:off x="3124200" y="4267200"/>
            <a:ext cx="3809703" cy="1295400"/>
            <a:chOff x="3124200" y="4267200"/>
            <a:chExt cx="3809703" cy="1295400"/>
          </a:xfrm>
        </p:grpSpPr>
        <p:cxnSp>
          <p:nvCxnSpPr>
            <p:cNvPr id="33" name="直線矢印コネクタ 32">
              <a:extLst>
                <a:ext uri="{FF2B5EF4-FFF2-40B4-BE49-F238E27FC236}">
                  <a16:creationId xmlns:a16="http://schemas.microsoft.com/office/drawing/2014/main" id="{9A4E902C-B046-4B84-B2C3-1F02807A9F18}"/>
                </a:ext>
              </a:extLst>
            </p:cNvPr>
            <p:cNvCxnSpPr/>
            <p:nvPr/>
          </p:nvCxnSpPr>
          <p:spPr bwMode="auto">
            <a:xfrm flipH="1">
              <a:off x="3124200" y="4267200"/>
              <a:ext cx="1752600" cy="1295400"/>
            </a:xfrm>
            <a:prstGeom prst="straightConnector1">
              <a:avLst/>
            </a:prstGeom>
            <a:solidFill>
              <a:schemeClr val="accent1"/>
            </a:solidFill>
            <a:ln w="38100" cap="flat" cmpd="sng" algn="ctr">
              <a:solidFill>
                <a:srgbClr val="FF66CC"/>
              </a:solidFill>
              <a:prstDash val="solid"/>
              <a:round/>
              <a:headEnd type="none" w="med" len="med"/>
              <a:tailEnd type="triangle"/>
            </a:ln>
            <a:effectLst/>
          </p:spPr>
        </p:cxnSp>
        <p:cxnSp>
          <p:nvCxnSpPr>
            <p:cNvPr id="34" name="直線矢印コネクタ 33">
              <a:extLst>
                <a:ext uri="{FF2B5EF4-FFF2-40B4-BE49-F238E27FC236}">
                  <a16:creationId xmlns:a16="http://schemas.microsoft.com/office/drawing/2014/main" id="{4927CC7F-A6AA-48D7-BEAC-040D543010D3}"/>
                </a:ext>
              </a:extLst>
            </p:cNvPr>
            <p:cNvCxnSpPr>
              <a:cxnSpLocks/>
            </p:cNvCxnSpPr>
            <p:nvPr/>
          </p:nvCxnSpPr>
          <p:spPr bwMode="auto">
            <a:xfrm flipH="1">
              <a:off x="4195414" y="4267200"/>
              <a:ext cx="1195271" cy="1295400"/>
            </a:xfrm>
            <a:prstGeom prst="straightConnector1">
              <a:avLst/>
            </a:prstGeom>
            <a:solidFill>
              <a:schemeClr val="accent1"/>
            </a:solidFill>
            <a:ln w="38100" cap="flat" cmpd="sng" algn="ctr">
              <a:solidFill>
                <a:srgbClr val="FF66CC"/>
              </a:solidFill>
              <a:prstDash val="solid"/>
              <a:round/>
              <a:headEnd type="none" w="med" len="med"/>
              <a:tailEnd type="triangle"/>
            </a:ln>
            <a:effectLst/>
          </p:spPr>
        </p:cxnSp>
        <p:cxnSp>
          <p:nvCxnSpPr>
            <p:cNvPr id="36" name="直線矢印コネクタ 35">
              <a:extLst>
                <a:ext uri="{FF2B5EF4-FFF2-40B4-BE49-F238E27FC236}">
                  <a16:creationId xmlns:a16="http://schemas.microsoft.com/office/drawing/2014/main" id="{B630CDFA-58AB-4569-A54F-751651ED677C}"/>
                </a:ext>
              </a:extLst>
            </p:cNvPr>
            <p:cNvCxnSpPr>
              <a:cxnSpLocks/>
            </p:cNvCxnSpPr>
            <p:nvPr/>
          </p:nvCxnSpPr>
          <p:spPr bwMode="auto">
            <a:xfrm>
              <a:off x="5754228" y="4279544"/>
              <a:ext cx="1" cy="1283056"/>
            </a:xfrm>
            <a:prstGeom prst="straightConnector1">
              <a:avLst/>
            </a:prstGeom>
            <a:solidFill>
              <a:schemeClr val="accent1"/>
            </a:solidFill>
            <a:ln w="38100" cap="flat" cmpd="sng" algn="ctr">
              <a:solidFill>
                <a:srgbClr val="FF66CC"/>
              </a:solidFill>
              <a:prstDash val="solid"/>
              <a:round/>
              <a:headEnd type="none" w="med" len="med"/>
              <a:tailEnd type="triangle"/>
            </a:ln>
            <a:effectLst/>
          </p:spPr>
        </p:cxnSp>
        <p:cxnSp>
          <p:nvCxnSpPr>
            <p:cNvPr id="39" name="直線矢印コネクタ 38">
              <a:extLst>
                <a:ext uri="{FF2B5EF4-FFF2-40B4-BE49-F238E27FC236}">
                  <a16:creationId xmlns:a16="http://schemas.microsoft.com/office/drawing/2014/main" id="{2B7B065B-2EE2-4B81-9D03-B67E76818AE2}"/>
                </a:ext>
              </a:extLst>
            </p:cNvPr>
            <p:cNvCxnSpPr>
              <a:cxnSpLocks/>
            </p:cNvCxnSpPr>
            <p:nvPr/>
          </p:nvCxnSpPr>
          <p:spPr bwMode="auto">
            <a:xfrm>
              <a:off x="6256930" y="4279544"/>
              <a:ext cx="676973" cy="1283056"/>
            </a:xfrm>
            <a:prstGeom prst="straightConnector1">
              <a:avLst/>
            </a:prstGeom>
            <a:solidFill>
              <a:schemeClr val="accent1"/>
            </a:solidFill>
            <a:ln w="38100" cap="flat" cmpd="sng" algn="ctr">
              <a:solidFill>
                <a:srgbClr val="FF66CC"/>
              </a:solidFill>
              <a:prstDash val="solid"/>
              <a:round/>
              <a:headEnd type="none" w="med" len="med"/>
              <a:tailEnd type="triangle"/>
            </a:ln>
            <a:effectLst/>
          </p:spPr>
        </p:cxnSp>
      </p:grpSp>
      <p:grpSp>
        <p:nvGrpSpPr>
          <p:cNvPr id="48" name="グループ化 47">
            <a:extLst>
              <a:ext uri="{FF2B5EF4-FFF2-40B4-BE49-F238E27FC236}">
                <a16:creationId xmlns:a16="http://schemas.microsoft.com/office/drawing/2014/main" id="{B50726EA-7DF2-41A9-9FAA-3701F82786C4}"/>
              </a:ext>
            </a:extLst>
          </p:cNvPr>
          <p:cNvGrpSpPr/>
          <p:nvPr/>
        </p:nvGrpSpPr>
        <p:grpSpPr>
          <a:xfrm>
            <a:off x="2209800" y="2816471"/>
            <a:ext cx="1371600" cy="1079164"/>
            <a:chOff x="2209800" y="2816471"/>
            <a:chExt cx="1371600" cy="1079164"/>
          </a:xfrm>
        </p:grpSpPr>
        <p:cxnSp>
          <p:nvCxnSpPr>
            <p:cNvPr id="44" name="直線矢印コネクタ 43">
              <a:extLst>
                <a:ext uri="{FF2B5EF4-FFF2-40B4-BE49-F238E27FC236}">
                  <a16:creationId xmlns:a16="http://schemas.microsoft.com/office/drawing/2014/main" id="{B4DCFDE9-F4CD-4482-86CF-334FB2405F43}"/>
                </a:ext>
              </a:extLst>
            </p:cNvPr>
            <p:cNvCxnSpPr/>
            <p:nvPr/>
          </p:nvCxnSpPr>
          <p:spPr bwMode="auto">
            <a:xfrm flipH="1" flipV="1">
              <a:off x="2209800" y="2816471"/>
              <a:ext cx="1371600" cy="816213"/>
            </a:xfrm>
            <a:prstGeom prst="straightConnector1">
              <a:avLst/>
            </a:prstGeom>
            <a:solidFill>
              <a:schemeClr val="accent1"/>
            </a:solidFill>
            <a:ln w="38100" cap="flat" cmpd="sng" algn="ctr">
              <a:solidFill>
                <a:srgbClr val="FF66CC"/>
              </a:solidFill>
              <a:prstDash val="solid"/>
              <a:round/>
              <a:headEnd type="none" w="med" len="med"/>
              <a:tailEnd type="triangle"/>
            </a:ln>
            <a:effectLst/>
          </p:spPr>
        </p:cxnSp>
        <p:cxnSp>
          <p:nvCxnSpPr>
            <p:cNvPr id="45" name="直線矢印コネクタ 44">
              <a:extLst>
                <a:ext uri="{FF2B5EF4-FFF2-40B4-BE49-F238E27FC236}">
                  <a16:creationId xmlns:a16="http://schemas.microsoft.com/office/drawing/2014/main" id="{7DE34D72-F5D2-43A5-B41C-27DB4A33E823}"/>
                </a:ext>
              </a:extLst>
            </p:cNvPr>
            <p:cNvCxnSpPr>
              <a:cxnSpLocks/>
            </p:cNvCxnSpPr>
            <p:nvPr/>
          </p:nvCxnSpPr>
          <p:spPr bwMode="auto">
            <a:xfrm flipH="1" flipV="1">
              <a:off x="2209800" y="3785084"/>
              <a:ext cx="1360450" cy="110551"/>
            </a:xfrm>
            <a:prstGeom prst="straightConnector1">
              <a:avLst/>
            </a:prstGeom>
            <a:solidFill>
              <a:schemeClr val="accent1"/>
            </a:solidFill>
            <a:ln w="38100" cap="flat" cmpd="sng" algn="ctr">
              <a:solidFill>
                <a:srgbClr val="FF66CC"/>
              </a:solidFill>
              <a:prstDash val="solid"/>
              <a:round/>
              <a:headEnd type="none" w="med" len="med"/>
              <a:tailEnd type="triangle"/>
            </a:ln>
            <a:effectLst/>
          </p:spPr>
        </p:cxnSp>
      </p:grpSp>
      <p:cxnSp>
        <p:nvCxnSpPr>
          <p:cNvPr id="49" name="直線矢印コネクタ 48">
            <a:extLst>
              <a:ext uri="{FF2B5EF4-FFF2-40B4-BE49-F238E27FC236}">
                <a16:creationId xmlns:a16="http://schemas.microsoft.com/office/drawing/2014/main" id="{D6211B3F-47F3-42D3-9FEC-FED61C0374EF}"/>
              </a:ext>
            </a:extLst>
          </p:cNvPr>
          <p:cNvCxnSpPr>
            <a:cxnSpLocks/>
          </p:cNvCxnSpPr>
          <p:nvPr/>
        </p:nvCxnSpPr>
        <p:spPr bwMode="auto">
          <a:xfrm flipV="1">
            <a:off x="5229225" y="1838276"/>
            <a:ext cx="0" cy="1469879"/>
          </a:xfrm>
          <a:prstGeom prst="straightConnector1">
            <a:avLst/>
          </a:prstGeom>
          <a:solidFill>
            <a:schemeClr val="accent1"/>
          </a:solidFill>
          <a:ln w="38100" cap="flat" cmpd="sng" algn="ctr">
            <a:solidFill>
              <a:srgbClr val="FF66CC"/>
            </a:solidFill>
            <a:prstDash val="solid"/>
            <a:round/>
            <a:headEnd type="none" w="med" len="med"/>
            <a:tailEnd type="triangle"/>
          </a:ln>
          <a:effectLst/>
        </p:spPr>
      </p:cxnSp>
      <p:sp>
        <p:nvSpPr>
          <p:cNvPr id="7" name="テキスト ボックス 6">
            <a:extLst>
              <a:ext uri="{FF2B5EF4-FFF2-40B4-BE49-F238E27FC236}">
                <a16:creationId xmlns:a16="http://schemas.microsoft.com/office/drawing/2014/main" id="{A89BE8E4-62AC-4F7C-8DF9-2EB666A166F9}"/>
              </a:ext>
            </a:extLst>
          </p:cNvPr>
          <p:cNvSpPr txBox="1"/>
          <p:nvPr/>
        </p:nvSpPr>
        <p:spPr>
          <a:xfrm>
            <a:off x="925693" y="1265979"/>
            <a:ext cx="7244291" cy="1569660"/>
          </a:xfrm>
          <a:prstGeom prst="rect">
            <a:avLst/>
          </a:prstGeom>
          <a:solidFill>
            <a:srgbClr val="003300"/>
          </a:solidFill>
          <a:ln>
            <a:solidFill>
              <a:schemeClr val="tx1"/>
            </a:solidFill>
          </a:ln>
        </p:spPr>
        <p:txBody>
          <a:bodyPr wrap="none" rtlCol="0">
            <a:spAutoFit/>
          </a:bodyPr>
          <a:lstStyle/>
          <a:p>
            <a:r>
              <a:rPr lang="ja-JP" altLang="en-US" dirty="0"/>
              <a:t>各回の実習の </a:t>
            </a:r>
            <a:r>
              <a:rPr lang="en-US" altLang="ja-JP" dirty="0"/>
              <a:t>Zoom </a:t>
            </a:r>
            <a:r>
              <a:rPr lang="ja-JP" altLang="en-US" dirty="0"/>
              <a:t>の </a:t>
            </a:r>
            <a:r>
              <a:rPr lang="en-US" altLang="ja-JP" dirty="0"/>
              <a:t>ID, </a:t>
            </a:r>
            <a:r>
              <a:rPr lang="ja-JP" altLang="en-US" dirty="0"/>
              <a:t>パスワードは</a:t>
            </a:r>
            <a:endParaRPr lang="en-US" altLang="ja-JP" dirty="0"/>
          </a:p>
          <a:p>
            <a:r>
              <a:rPr kumimoji="1" lang="en-US" altLang="ja-JP" dirty="0"/>
              <a:t>Slack </a:t>
            </a:r>
            <a:r>
              <a:rPr kumimoji="1" lang="ja-JP" altLang="en-US" dirty="0"/>
              <a:t>または </a:t>
            </a:r>
            <a:r>
              <a:rPr kumimoji="1" lang="en-US" altLang="ja-JP" dirty="0"/>
              <a:t>GoogleClassroom </a:t>
            </a:r>
            <a:r>
              <a:rPr kumimoji="1" lang="ja-JP" altLang="en-US" dirty="0"/>
              <a:t>で</a:t>
            </a:r>
            <a:endParaRPr kumimoji="1" lang="en-US" altLang="ja-JP" dirty="0"/>
          </a:p>
          <a:p>
            <a:r>
              <a:rPr kumimoji="1" lang="ja-JP" altLang="en-US" dirty="0"/>
              <a:t>お知らせします</a:t>
            </a:r>
          </a:p>
        </p:txBody>
      </p:sp>
    </p:spTree>
    <p:extLst>
      <p:ext uri="{BB962C8B-B14F-4D97-AF65-F5344CB8AC3E}">
        <p14:creationId xmlns:p14="http://schemas.microsoft.com/office/powerpoint/2010/main" val="9750285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BB7942-97AC-49DE-9BEF-7F745121F0D1}"/>
              </a:ext>
            </a:extLst>
          </p:cNvPr>
          <p:cNvSpPr>
            <a:spLocks noGrp="1"/>
          </p:cNvSpPr>
          <p:nvPr>
            <p:ph type="title"/>
          </p:nvPr>
        </p:nvSpPr>
        <p:spPr/>
        <p:txBody>
          <a:bodyPr/>
          <a:lstStyle/>
          <a:p>
            <a:r>
              <a:rPr kumimoji="1" lang="ja-JP" altLang="en-US" dirty="0"/>
              <a:t>授業中の質問について</a:t>
            </a:r>
          </a:p>
        </p:txBody>
      </p:sp>
      <p:sp>
        <p:nvSpPr>
          <p:cNvPr id="3" name="コンテンツ プレースホルダー 2">
            <a:extLst>
              <a:ext uri="{FF2B5EF4-FFF2-40B4-BE49-F238E27FC236}">
                <a16:creationId xmlns:a16="http://schemas.microsoft.com/office/drawing/2014/main" id="{4D9918F8-98C0-406E-8A3A-6FA0004DE786}"/>
              </a:ext>
            </a:extLst>
          </p:cNvPr>
          <p:cNvSpPr>
            <a:spLocks noGrp="1"/>
          </p:cNvSpPr>
          <p:nvPr>
            <p:ph idx="1"/>
          </p:nvPr>
        </p:nvSpPr>
        <p:spPr>
          <a:xfrm>
            <a:off x="1066800" y="1981200"/>
            <a:ext cx="7391400" cy="3429000"/>
          </a:xfrm>
          <a:solidFill>
            <a:srgbClr val="003300"/>
          </a:solidFill>
          <a:ln>
            <a:solidFill>
              <a:schemeClr val="tx1"/>
            </a:solidFill>
          </a:ln>
        </p:spPr>
        <p:txBody>
          <a:bodyPr/>
          <a:lstStyle/>
          <a:p>
            <a:r>
              <a:rPr kumimoji="1" lang="ja-JP" altLang="en-US" dirty="0"/>
              <a:t>簡単な質問</a:t>
            </a:r>
            <a:endParaRPr lang="en-US" altLang="ja-JP" dirty="0"/>
          </a:p>
          <a:p>
            <a:pPr marL="457200" lvl="1" indent="0">
              <a:buNone/>
            </a:pPr>
            <a:r>
              <a:rPr kumimoji="1" lang="ja-JP" altLang="en-US" sz="3200" dirty="0"/>
              <a:t>⇒</a:t>
            </a:r>
            <a:r>
              <a:rPr kumimoji="1" lang="en-US" altLang="ja-JP" sz="3200" dirty="0"/>
              <a:t>Slack </a:t>
            </a:r>
            <a:r>
              <a:rPr kumimoji="1" lang="ja-JP" altLang="en-US" sz="3200" dirty="0"/>
              <a:t>のチャンネル上で応答</a:t>
            </a:r>
            <a:endParaRPr kumimoji="1" lang="en-US" altLang="ja-JP" sz="3200" dirty="0"/>
          </a:p>
          <a:p>
            <a:pPr marL="457200" lvl="1" indent="0">
              <a:buNone/>
            </a:pPr>
            <a:r>
              <a:rPr lang="en-US" altLang="ja-JP" sz="3600" dirty="0"/>
              <a:t>#</a:t>
            </a:r>
            <a:r>
              <a:rPr lang="ja-JP" altLang="en-US" sz="3600" dirty="0"/>
              <a:t>授業</a:t>
            </a:r>
            <a:r>
              <a:rPr lang="en-US" altLang="ja-JP" sz="3600" dirty="0"/>
              <a:t>_</a:t>
            </a:r>
            <a:r>
              <a:rPr lang="ja-JP" altLang="en-US" sz="3600" dirty="0"/>
              <a:t>シスプロ</a:t>
            </a:r>
            <a:r>
              <a:rPr lang="en-US" altLang="ja-JP" sz="3600" dirty="0"/>
              <a:t>1_</a:t>
            </a:r>
            <a:r>
              <a:rPr lang="ja-JP" altLang="en-US" sz="3600" dirty="0"/>
              <a:t>質問</a:t>
            </a:r>
            <a:r>
              <a:rPr lang="en-US" altLang="ja-JP" sz="3600"/>
              <a:t>_2023</a:t>
            </a:r>
            <a:endParaRPr kumimoji="1" lang="en-US" altLang="ja-JP" sz="3200" dirty="0"/>
          </a:p>
          <a:p>
            <a:r>
              <a:rPr kumimoji="1" lang="ja-JP" altLang="en-US" dirty="0"/>
              <a:t>難しい質問</a:t>
            </a:r>
            <a:endParaRPr kumimoji="1" lang="en-US" altLang="ja-JP" dirty="0"/>
          </a:p>
          <a:p>
            <a:pPr marL="457200" lvl="1" indent="0">
              <a:buNone/>
            </a:pPr>
            <a:r>
              <a:rPr lang="ja-JP" altLang="en-US" sz="3200" dirty="0"/>
              <a:t>⇒</a:t>
            </a:r>
            <a:r>
              <a:rPr kumimoji="1" lang="ja-JP" altLang="en-US" sz="3200" dirty="0"/>
              <a:t> </a:t>
            </a:r>
            <a:r>
              <a:rPr kumimoji="1" lang="en-US" altLang="ja-JP" sz="3200" dirty="0"/>
              <a:t>Slack </a:t>
            </a:r>
            <a:r>
              <a:rPr kumimoji="1" lang="ja-JP" altLang="en-US" sz="3200" dirty="0"/>
              <a:t>の通話機能で教員・</a:t>
            </a:r>
            <a:r>
              <a:rPr kumimoji="1" lang="en-US" altLang="ja-JP" sz="3200" dirty="0"/>
              <a:t>TA</a:t>
            </a:r>
            <a:r>
              <a:rPr kumimoji="1" lang="ja-JP" altLang="en-US" sz="3200" dirty="0"/>
              <a:t>と</a:t>
            </a:r>
            <a:r>
              <a:rPr kumimoji="1" lang="en-US" altLang="ja-JP" sz="3200" dirty="0"/>
              <a:t>1</a:t>
            </a:r>
            <a:r>
              <a:rPr kumimoji="1" lang="ja-JP" altLang="en-US" sz="3200" dirty="0"/>
              <a:t>対</a:t>
            </a:r>
            <a:r>
              <a:rPr kumimoji="1" lang="en-US" altLang="ja-JP" sz="3200" dirty="0"/>
              <a:t>1</a:t>
            </a:r>
            <a:r>
              <a:rPr kumimoji="1" lang="ja-JP" altLang="en-US" sz="3200" dirty="0"/>
              <a:t>でやり取り</a:t>
            </a:r>
            <a:endParaRPr kumimoji="1" lang="en-US" altLang="ja-JP" sz="3200" dirty="0"/>
          </a:p>
        </p:txBody>
      </p:sp>
    </p:spTree>
    <p:extLst>
      <p:ext uri="{BB962C8B-B14F-4D97-AF65-F5344CB8AC3E}">
        <p14:creationId xmlns:p14="http://schemas.microsoft.com/office/powerpoint/2010/main" val="12569957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A8E40E-8EF1-49D8-B2EA-7DD4871FD4CF}"/>
              </a:ext>
            </a:extLst>
          </p:cNvPr>
          <p:cNvSpPr>
            <a:spLocks noGrp="1"/>
          </p:cNvSpPr>
          <p:nvPr>
            <p:ph type="title"/>
          </p:nvPr>
        </p:nvSpPr>
        <p:spPr>
          <a:xfrm>
            <a:off x="1066800" y="304800"/>
            <a:ext cx="7620000" cy="685801"/>
          </a:xfrm>
        </p:spPr>
        <p:txBody>
          <a:bodyPr/>
          <a:lstStyle/>
          <a:p>
            <a:r>
              <a:rPr lang="en-US" altLang="ja-JP" dirty="0"/>
              <a:t>Slack</a:t>
            </a:r>
            <a:endParaRPr kumimoji="1" lang="ja-JP" altLang="en-US" dirty="0"/>
          </a:p>
        </p:txBody>
      </p:sp>
      <p:sp>
        <p:nvSpPr>
          <p:cNvPr id="3" name="正方形/長方形 2">
            <a:extLst>
              <a:ext uri="{FF2B5EF4-FFF2-40B4-BE49-F238E27FC236}">
                <a16:creationId xmlns:a16="http://schemas.microsoft.com/office/drawing/2014/main" id="{DEFFFDEE-4A25-4912-83B7-2C173EF98974}"/>
              </a:ext>
            </a:extLst>
          </p:cNvPr>
          <p:cNvSpPr/>
          <p:nvPr/>
        </p:nvSpPr>
        <p:spPr bwMode="auto">
          <a:xfrm>
            <a:off x="3656639" y="3448798"/>
            <a:ext cx="5400972" cy="685800"/>
          </a:xfrm>
          <a:prstGeom prst="rect">
            <a:avLst/>
          </a:prstGeom>
          <a:solidFill>
            <a:srgbClr val="00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effectLst>
                  <a:outerShdw blurRad="38100" dist="38100" dir="2700000" algn="tl">
                    <a:srgbClr val="000000">
                      <a:alpha val="43137"/>
                    </a:srgbClr>
                  </a:outerShdw>
                </a:effectLst>
              </a:rPr>
              <a:t>     授業</a:t>
            </a:r>
            <a:r>
              <a:rPr lang="en-US" altLang="ja-JP" dirty="0">
                <a:effectLst>
                  <a:outerShdw blurRad="38100" dist="38100" dir="2700000" algn="tl">
                    <a:srgbClr val="000000">
                      <a:alpha val="43137"/>
                    </a:srgbClr>
                  </a:outerShdw>
                </a:effectLst>
              </a:rPr>
              <a:t>_</a:t>
            </a:r>
            <a:r>
              <a:rPr lang="ja-JP" altLang="en-US" dirty="0">
                <a:effectLst>
                  <a:outerShdw blurRad="38100" dist="38100" dir="2700000" algn="tl">
                    <a:srgbClr val="000000">
                      <a:alpha val="43137"/>
                    </a:srgbClr>
                  </a:outerShdw>
                </a:effectLst>
              </a:rPr>
              <a:t>シスプロ</a:t>
            </a:r>
            <a:r>
              <a:rPr lang="en-US" altLang="ja-JP" dirty="0">
                <a:effectLst>
                  <a:outerShdw blurRad="38100" dist="38100" dir="2700000" algn="tl">
                    <a:srgbClr val="000000">
                      <a:alpha val="43137"/>
                    </a:srgbClr>
                  </a:outerShdw>
                </a:effectLst>
              </a:rPr>
              <a:t>1_</a:t>
            </a:r>
            <a:r>
              <a:rPr lang="ja-JP" altLang="en-US" dirty="0">
                <a:effectLst>
                  <a:outerShdw blurRad="38100" dist="38100" dir="2700000" algn="tl">
                    <a:srgbClr val="000000">
                      <a:alpha val="43137"/>
                    </a:srgbClr>
                  </a:outerShdw>
                </a:effectLst>
              </a:rPr>
              <a:t>質問</a:t>
            </a:r>
            <a:r>
              <a:rPr lang="en-US" altLang="ja-JP">
                <a:effectLst>
                  <a:outerShdw blurRad="38100" dist="38100" dir="2700000" algn="tl">
                    <a:srgbClr val="000000">
                      <a:alpha val="43137"/>
                    </a:srgbClr>
                  </a:outerShdw>
                </a:effectLst>
              </a:rPr>
              <a:t>_2023</a:t>
            </a:r>
            <a:endParaRPr kumimoji="1" lang="ja-JP" altLang="en-US" sz="3200" b="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
        <p:nvSpPr>
          <p:cNvPr id="4" name="テキスト ボックス 3">
            <a:extLst>
              <a:ext uri="{FF2B5EF4-FFF2-40B4-BE49-F238E27FC236}">
                <a16:creationId xmlns:a16="http://schemas.microsoft.com/office/drawing/2014/main" id="{3CF37EFF-9430-4C8C-8C0B-416558A7CDAD}"/>
              </a:ext>
            </a:extLst>
          </p:cNvPr>
          <p:cNvSpPr txBox="1"/>
          <p:nvPr/>
        </p:nvSpPr>
        <p:spPr>
          <a:xfrm>
            <a:off x="3871397" y="955290"/>
            <a:ext cx="1005403" cy="584775"/>
          </a:xfrm>
          <a:prstGeom prst="rect">
            <a:avLst/>
          </a:prstGeom>
          <a:noFill/>
        </p:spPr>
        <p:txBody>
          <a:bodyPr wrap="none" rtlCol="0">
            <a:spAutoFit/>
          </a:bodyPr>
          <a:lstStyle/>
          <a:p>
            <a:r>
              <a:rPr kumimoji="1" lang="ja-JP" altLang="en-US" dirty="0"/>
              <a:t>教員</a:t>
            </a:r>
          </a:p>
        </p:txBody>
      </p:sp>
      <p:sp>
        <p:nvSpPr>
          <p:cNvPr id="5" name="テキスト ボックス 4">
            <a:extLst>
              <a:ext uri="{FF2B5EF4-FFF2-40B4-BE49-F238E27FC236}">
                <a16:creationId xmlns:a16="http://schemas.microsoft.com/office/drawing/2014/main" id="{8771B2FC-94C3-49C7-A101-0FA1A65F5FE2}"/>
              </a:ext>
            </a:extLst>
          </p:cNvPr>
          <p:cNvSpPr txBox="1"/>
          <p:nvPr/>
        </p:nvSpPr>
        <p:spPr>
          <a:xfrm>
            <a:off x="450645" y="2231696"/>
            <a:ext cx="698396" cy="584775"/>
          </a:xfrm>
          <a:prstGeom prst="rect">
            <a:avLst/>
          </a:prstGeom>
          <a:noFill/>
        </p:spPr>
        <p:txBody>
          <a:bodyPr wrap="none" rtlCol="0">
            <a:spAutoFit/>
          </a:bodyPr>
          <a:lstStyle/>
          <a:p>
            <a:r>
              <a:rPr lang="en-US" altLang="ja-JP" dirty="0"/>
              <a:t>TA</a:t>
            </a:r>
          </a:p>
        </p:txBody>
      </p:sp>
      <p:sp>
        <p:nvSpPr>
          <p:cNvPr id="6" name="テキスト ボックス 5">
            <a:extLst>
              <a:ext uri="{FF2B5EF4-FFF2-40B4-BE49-F238E27FC236}">
                <a16:creationId xmlns:a16="http://schemas.microsoft.com/office/drawing/2014/main" id="{3253300B-A5C3-4602-B13B-17C85FBCF184}"/>
              </a:ext>
            </a:extLst>
          </p:cNvPr>
          <p:cNvSpPr txBox="1"/>
          <p:nvPr/>
        </p:nvSpPr>
        <p:spPr>
          <a:xfrm>
            <a:off x="564098" y="5867400"/>
            <a:ext cx="1415772" cy="584775"/>
          </a:xfrm>
          <a:prstGeom prst="rect">
            <a:avLst/>
          </a:prstGeom>
          <a:noFill/>
        </p:spPr>
        <p:txBody>
          <a:bodyPr wrap="none" rtlCol="0">
            <a:spAutoFit/>
          </a:bodyPr>
          <a:lstStyle/>
          <a:p>
            <a:r>
              <a:rPr kumimoji="1" lang="ja-JP" altLang="en-US" dirty="0"/>
              <a:t>受講生</a:t>
            </a:r>
          </a:p>
        </p:txBody>
      </p:sp>
      <p:pic>
        <p:nvPicPr>
          <p:cNvPr id="10" name="図 9" descr="挿絵 が含まれている画像&#10;&#10;自動的に生成された説明">
            <a:extLst>
              <a:ext uri="{FF2B5EF4-FFF2-40B4-BE49-F238E27FC236}">
                <a16:creationId xmlns:a16="http://schemas.microsoft.com/office/drawing/2014/main" id="{5D65BFE0-CE51-4C8D-9803-49A5D286D8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800002"/>
            <a:ext cx="704850" cy="895350"/>
          </a:xfrm>
          <a:prstGeom prst="rect">
            <a:avLst/>
          </a:prstGeom>
        </p:spPr>
      </p:pic>
      <p:pic>
        <p:nvPicPr>
          <p:cNvPr id="12" name="図 11" descr="挿絵 が含まれている画像&#10;&#10;自動的に生成された説明">
            <a:extLst>
              <a:ext uri="{FF2B5EF4-FFF2-40B4-BE49-F238E27FC236}">
                <a16:creationId xmlns:a16="http://schemas.microsoft.com/office/drawing/2014/main" id="{FB9B3E72-63BC-496E-A0D3-BC08095BDE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1940" y="860270"/>
            <a:ext cx="704850" cy="895350"/>
          </a:xfrm>
          <a:prstGeom prst="rect">
            <a:avLst/>
          </a:prstGeom>
        </p:spPr>
      </p:pic>
      <p:pic>
        <p:nvPicPr>
          <p:cNvPr id="14" name="図 13" descr="挿絵, 抽象 が含まれている画像&#10;&#10;自動的に生成された説明">
            <a:extLst>
              <a:ext uri="{FF2B5EF4-FFF2-40B4-BE49-F238E27FC236}">
                <a16:creationId xmlns:a16="http://schemas.microsoft.com/office/drawing/2014/main" id="{145D5181-49CD-40C1-A653-513F8E1ED6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665" y="2184071"/>
            <a:ext cx="704850" cy="895350"/>
          </a:xfrm>
          <a:prstGeom prst="rect">
            <a:avLst/>
          </a:prstGeom>
        </p:spPr>
      </p:pic>
      <p:pic>
        <p:nvPicPr>
          <p:cNvPr id="16" name="図 15" descr="挿絵 が含まれている画像&#10;&#10;自動的に生成された説明">
            <a:extLst>
              <a:ext uri="{FF2B5EF4-FFF2-40B4-BE49-F238E27FC236}">
                <a16:creationId xmlns:a16="http://schemas.microsoft.com/office/drawing/2014/main" id="{7E81BE09-1410-4F37-AC9D-4CD47CDA53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0816" y="3185009"/>
            <a:ext cx="704850" cy="895350"/>
          </a:xfrm>
          <a:prstGeom prst="rect">
            <a:avLst/>
          </a:prstGeom>
        </p:spPr>
      </p:pic>
      <p:pic>
        <p:nvPicPr>
          <p:cNvPr id="18" name="図 17" descr="抽象, 挿絵 が含まれている画像&#10;&#10;自動的に生成された説明">
            <a:extLst>
              <a:ext uri="{FF2B5EF4-FFF2-40B4-BE49-F238E27FC236}">
                <a16:creationId xmlns:a16="http://schemas.microsoft.com/office/drawing/2014/main" id="{889AFBCE-8C32-4892-BF68-85C884DFA3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38811" y="5657850"/>
            <a:ext cx="704850" cy="895350"/>
          </a:xfrm>
          <a:prstGeom prst="rect">
            <a:avLst/>
          </a:prstGeom>
        </p:spPr>
      </p:pic>
      <p:pic>
        <p:nvPicPr>
          <p:cNvPr id="20" name="図 19" descr="挿絵 が含まれている画像&#10;&#10;自動的に生成された説明">
            <a:extLst>
              <a:ext uri="{FF2B5EF4-FFF2-40B4-BE49-F238E27FC236}">
                <a16:creationId xmlns:a16="http://schemas.microsoft.com/office/drawing/2014/main" id="{AB8324A0-CDF4-4235-BE07-5110B70B1B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42989" y="5657850"/>
            <a:ext cx="704850" cy="895350"/>
          </a:xfrm>
          <a:prstGeom prst="rect">
            <a:avLst/>
          </a:prstGeom>
        </p:spPr>
      </p:pic>
      <p:pic>
        <p:nvPicPr>
          <p:cNvPr id="22" name="図 21" descr="挿絵 が含まれている画像&#10;&#10;自動的に生成された説明">
            <a:extLst>
              <a:ext uri="{FF2B5EF4-FFF2-40B4-BE49-F238E27FC236}">
                <a16:creationId xmlns:a16="http://schemas.microsoft.com/office/drawing/2014/main" id="{0B6D33A3-FA77-499F-9E15-0A87E253D00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90685" y="5654793"/>
            <a:ext cx="704850" cy="895350"/>
          </a:xfrm>
          <a:prstGeom prst="rect">
            <a:avLst/>
          </a:prstGeom>
        </p:spPr>
      </p:pic>
      <p:pic>
        <p:nvPicPr>
          <p:cNvPr id="24" name="図 23" descr="挿絵 が含まれている画像&#10;&#10;自動的に生成された説明">
            <a:extLst>
              <a:ext uri="{FF2B5EF4-FFF2-40B4-BE49-F238E27FC236}">
                <a16:creationId xmlns:a16="http://schemas.microsoft.com/office/drawing/2014/main" id="{2C3A6554-5CCF-4D4F-A8E4-B08AAF4AA0B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81478" y="5668653"/>
            <a:ext cx="704850" cy="895350"/>
          </a:xfrm>
          <a:prstGeom prst="rect">
            <a:avLst/>
          </a:prstGeom>
        </p:spPr>
      </p:pic>
      <p:grpSp>
        <p:nvGrpSpPr>
          <p:cNvPr id="21" name="グループ化 20">
            <a:extLst>
              <a:ext uri="{FF2B5EF4-FFF2-40B4-BE49-F238E27FC236}">
                <a16:creationId xmlns:a16="http://schemas.microsoft.com/office/drawing/2014/main" id="{04577DBF-1C40-4E4D-A8D3-8190AE5276FC}"/>
              </a:ext>
            </a:extLst>
          </p:cNvPr>
          <p:cNvGrpSpPr/>
          <p:nvPr/>
        </p:nvGrpSpPr>
        <p:grpSpPr>
          <a:xfrm>
            <a:off x="5643414" y="4194019"/>
            <a:ext cx="1732124" cy="1331548"/>
            <a:chOff x="4267200" y="4231052"/>
            <a:chExt cx="1732124" cy="1331548"/>
          </a:xfrm>
        </p:grpSpPr>
        <p:cxnSp>
          <p:nvCxnSpPr>
            <p:cNvPr id="11" name="直線矢印コネクタ 10">
              <a:extLst>
                <a:ext uri="{FF2B5EF4-FFF2-40B4-BE49-F238E27FC236}">
                  <a16:creationId xmlns:a16="http://schemas.microsoft.com/office/drawing/2014/main" id="{78B39480-65C6-4A20-8F34-53F2539A5B56}"/>
                </a:ext>
              </a:extLst>
            </p:cNvPr>
            <p:cNvCxnSpPr>
              <a:cxnSpLocks/>
            </p:cNvCxnSpPr>
            <p:nvPr/>
          </p:nvCxnSpPr>
          <p:spPr bwMode="auto">
            <a:xfrm flipV="1">
              <a:off x="4267200" y="4231052"/>
              <a:ext cx="0" cy="1331548"/>
            </a:xfrm>
            <a:prstGeom prst="straightConnector1">
              <a:avLst/>
            </a:prstGeom>
            <a:solidFill>
              <a:schemeClr val="accent1"/>
            </a:solidFill>
            <a:ln w="34925" cap="flat" cmpd="sng" algn="ctr">
              <a:solidFill>
                <a:srgbClr val="FF66CC"/>
              </a:solidFill>
              <a:prstDash val="solid"/>
              <a:round/>
              <a:headEnd type="none" w="med" len="med"/>
              <a:tailEnd type="triangle"/>
            </a:ln>
            <a:effectLst/>
          </p:spPr>
        </p:cxnSp>
        <p:sp>
          <p:nvSpPr>
            <p:cNvPr id="17" name="テキスト ボックス 16">
              <a:extLst>
                <a:ext uri="{FF2B5EF4-FFF2-40B4-BE49-F238E27FC236}">
                  <a16:creationId xmlns:a16="http://schemas.microsoft.com/office/drawing/2014/main" id="{1037F9FE-11E2-4654-AA93-3C32F5590C1D}"/>
                </a:ext>
              </a:extLst>
            </p:cNvPr>
            <p:cNvSpPr txBox="1"/>
            <p:nvPr/>
          </p:nvSpPr>
          <p:spPr>
            <a:xfrm>
              <a:off x="4311041" y="4587448"/>
              <a:ext cx="1688283" cy="584775"/>
            </a:xfrm>
            <a:prstGeom prst="rect">
              <a:avLst/>
            </a:prstGeom>
            <a:noFill/>
          </p:spPr>
          <p:txBody>
            <a:bodyPr wrap="none" rtlCol="0">
              <a:spAutoFit/>
            </a:bodyPr>
            <a:lstStyle/>
            <a:p>
              <a:r>
                <a:rPr kumimoji="1" lang="ja-JP" altLang="en-US" dirty="0"/>
                <a:t>質問</a:t>
              </a:r>
              <a:r>
                <a:rPr kumimoji="1" lang="en-US" altLang="ja-JP" dirty="0"/>
                <a:t>(</a:t>
              </a:r>
              <a:r>
                <a:rPr kumimoji="1" lang="ja-JP" altLang="en-US" dirty="0"/>
                <a:t>易</a:t>
              </a:r>
              <a:r>
                <a:rPr kumimoji="1" lang="en-US" altLang="ja-JP" dirty="0"/>
                <a:t>)</a:t>
              </a:r>
              <a:endParaRPr kumimoji="1" lang="ja-JP" altLang="en-US" dirty="0"/>
            </a:p>
          </p:txBody>
        </p:sp>
      </p:grpSp>
      <p:grpSp>
        <p:nvGrpSpPr>
          <p:cNvPr id="25" name="グループ化 24">
            <a:extLst>
              <a:ext uri="{FF2B5EF4-FFF2-40B4-BE49-F238E27FC236}">
                <a16:creationId xmlns:a16="http://schemas.microsoft.com/office/drawing/2014/main" id="{A0CDA5B2-F214-4E5B-AA7C-3E3E2EC020CE}"/>
              </a:ext>
            </a:extLst>
          </p:cNvPr>
          <p:cNvGrpSpPr/>
          <p:nvPr/>
        </p:nvGrpSpPr>
        <p:grpSpPr>
          <a:xfrm>
            <a:off x="2209800" y="2816471"/>
            <a:ext cx="1371600" cy="1079164"/>
            <a:chOff x="2209800" y="2816471"/>
            <a:chExt cx="1371600" cy="1079164"/>
          </a:xfrm>
        </p:grpSpPr>
        <p:cxnSp>
          <p:nvCxnSpPr>
            <p:cNvPr id="27" name="直線矢印コネクタ 26">
              <a:extLst>
                <a:ext uri="{FF2B5EF4-FFF2-40B4-BE49-F238E27FC236}">
                  <a16:creationId xmlns:a16="http://schemas.microsoft.com/office/drawing/2014/main" id="{128F3496-6584-4130-BEEF-D0A7A77F66F4}"/>
                </a:ext>
              </a:extLst>
            </p:cNvPr>
            <p:cNvCxnSpPr/>
            <p:nvPr/>
          </p:nvCxnSpPr>
          <p:spPr bwMode="auto">
            <a:xfrm flipH="1" flipV="1">
              <a:off x="2209800" y="2816471"/>
              <a:ext cx="1371600" cy="816213"/>
            </a:xfrm>
            <a:prstGeom prst="straightConnector1">
              <a:avLst/>
            </a:prstGeom>
            <a:solidFill>
              <a:schemeClr val="accent1"/>
            </a:solidFill>
            <a:ln w="38100" cap="flat" cmpd="sng" algn="ctr">
              <a:solidFill>
                <a:srgbClr val="FF66CC"/>
              </a:solidFill>
              <a:prstDash val="solid"/>
              <a:round/>
              <a:headEnd type="none" w="med" len="med"/>
              <a:tailEnd type="triangle"/>
            </a:ln>
            <a:effectLst/>
          </p:spPr>
        </p:cxnSp>
        <p:cxnSp>
          <p:nvCxnSpPr>
            <p:cNvPr id="28" name="直線矢印コネクタ 27">
              <a:extLst>
                <a:ext uri="{FF2B5EF4-FFF2-40B4-BE49-F238E27FC236}">
                  <a16:creationId xmlns:a16="http://schemas.microsoft.com/office/drawing/2014/main" id="{E4CC9E43-215E-4D08-B1A0-0B9C41E01978}"/>
                </a:ext>
              </a:extLst>
            </p:cNvPr>
            <p:cNvCxnSpPr>
              <a:cxnSpLocks/>
            </p:cNvCxnSpPr>
            <p:nvPr/>
          </p:nvCxnSpPr>
          <p:spPr bwMode="auto">
            <a:xfrm flipH="1" flipV="1">
              <a:off x="2209800" y="3785084"/>
              <a:ext cx="1360450" cy="110551"/>
            </a:xfrm>
            <a:prstGeom prst="straightConnector1">
              <a:avLst/>
            </a:prstGeom>
            <a:solidFill>
              <a:schemeClr val="accent1"/>
            </a:solidFill>
            <a:ln w="38100" cap="flat" cmpd="sng" algn="ctr">
              <a:solidFill>
                <a:srgbClr val="FF66CC"/>
              </a:solidFill>
              <a:prstDash val="solid"/>
              <a:round/>
              <a:headEnd type="none" w="med" len="med"/>
              <a:tailEnd type="triangle"/>
            </a:ln>
            <a:effectLst/>
          </p:spPr>
        </p:cxnSp>
      </p:grpSp>
      <p:grpSp>
        <p:nvGrpSpPr>
          <p:cNvPr id="34" name="グループ化 33">
            <a:extLst>
              <a:ext uri="{FF2B5EF4-FFF2-40B4-BE49-F238E27FC236}">
                <a16:creationId xmlns:a16="http://schemas.microsoft.com/office/drawing/2014/main" id="{5181B43A-4C4A-4420-97D2-8A8F30B436DD}"/>
              </a:ext>
            </a:extLst>
          </p:cNvPr>
          <p:cNvGrpSpPr/>
          <p:nvPr/>
        </p:nvGrpSpPr>
        <p:grpSpPr>
          <a:xfrm>
            <a:off x="5229225" y="1838276"/>
            <a:ext cx="1035140" cy="1469879"/>
            <a:chOff x="5229225" y="1838276"/>
            <a:chExt cx="1035140" cy="1469879"/>
          </a:xfrm>
        </p:grpSpPr>
        <p:cxnSp>
          <p:nvCxnSpPr>
            <p:cNvPr id="29" name="直線矢印コネクタ 28">
              <a:extLst>
                <a:ext uri="{FF2B5EF4-FFF2-40B4-BE49-F238E27FC236}">
                  <a16:creationId xmlns:a16="http://schemas.microsoft.com/office/drawing/2014/main" id="{BFF38A5A-E700-4E42-918E-FCC7F05A5611}"/>
                </a:ext>
              </a:extLst>
            </p:cNvPr>
            <p:cNvCxnSpPr>
              <a:cxnSpLocks/>
            </p:cNvCxnSpPr>
            <p:nvPr/>
          </p:nvCxnSpPr>
          <p:spPr bwMode="auto">
            <a:xfrm flipV="1">
              <a:off x="5229225" y="1838276"/>
              <a:ext cx="0" cy="1469879"/>
            </a:xfrm>
            <a:prstGeom prst="straightConnector1">
              <a:avLst/>
            </a:prstGeom>
            <a:solidFill>
              <a:schemeClr val="accent1"/>
            </a:solidFill>
            <a:ln w="38100" cap="flat" cmpd="sng" algn="ctr">
              <a:solidFill>
                <a:srgbClr val="FF66CC"/>
              </a:solidFill>
              <a:prstDash val="solid"/>
              <a:round/>
              <a:headEnd type="none" w="med" len="med"/>
              <a:tailEnd type="triangle"/>
            </a:ln>
            <a:effectLst/>
          </p:spPr>
        </p:cxnSp>
        <p:cxnSp>
          <p:nvCxnSpPr>
            <p:cNvPr id="31" name="直線矢印コネクタ 30">
              <a:extLst>
                <a:ext uri="{FF2B5EF4-FFF2-40B4-BE49-F238E27FC236}">
                  <a16:creationId xmlns:a16="http://schemas.microsoft.com/office/drawing/2014/main" id="{760F7611-77BF-495C-84C7-149A2C6CF1D4}"/>
                </a:ext>
              </a:extLst>
            </p:cNvPr>
            <p:cNvCxnSpPr>
              <a:cxnSpLocks/>
            </p:cNvCxnSpPr>
            <p:nvPr/>
          </p:nvCxnSpPr>
          <p:spPr bwMode="auto">
            <a:xfrm flipV="1">
              <a:off x="5727743" y="1838276"/>
              <a:ext cx="536622" cy="1464534"/>
            </a:xfrm>
            <a:prstGeom prst="straightConnector1">
              <a:avLst/>
            </a:prstGeom>
            <a:solidFill>
              <a:schemeClr val="accent1"/>
            </a:solidFill>
            <a:ln w="38100" cap="flat" cmpd="sng" algn="ctr">
              <a:solidFill>
                <a:srgbClr val="FF66CC"/>
              </a:solidFill>
              <a:prstDash val="solid"/>
              <a:round/>
              <a:headEnd type="none" w="med" len="med"/>
              <a:tailEnd type="triangle"/>
            </a:ln>
            <a:effectLst/>
          </p:spPr>
        </p:cxnSp>
      </p:grpSp>
      <p:grpSp>
        <p:nvGrpSpPr>
          <p:cNvPr id="42" name="グループ化 41">
            <a:extLst>
              <a:ext uri="{FF2B5EF4-FFF2-40B4-BE49-F238E27FC236}">
                <a16:creationId xmlns:a16="http://schemas.microsoft.com/office/drawing/2014/main" id="{9B7FE791-6133-422A-B3DD-D4E4BFD1E4C2}"/>
              </a:ext>
            </a:extLst>
          </p:cNvPr>
          <p:cNvGrpSpPr/>
          <p:nvPr/>
        </p:nvGrpSpPr>
        <p:grpSpPr>
          <a:xfrm>
            <a:off x="2244645" y="2359156"/>
            <a:ext cx="1411994" cy="1089642"/>
            <a:chOff x="2256264" y="2339358"/>
            <a:chExt cx="1411994" cy="1089642"/>
          </a:xfrm>
        </p:grpSpPr>
        <p:cxnSp>
          <p:nvCxnSpPr>
            <p:cNvPr id="36" name="直線矢印コネクタ 35">
              <a:extLst>
                <a:ext uri="{FF2B5EF4-FFF2-40B4-BE49-F238E27FC236}">
                  <a16:creationId xmlns:a16="http://schemas.microsoft.com/office/drawing/2014/main" id="{73291176-31B1-4134-8EC5-ED7340867995}"/>
                </a:ext>
              </a:extLst>
            </p:cNvPr>
            <p:cNvCxnSpPr>
              <a:cxnSpLocks/>
            </p:cNvCxnSpPr>
            <p:nvPr/>
          </p:nvCxnSpPr>
          <p:spPr bwMode="auto">
            <a:xfrm>
              <a:off x="2256264" y="2612787"/>
              <a:ext cx="1337225" cy="816213"/>
            </a:xfrm>
            <a:prstGeom prst="straightConnector1">
              <a:avLst/>
            </a:prstGeom>
            <a:solidFill>
              <a:schemeClr val="accent1"/>
            </a:solidFill>
            <a:ln w="38100" cap="flat" cmpd="sng" algn="ctr">
              <a:solidFill>
                <a:srgbClr val="FF66CC"/>
              </a:solidFill>
              <a:prstDash val="solid"/>
              <a:round/>
              <a:headEnd type="none" w="med" len="med"/>
              <a:tailEnd type="triangle"/>
            </a:ln>
            <a:effectLst/>
          </p:spPr>
        </p:cxnSp>
        <p:sp>
          <p:nvSpPr>
            <p:cNvPr id="41" name="テキスト ボックス 40">
              <a:extLst>
                <a:ext uri="{FF2B5EF4-FFF2-40B4-BE49-F238E27FC236}">
                  <a16:creationId xmlns:a16="http://schemas.microsoft.com/office/drawing/2014/main" id="{D5F86EC0-5F87-4B61-8DE9-F96D4E70335D}"/>
                </a:ext>
              </a:extLst>
            </p:cNvPr>
            <p:cNvSpPr txBox="1"/>
            <p:nvPr/>
          </p:nvSpPr>
          <p:spPr>
            <a:xfrm>
              <a:off x="2662855" y="2339358"/>
              <a:ext cx="1005403" cy="584775"/>
            </a:xfrm>
            <a:prstGeom prst="rect">
              <a:avLst/>
            </a:prstGeom>
            <a:noFill/>
          </p:spPr>
          <p:txBody>
            <a:bodyPr wrap="none" rtlCol="0">
              <a:spAutoFit/>
            </a:bodyPr>
            <a:lstStyle/>
            <a:p>
              <a:r>
                <a:rPr kumimoji="1" lang="ja-JP" altLang="en-US" dirty="0"/>
                <a:t>返答</a:t>
              </a:r>
            </a:p>
          </p:txBody>
        </p:sp>
      </p:grpSp>
      <p:pic>
        <p:nvPicPr>
          <p:cNvPr id="9" name="図 8" descr="挿絵, 食品 が含まれている画像&#10;&#10;自動的に生成された説明">
            <a:extLst>
              <a:ext uri="{FF2B5EF4-FFF2-40B4-BE49-F238E27FC236}">
                <a16:creationId xmlns:a16="http://schemas.microsoft.com/office/drawing/2014/main" id="{1942B73F-CBE0-46D4-8FA5-A078208D1FD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4098" y="405825"/>
            <a:ext cx="533400" cy="533400"/>
          </a:xfrm>
          <a:prstGeom prst="rect">
            <a:avLst/>
          </a:prstGeom>
        </p:spPr>
      </p:pic>
      <p:pic>
        <p:nvPicPr>
          <p:cNvPr id="15" name="図 14" descr="挿絵, 食品 が含まれている画像&#10;&#10;自動的に生成された説明">
            <a:extLst>
              <a:ext uri="{FF2B5EF4-FFF2-40B4-BE49-F238E27FC236}">
                <a16:creationId xmlns:a16="http://schemas.microsoft.com/office/drawing/2014/main" id="{E17DC13D-1C3C-4DA9-BA7B-759AB63A568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31408" y="3505200"/>
            <a:ext cx="533400" cy="533400"/>
          </a:xfrm>
          <a:prstGeom prst="rect">
            <a:avLst/>
          </a:prstGeom>
        </p:spPr>
      </p:pic>
    </p:spTree>
    <p:extLst>
      <p:ext uri="{BB962C8B-B14F-4D97-AF65-F5344CB8AC3E}">
        <p14:creationId xmlns:p14="http://schemas.microsoft.com/office/powerpoint/2010/main" val="67031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right)">
                                      <p:cBhvr>
                                        <p:cTn id="12" dur="500"/>
                                        <p:tgtEl>
                                          <p:spTgt spid="25"/>
                                        </p:tgtEl>
                                      </p:cBhvr>
                                    </p:animEffect>
                                  </p:childTnLst>
                                </p:cTn>
                              </p:par>
                              <p:par>
                                <p:cTn id="13" presetID="22" presetClass="entr" presetSubtype="4"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down)">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A8E40E-8EF1-49D8-B2EA-7DD4871FD4CF}"/>
              </a:ext>
            </a:extLst>
          </p:cNvPr>
          <p:cNvSpPr>
            <a:spLocks noGrp="1"/>
          </p:cNvSpPr>
          <p:nvPr>
            <p:ph type="title"/>
          </p:nvPr>
        </p:nvSpPr>
        <p:spPr>
          <a:xfrm>
            <a:off x="1066800" y="304800"/>
            <a:ext cx="7620000" cy="685801"/>
          </a:xfrm>
        </p:spPr>
        <p:txBody>
          <a:bodyPr/>
          <a:lstStyle/>
          <a:p>
            <a:r>
              <a:rPr lang="en-US" altLang="ja-JP" dirty="0"/>
              <a:t>Slack</a:t>
            </a:r>
            <a:endParaRPr kumimoji="1" lang="ja-JP" altLang="en-US" dirty="0"/>
          </a:p>
        </p:txBody>
      </p:sp>
      <p:sp>
        <p:nvSpPr>
          <p:cNvPr id="4" name="テキスト ボックス 3">
            <a:extLst>
              <a:ext uri="{FF2B5EF4-FFF2-40B4-BE49-F238E27FC236}">
                <a16:creationId xmlns:a16="http://schemas.microsoft.com/office/drawing/2014/main" id="{3CF37EFF-9430-4C8C-8C0B-416558A7CDAD}"/>
              </a:ext>
            </a:extLst>
          </p:cNvPr>
          <p:cNvSpPr txBox="1"/>
          <p:nvPr/>
        </p:nvSpPr>
        <p:spPr>
          <a:xfrm>
            <a:off x="3871397" y="955290"/>
            <a:ext cx="1005403" cy="584775"/>
          </a:xfrm>
          <a:prstGeom prst="rect">
            <a:avLst/>
          </a:prstGeom>
          <a:noFill/>
        </p:spPr>
        <p:txBody>
          <a:bodyPr wrap="none" rtlCol="0">
            <a:spAutoFit/>
          </a:bodyPr>
          <a:lstStyle/>
          <a:p>
            <a:r>
              <a:rPr kumimoji="1" lang="ja-JP" altLang="en-US" dirty="0"/>
              <a:t>教員</a:t>
            </a:r>
          </a:p>
        </p:txBody>
      </p:sp>
      <p:sp>
        <p:nvSpPr>
          <p:cNvPr id="5" name="テキスト ボックス 4">
            <a:extLst>
              <a:ext uri="{FF2B5EF4-FFF2-40B4-BE49-F238E27FC236}">
                <a16:creationId xmlns:a16="http://schemas.microsoft.com/office/drawing/2014/main" id="{8771B2FC-94C3-49C7-A101-0FA1A65F5FE2}"/>
              </a:ext>
            </a:extLst>
          </p:cNvPr>
          <p:cNvSpPr txBox="1"/>
          <p:nvPr/>
        </p:nvSpPr>
        <p:spPr>
          <a:xfrm>
            <a:off x="450645" y="2231696"/>
            <a:ext cx="698396" cy="584775"/>
          </a:xfrm>
          <a:prstGeom prst="rect">
            <a:avLst/>
          </a:prstGeom>
          <a:noFill/>
        </p:spPr>
        <p:txBody>
          <a:bodyPr wrap="none" rtlCol="0">
            <a:spAutoFit/>
          </a:bodyPr>
          <a:lstStyle/>
          <a:p>
            <a:r>
              <a:rPr lang="en-US" altLang="ja-JP" dirty="0"/>
              <a:t>TA</a:t>
            </a:r>
          </a:p>
        </p:txBody>
      </p:sp>
      <p:sp>
        <p:nvSpPr>
          <p:cNvPr id="6" name="テキスト ボックス 5">
            <a:extLst>
              <a:ext uri="{FF2B5EF4-FFF2-40B4-BE49-F238E27FC236}">
                <a16:creationId xmlns:a16="http://schemas.microsoft.com/office/drawing/2014/main" id="{3253300B-A5C3-4602-B13B-17C85FBCF184}"/>
              </a:ext>
            </a:extLst>
          </p:cNvPr>
          <p:cNvSpPr txBox="1"/>
          <p:nvPr/>
        </p:nvSpPr>
        <p:spPr>
          <a:xfrm>
            <a:off x="564098" y="5867400"/>
            <a:ext cx="1415772" cy="584775"/>
          </a:xfrm>
          <a:prstGeom prst="rect">
            <a:avLst/>
          </a:prstGeom>
          <a:noFill/>
        </p:spPr>
        <p:txBody>
          <a:bodyPr wrap="none" rtlCol="0">
            <a:spAutoFit/>
          </a:bodyPr>
          <a:lstStyle/>
          <a:p>
            <a:r>
              <a:rPr kumimoji="1" lang="ja-JP" altLang="en-US" dirty="0"/>
              <a:t>受講生</a:t>
            </a:r>
          </a:p>
        </p:txBody>
      </p:sp>
      <p:pic>
        <p:nvPicPr>
          <p:cNvPr id="10" name="図 9" descr="挿絵 が含まれている画像&#10;&#10;自動的に生成された説明">
            <a:extLst>
              <a:ext uri="{FF2B5EF4-FFF2-40B4-BE49-F238E27FC236}">
                <a16:creationId xmlns:a16="http://schemas.microsoft.com/office/drawing/2014/main" id="{5D65BFE0-CE51-4C8D-9803-49A5D286D8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800002"/>
            <a:ext cx="704850" cy="895350"/>
          </a:xfrm>
          <a:prstGeom prst="rect">
            <a:avLst/>
          </a:prstGeom>
        </p:spPr>
      </p:pic>
      <p:pic>
        <p:nvPicPr>
          <p:cNvPr id="12" name="図 11" descr="挿絵 が含まれている画像&#10;&#10;自動的に生成された説明">
            <a:extLst>
              <a:ext uri="{FF2B5EF4-FFF2-40B4-BE49-F238E27FC236}">
                <a16:creationId xmlns:a16="http://schemas.microsoft.com/office/drawing/2014/main" id="{FB9B3E72-63BC-496E-A0D3-BC08095BDE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1940" y="860270"/>
            <a:ext cx="704850" cy="895350"/>
          </a:xfrm>
          <a:prstGeom prst="rect">
            <a:avLst/>
          </a:prstGeom>
        </p:spPr>
      </p:pic>
      <p:pic>
        <p:nvPicPr>
          <p:cNvPr id="14" name="図 13" descr="挿絵, 抽象 が含まれている画像&#10;&#10;自動的に生成された説明">
            <a:extLst>
              <a:ext uri="{FF2B5EF4-FFF2-40B4-BE49-F238E27FC236}">
                <a16:creationId xmlns:a16="http://schemas.microsoft.com/office/drawing/2014/main" id="{145D5181-49CD-40C1-A653-513F8E1ED6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665" y="2184071"/>
            <a:ext cx="704850" cy="895350"/>
          </a:xfrm>
          <a:prstGeom prst="rect">
            <a:avLst/>
          </a:prstGeom>
        </p:spPr>
      </p:pic>
      <p:pic>
        <p:nvPicPr>
          <p:cNvPr id="16" name="図 15" descr="挿絵 が含まれている画像&#10;&#10;自動的に生成された説明">
            <a:extLst>
              <a:ext uri="{FF2B5EF4-FFF2-40B4-BE49-F238E27FC236}">
                <a16:creationId xmlns:a16="http://schemas.microsoft.com/office/drawing/2014/main" id="{7E81BE09-1410-4F37-AC9D-4CD47CDA53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0816" y="3185009"/>
            <a:ext cx="704850" cy="895350"/>
          </a:xfrm>
          <a:prstGeom prst="rect">
            <a:avLst/>
          </a:prstGeom>
        </p:spPr>
      </p:pic>
      <p:pic>
        <p:nvPicPr>
          <p:cNvPr id="18" name="図 17" descr="抽象, 挿絵 が含まれている画像&#10;&#10;自動的に生成された説明">
            <a:extLst>
              <a:ext uri="{FF2B5EF4-FFF2-40B4-BE49-F238E27FC236}">
                <a16:creationId xmlns:a16="http://schemas.microsoft.com/office/drawing/2014/main" id="{889AFBCE-8C32-4892-BF68-85C884DFA3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38811" y="5657850"/>
            <a:ext cx="704850" cy="895350"/>
          </a:xfrm>
          <a:prstGeom prst="rect">
            <a:avLst/>
          </a:prstGeom>
        </p:spPr>
      </p:pic>
      <p:pic>
        <p:nvPicPr>
          <p:cNvPr id="20" name="図 19" descr="挿絵 が含まれている画像&#10;&#10;自動的に生成された説明">
            <a:extLst>
              <a:ext uri="{FF2B5EF4-FFF2-40B4-BE49-F238E27FC236}">
                <a16:creationId xmlns:a16="http://schemas.microsoft.com/office/drawing/2014/main" id="{AB8324A0-CDF4-4235-BE07-5110B70B1B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42989" y="5657850"/>
            <a:ext cx="704850" cy="895350"/>
          </a:xfrm>
          <a:prstGeom prst="rect">
            <a:avLst/>
          </a:prstGeom>
        </p:spPr>
      </p:pic>
      <p:pic>
        <p:nvPicPr>
          <p:cNvPr id="22" name="図 21" descr="挿絵 が含まれている画像&#10;&#10;自動的に生成された説明">
            <a:extLst>
              <a:ext uri="{FF2B5EF4-FFF2-40B4-BE49-F238E27FC236}">
                <a16:creationId xmlns:a16="http://schemas.microsoft.com/office/drawing/2014/main" id="{0B6D33A3-FA77-499F-9E15-0A87E253D00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90685" y="5654793"/>
            <a:ext cx="704850" cy="895350"/>
          </a:xfrm>
          <a:prstGeom prst="rect">
            <a:avLst/>
          </a:prstGeom>
        </p:spPr>
      </p:pic>
      <p:pic>
        <p:nvPicPr>
          <p:cNvPr id="24" name="図 23" descr="挿絵 が含まれている画像&#10;&#10;自動的に生成された説明">
            <a:extLst>
              <a:ext uri="{FF2B5EF4-FFF2-40B4-BE49-F238E27FC236}">
                <a16:creationId xmlns:a16="http://schemas.microsoft.com/office/drawing/2014/main" id="{2C3A6554-5CCF-4D4F-A8E4-B08AAF4AA0B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81478" y="5668653"/>
            <a:ext cx="704850" cy="895350"/>
          </a:xfrm>
          <a:prstGeom prst="rect">
            <a:avLst/>
          </a:prstGeom>
        </p:spPr>
      </p:pic>
      <p:grpSp>
        <p:nvGrpSpPr>
          <p:cNvPr id="21" name="グループ化 20">
            <a:extLst>
              <a:ext uri="{FF2B5EF4-FFF2-40B4-BE49-F238E27FC236}">
                <a16:creationId xmlns:a16="http://schemas.microsoft.com/office/drawing/2014/main" id="{04577DBF-1C40-4E4D-A8D3-8190AE5276FC}"/>
              </a:ext>
            </a:extLst>
          </p:cNvPr>
          <p:cNvGrpSpPr/>
          <p:nvPr/>
        </p:nvGrpSpPr>
        <p:grpSpPr>
          <a:xfrm>
            <a:off x="4267200" y="4267200"/>
            <a:ext cx="2333660" cy="1295400"/>
            <a:chOff x="4267200" y="4267200"/>
            <a:chExt cx="2333660" cy="1295400"/>
          </a:xfrm>
        </p:grpSpPr>
        <p:cxnSp>
          <p:nvCxnSpPr>
            <p:cNvPr id="11" name="直線矢印コネクタ 10">
              <a:extLst>
                <a:ext uri="{FF2B5EF4-FFF2-40B4-BE49-F238E27FC236}">
                  <a16:creationId xmlns:a16="http://schemas.microsoft.com/office/drawing/2014/main" id="{78B39480-65C6-4A20-8F34-53F2539A5B56}"/>
                </a:ext>
              </a:extLst>
            </p:cNvPr>
            <p:cNvCxnSpPr>
              <a:cxnSpLocks/>
            </p:cNvCxnSpPr>
            <p:nvPr/>
          </p:nvCxnSpPr>
          <p:spPr bwMode="auto">
            <a:xfrm flipV="1">
              <a:off x="4267200" y="4267200"/>
              <a:ext cx="1123485" cy="1295400"/>
            </a:xfrm>
            <a:prstGeom prst="straightConnector1">
              <a:avLst/>
            </a:prstGeom>
            <a:solidFill>
              <a:schemeClr val="accent1"/>
            </a:solidFill>
            <a:ln w="34925" cap="flat" cmpd="sng" algn="ctr">
              <a:solidFill>
                <a:srgbClr val="FF66CC"/>
              </a:solidFill>
              <a:prstDash val="solid"/>
              <a:round/>
              <a:headEnd type="none" w="med" len="med"/>
              <a:tailEnd type="triangle"/>
            </a:ln>
            <a:effectLst/>
          </p:spPr>
        </p:cxnSp>
        <p:sp>
          <p:nvSpPr>
            <p:cNvPr id="17" name="テキスト ボックス 16">
              <a:extLst>
                <a:ext uri="{FF2B5EF4-FFF2-40B4-BE49-F238E27FC236}">
                  <a16:creationId xmlns:a16="http://schemas.microsoft.com/office/drawing/2014/main" id="{1037F9FE-11E2-4654-AA93-3C32F5590C1D}"/>
                </a:ext>
              </a:extLst>
            </p:cNvPr>
            <p:cNvSpPr txBox="1"/>
            <p:nvPr/>
          </p:nvSpPr>
          <p:spPr>
            <a:xfrm>
              <a:off x="4912577" y="4763129"/>
              <a:ext cx="1688283" cy="584775"/>
            </a:xfrm>
            <a:prstGeom prst="rect">
              <a:avLst/>
            </a:prstGeom>
            <a:noFill/>
          </p:spPr>
          <p:txBody>
            <a:bodyPr wrap="none" rtlCol="0">
              <a:spAutoFit/>
            </a:bodyPr>
            <a:lstStyle/>
            <a:p>
              <a:r>
                <a:rPr kumimoji="1" lang="ja-JP" altLang="en-US" dirty="0"/>
                <a:t>質問</a:t>
              </a:r>
              <a:r>
                <a:rPr kumimoji="1" lang="en-US" altLang="ja-JP" dirty="0"/>
                <a:t>(</a:t>
              </a:r>
              <a:r>
                <a:rPr lang="ja-JP" altLang="en-US" dirty="0"/>
                <a:t>難</a:t>
              </a:r>
              <a:r>
                <a:rPr kumimoji="1" lang="en-US" altLang="ja-JP" dirty="0"/>
                <a:t>)</a:t>
              </a:r>
              <a:endParaRPr kumimoji="1" lang="ja-JP" altLang="en-US" dirty="0"/>
            </a:p>
          </p:txBody>
        </p:sp>
      </p:grpSp>
      <p:grpSp>
        <p:nvGrpSpPr>
          <p:cNvPr id="25" name="グループ化 24">
            <a:extLst>
              <a:ext uri="{FF2B5EF4-FFF2-40B4-BE49-F238E27FC236}">
                <a16:creationId xmlns:a16="http://schemas.microsoft.com/office/drawing/2014/main" id="{A0CDA5B2-F214-4E5B-AA7C-3E3E2EC020CE}"/>
              </a:ext>
            </a:extLst>
          </p:cNvPr>
          <p:cNvGrpSpPr/>
          <p:nvPr/>
        </p:nvGrpSpPr>
        <p:grpSpPr>
          <a:xfrm>
            <a:off x="2209800" y="2816471"/>
            <a:ext cx="1371600" cy="1079164"/>
            <a:chOff x="2209800" y="2816471"/>
            <a:chExt cx="1371600" cy="1079164"/>
          </a:xfrm>
        </p:grpSpPr>
        <p:cxnSp>
          <p:nvCxnSpPr>
            <p:cNvPr id="27" name="直線矢印コネクタ 26">
              <a:extLst>
                <a:ext uri="{FF2B5EF4-FFF2-40B4-BE49-F238E27FC236}">
                  <a16:creationId xmlns:a16="http://schemas.microsoft.com/office/drawing/2014/main" id="{128F3496-6584-4130-BEEF-D0A7A77F66F4}"/>
                </a:ext>
              </a:extLst>
            </p:cNvPr>
            <p:cNvCxnSpPr/>
            <p:nvPr/>
          </p:nvCxnSpPr>
          <p:spPr bwMode="auto">
            <a:xfrm flipH="1" flipV="1">
              <a:off x="2209800" y="2816471"/>
              <a:ext cx="1371600" cy="816213"/>
            </a:xfrm>
            <a:prstGeom prst="straightConnector1">
              <a:avLst/>
            </a:prstGeom>
            <a:solidFill>
              <a:schemeClr val="accent1"/>
            </a:solidFill>
            <a:ln w="38100" cap="flat" cmpd="sng" algn="ctr">
              <a:solidFill>
                <a:srgbClr val="FF66CC"/>
              </a:solidFill>
              <a:prstDash val="solid"/>
              <a:round/>
              <a:headEnd type="none" w="med" len="med"/>
              <a:tailEnd type="triangle"/>
            </a:ln>
            <a:effectLst/>
          </p:spPr>
        </p:cxnSp>
        <p:cxnSp>
          <p:nvCxnSpPr>
            <p:cNvPr id="28" name="直線矢印コネクタ 27">
              <a:extLst>
                <a:ext uri="{FF2B5EF4-FFF2-40B4-BE49-F238E27FC236}">
                  <a16:creationId xmlns:a16="http://schemas.microsoft.com/office/drawing/2014/main" id="{E4CC9E43-215E-4D08-B1A0-0B9C41E01978}"/>
                </a:ext>
              </a:extLst>
            </p:cNvPr>
            <p:cNvCxnSpPr>
              <a:cxnSpLocks/>
            </p:cNvCxnSpPr>
            <p:nvPr/>
          </p:nvCxnSpPr>
          <p:spPr bwMode="auto">
            <a:xfrm flipH="1" flipV="1">
              <a:off x="2209800" y="3785084"/>
              <a:ext cx="1360450" cy="110551"/>
            </a:xfrm>
            <a:prstGeom prst="straightConnector1">
              <a:avLst/>
            </a:prstGeom>
            <a:solidFill>
              <a:schemeClr val="accent1"/>
            </a:solidFill>
            <a:ln w="38100" cap="flat" cmpd="sng" algn="ctr">
              <a:solidFill>
                <a:srgbClr val="FF66CC"/>
              </a:solidFill>
              <a:prstDash val="solid"/>
              <a:round/>
              <a:headEnd type="none" w="med" len="med"/>
              <a:tailEnd type="triangle"/>
            </a:ln>
            <a:effectLst/>
          </p:spPr>
        </p:cxnSp>
      </p:grpSp>
      <p:grpSp>
        <p:nvGrpSpPr>
          <p:cNvPr id="34" name="グループ化 33">
            <a:extLst>
              <a:ext uri="{FF2B5EF4-FFF2-40B4-BE49-F238E27FC236}">
                <a16:creationId xmlns:a16="http://schemas.microsoft.com/office/drawing/2014/main" id="{5181B43A-4C4A-4420-97D2-8A8F30B436DD}"/>
              </a:ext>
            </a:extLst>
          </p:cNvPr>
          <p:cNvGrpSpPr/>
          <p:nvPr/>
        </p:nvGrpSpPr>
        <p:grpSpPr>
          <a:xfrm>
            <a:off x="5229225" y="1838276"/>
            <a:ext cx="1035140" cy="1469879"/>
            <a:chOff x="5229225" y="1838276"/>
            <a:chExt cx="1035140" cy="1469879"/>
          </a:xfrm>
        </p:grpSpPr>
        <p:cxnSp>
          <p:nvCxnSpPr>
            <p:cNvPr id="29" name="直線矢印コネクタ 28">
              <a:extLst>
                <a:ext uri="{FF2B5EF4-FFF2-40B4-BE49-F238E27FC236}">
                  <a16:creationId xmlns:a16="http://schemas.microsoft.com/office/drawing/2014/main" id="{BFF38A5A-E700-4E42-918E-FCC7F05A5611}"/>
                </a:ext>
              </a:extLst>
            </p:cNvPr>
            <p:cNvCxnSpPr>
              <a:cxnSpLocks/>
            </p:cNvCxnSpPr>
            <p:nvPr/>
          </p:nvCxnSpPr>
          <p:spPr bwMode="auto">
            <a:xfrm flipV="1">
              <a:off x="5229225" y="1838276"/>
              <a:ext cx="0" cy="1469879"/>
            </a:xfrm>
            <a:prstGeom prst="straightConnector1">
              <a:avLst/>
            </a:prstGeom>
            <a:solidFill>
              <a:schemeClr val="accent1"/>
            </a:solidFill>
            <a:ln w="38100" cap="flat" cmpd="sng" algn="ctr">
              <a:solidFill>
                <a:srgbClr val="FF66CC"/>
              </a:solidFill>
              <a:prstDash val="solid"/>
              <a:round/>
              <a:headEnd type="none" w="med" len="med"/>
              <a:tailEnd type="triangle"/>
            </a:ln>
            <a:effectLst/>
          </p:spPr>
        </p:cxnSp>
        <p:cxnSp>
          <p:nvCxnSpPr>
            <p:cNvPr id="31" name="直線矢印コネクタ 30">
              <a:extLst>
                <a:ext uri="{FF2B5EF4-FFF2-40B4-BE49-F238E27FC236}">
                  <a16:creationId xmlns:a16="http://schemas.microsoft.com/office/drawing/2014/main" id="{760F7611-77BF-495C-84C7-149A2C6CF1D4}"/>
                </a:ext>
              </a:extLst>
            </p:cNvPr>
            <p:cNvCxnSpPr>
              <a:cxnSpLocks/>
            </p:cNvCxnSpPr>
            <p:nvPr/>
          </p:nvCxnSpPr>
          <p:spPr bwMode="auto">
            <a:xfrm flipV="1">
              <a:off x="5727743" y="1838276"/>
              <a:ext cx="536622" cy="1464534"/>
            </a:xfrm>
            <a:prstGeom prst="straightConnector1">
              <a:avLst/>
            </a:prstGeom>
            <a:solidFill>
              <a:schemeClr val="accent1"/>
            </a:solidFill>
            <a:ln w="38100" cap="flat" cmpd="sng" algn="ctr">
              <a:solidFill>
                <a:srgbClr val="FF66CC"/>
              </a:solidFill>
              <a:prstDash val="solid"/>
              <a:round/>
              <a:headEnd type="none" w="med" len="med"/>
              <a:tailEnd type="triangle"/>
            </a:ln>
            <a:effectLst/>
          </p:spPr>
        </p:cxnSp>
      </p:grpSp>
      <p:sp>
        <p:nvSpPr>
          <p:cNvPr id="7" name="吹き出し: 角を丸めた四角形 6">
            <a:extLst>
              <a:ext uri="{FF2B5EF4-FFF2-40B4-BE49-F238E27FC236}">
                <a16:creationId xmlns:a16="http://schemas.microsoft.com/office/drawing/2014/main" id="{5554BF75-40FD-468C-B16C-57F56D0C2540}"/>
              </a:ext>
            </a:extLst>
          </p:cNvPr>
          <p:cNvSpPr/>
          <p:nvPr/>
        </p:nvSpPr>
        <p:spPr bwMode="auto">
          <a:xfrm>
            <a:off x="2175651" y="2416959"/>
            <a:ext cx="2091549" cy="596600"/>
          </a:xfrm>
          <a:prstGeom prst="wedgeRoundRectCallout">
            <a:avLst>
              <a:gd name="adj1" fmla="val -54422"/>
              <a:gd name="adj2" fmla="val 116705"/>
              <a:gd name="adj3" fmla="val 16667"/>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400" b="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rPr>
              <a:t>私が応えます</a:t>
            </a:r>
          </a:p>
        </p:txBody>
      </p:sp>
      <p:cxnSp>
        <p:nvCxnSpPr>
          <p:cNvPr id="13" name="直線矢印コネクタ 12">
            <a:extLst>
              <a:ext uri="{FF2B5EF4-FFF2-40B4-BE49-F238E27FC236}">
                <a16:creationId xmlns:a16="http://schemas.microsoft.com/office/drawing/2014/main" id="{8081984A-03E1-458C-957D-BC7718235DF8}"/>
              </a:ext>
            </a:extLst>
          </p:cNvPr>
          <p:cNvCxnSpPr>
            <a:cxnSpLocks/>
          </p:cNvCxnSpPr>
          <p:nvPr/>
        </p:nvCxnSpPr>
        <p:spPr bwMode="auto">
          <a:xfrm>
            <a:off x="2209800" y="3866828"/>
            <a:ext cx="1360450" cy="114923"/>
          </a:xfrm>
          <a:prstGeom prst="straightConnector1">
            <a:avLst/>
          </a:prstGeom>
          <a:solidFill>
            <a:schemeClr val="accent1"/>
          </a:solidFill>
          <a:ln w="38100" cap="flat" cmpd="sng" algn="ctr">
            <a:solidFill>
              <a:srgbClr val="FF66CC"/>
            </a:solidFill>
            <a:prstDash val="solid"/>
            <a:round/>
            <a:headEnd type="none" w="med" len="med"/>
            <a:tailEnd type="triangle"/>
          </a:ln>
          <a:effectLst/>
        </p:spPr>
      </p:cxnSp>
      <p:sp>
        <p:nvSpPr>
          <p:cNvPr id="26" name="矢印: 左右 25">
            <a:extLst>
              <a:ext uri="{FF2B5EF4-FFF2-40B4-BE49-F238E27FC236}">
                <a16:creationId xmlns:a16="http://schemas.microsoft.com/office/drawing/2014/main" id="{E4CDA021-7B25-46FC-9C28-1E96743D7C59}"/>
              </a:ext>
            </a:extLst>
          </p:cNvPr>
          <p:cNvSpPr/>
          <p:nvPr/>
        </p:nvSpPr>
        <p:spPr bwMode="auto">
          <a:xfrm rot="2400000">
            <a:off x="1638655" y="4388380"/>
            <a:ext cx="2529704" cy="976489"/>
          </a:xfrm>
          <a:prstGeom prst="leftRightArrow">
            <a:avLst/>
          </a:prstGeom>
          <a:solidFill>
            <a:srgbClr val="6600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3200" b="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rPr>
              <a:t>通話</a:t>
            </a:r>
          </a:p>
        </p:txBody>
      </p:sp>
      <p:pic>
        <p:nvPicPr>
          <p:cNvPr id="30" name="図 29" descr="挿絵, 食品 が含まれている画像&#10;&#10;自動的に生成された説明">
            <a:extLst>
              <a:ext uri="{FF2B5EF4-FFF2-40B4-BE49-F238E27FC236}">
                <a16:creationId xmlns:a16="http://schemas.microsoft.com/office/drawing/2014/main" id="{2138B68E-3886-4ED2-8F54-C6EEFAA5002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4098" y="405825"/>
            <a:ext cx="533400" cy="533400"/>
          </a:xfrm>
          <a:prstGeom prst="rect">
            <a:avLst/>
          </a:prstGeom>
        </p:spPr>
      </p:pic>
      <p:sp>
        <p:nvSpPr>
          <p:cNvPr id="33" name="正方形/長方形 32">
            <a:extLst>
              <a:ext uri="{FF2B5EF4-FFF2-40B4-BE49-F238E27FC236}">
                <a16:creationId xmlns:a16="http://schemas.microsoft.com/office/drawing/2014/main" id="{93C63C78-9787-4970-B04E-15387E97793D}"/>
              </a:ext>
            </a:extLst>
          </p:cNvPr>
          <p:cNvSpPr/>
          <p:nvPr/>
        </p:nvSpPr>
        <p:spPr bwMode="auto">
          <a:xfrm>
            <a:off x="3656639" y="3448798"/>
            <a:ext cx="5400972" cy="685800"/>
          </a:xfrm>
          <a:prstGeom prst="rect">
            <a:avLst/>
          </a:prstGeom>
          <a:solidFill>
            <a:srgbClr val="00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effectLst>
                  <a:outerShdw blurRad="38100" dist="38100" dir="2700000" algn="tl">
                    <a:srgbClr val="000000">
                      <a:alpha val="43137"/>
                    </a:srgbClr>
                  </a:outerShdw>
                </a:effectLst>
              </a:rPr>
              <a:t>     授業</a:t>
            </a:r>
            <a:r>
              <a:rPr lang="en-US" altLang="ja-JP" dirty="0">
                <a:effectLst>
                  <a:outerShdw blurRad="38100" dist="38100" dir="2700000" algn="tl">
                    <a:srgbClr val="000000">
                      <a:alpha val="43137"/>
                    </a:srgbClr>
                  </a:outerShdw>
                </a:effectLst>
              </a:rPr>
              <a:t>_</a:t>
            </a:r>
            <a:r>
              <a:rPr lang="ja-JP" altLang="en-US" dirty="0">
                <a:effectLst>
                  <a:outerShdw blurRad="38100" dist="38100" dir="2700000" algn="tl">
                    <a:srgbClr val="000000">
                      <a:alpha val="43137"/>
                    </a:srgbClr>
                  </a:outerShdw>
                </a:effectLst>
              </a:rPr>
              <a:t>シスプロ</a:t>
            </a:r>
            <a:r>
              <a:rPr lang="en-US" altLang="ja-JP" dirty="0">
                <a:effectLst>
                  <a:outerShdw blurRad="38100" dist="38100" dir="2700000" algn="tl">
                    <a:srgbClr val="000000">
                      <a:alpha val="43137"/>
                    </a:srgbClr>
                  </a:outerShdw>
                </a:effectLst>
              </a:rPr>
              <a:t>1_</a:t>
            </a:r>
            <a:r>
              <a:rPr lang="ja-JP" altLang="en-US" dirty="0">
                <a:effectLst>
                  <a:outerShdw blurRad="38100" dist="38100" dir="2700000" algn="tl">
                    <a:srgbClr val="000000">
                      <a:alpha val="43137"/>
                    </a:srgbClr>
                  </a:outerShdw>
                </a:effectLst>
              </a:rPr>
              <a:t>質問</a:t>
            </a:r>
            <a:r>
              <a:rPr lang="en-US" altLang="ja-JP">
                <a:effectLst>
                  <a:outerShdw blurRad="38100" dist="38100" dir="2700000" algn="tl">
                    <a:srgbClr val="000000">
                      <a:alpha val="43137"/>
                    </a:srgbClr>
                  </a:outerShdw>
                </a:effectLst>
              </a:rPr>
              <a:t>_2023</a:t>
            </a:r>
            <a:endParaRPr kumimoji="1" lang="ja-JP" altLang="en-US" sz="3200" b="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pic>
        <p:nvPicPr>
          <p:cNvPr id="35" name="図 34" descr="挿絵, 食品 が含まれている画像&#10;&#10;自動的に生成された説明">
            <a:extLst>
              <a:ext uri="{FF2B5EF4-FFF2-40B4-BE49-F238E27FC236}">
                <a16:creationId xmlns:a16="http://schemas.microsoft.com/office/drawing/2014/main" id="{157C66F1-A468-4CF8-A6C2-E4E0D295B4B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31408" y="3505200"/>
            <a:ext cx="533400" cy="533400"/>
          </a:xfrm>
          <a:prstGeom prst="rect">
            <a:avLst/>
          </a:prstGeom>
        </p:spPr>
      </p:pic>
    </p:spTree>
    <p:extLst>
      <p:ext uri="{BB962C8B-B14F-4D97-AF65-F5344CB8AC3E}">
        <p14:creationId xmlns:p14="http://schemas.microsoft.com/office/powerpoint/2010/main" val="97224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right)">
                                      <p:cBhvr>
                                        <p:cTn id="12" dur="500"/>
                                        <p:tgtEl>
                                          <p:spTgt spid="25"/>
                                        </p:tgtEl>
                                      </p:cBhvr>
                                    </p:animEffect>
                                  </p:childTnLst>
                                </p:cTn>
                              </p:par>
                              <p:par>
                                <p:cTn id="13" presetID="22" presetClass="entr" presetSubtype="4"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down)">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arn(outVertical)">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グラフィカル ユーザー インターフェイス, テキスト, アプリケーション&#10;&#10;自動的に生成された説明">
            <a:extLst>
              <a:ext uri="{FF2B5EF4-FFF2-40B4-BE49-F238E27FC236}">
                <a16:creationId xmlns:a16="http://schemas.microsoft.com/office/drawing/2014/main" id="{128DA488-2BCE-45C8-8C51-FF42010487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860"/>
            <a:ext cx="9144000" cy="6840279"/>
          </a:xfrm>
          <a:prstGeom prst="rect">
            <a:avLst/>
          </a:prstGeom>
        </p:spPr>
      </p:pic>
      <p:sp>
        <p:nvSpPr>
          <p:cNvPr id="5" name="四角形: 角を丸くする 4">
            <a:extLst>
              <a:ext uri="{FF2B5EF4-FFF2-40B4-BE49-F238E27FC236}">
                <a16:creationId xmlns:a16="http://schemas.microsoft.com/office/drawing/2014/main" id="{9A92CE49-CA47-471F-9D12-1349963E1973}"/>
              </a:ext>
            </a:extLst>
          </p:cNvPr>
          <p:cNvSpPr/>
          <p:nvPr/>
        </p:nvSpPr>
        <p:spPr bwMode="auto">
          <a:xfrm>
            <a:off x="8001000" y="463845"/>
            <a:ext cx="990600" cy="52897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
        <p:nvSpPr>
          <p:cNvPr id="6" name="吹き出し: 角を丸めた四角形 5">
            <a:extLst>
              <a:ext uri="{FF2B5EF4-FFF2-40B4-BE49-F238E27FC236}">
                <a16:creationId xmlns:a16="http://schemas.microsoft.com/office/drawing/2014/main" id="{816821D1-FC8F-4B84-AC9D-060037DE473F}"/>
              </a:ext>
            </a:extLst>
          </p:cNvPr>
          <p:cNvSpPr/>
          <p:nvPr/>
        </p:nvSpPr>
        <p:spPr bwMode="auto">
          <a:xfrm>
            <a:off x="4876800" y="1447800"/>
            <a:ext cx="3962400" cy="762000"/>
          </a:xfrm>
          <a:prstGeom prst="wedgeRoundRectCallout">
            <a:avLst>
              <a:gd name="adj1" fmla="val 32457"/>
              <a:gd name="adj2" fmla="val -106454"/>
              <a:gd name="adj3" fmla="val 16667"/>
            </a:avLst>
          </a:prstGeom>
          <a:solidFill>
            <a:srgbClr val="00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3200" b="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rPr>
              <a:t>メンバーリストを表示</a:t>
            </a:r>
          </a:p>
        </p:txBody>
      </p:sp>
    </p:spTree>
    <p:custDataLst>
      <p:tags r:id="rId1"/>
    </p:custDataLst>
    <p:extLst>
      <p:ext uri="{BB962C8B-B14F-4D97-AF65-F5344CB8AC3E}">
        <p14:creationId xmlns:p14="http://schemas.microsoft.com/office/powerpoint/2010/main" val="2191578144"/>
      </p:ext>
    </p:extLst>
  </p:cSld>
  <p:clrMapOvr>
    <a:masterClrMapping/>
  </p:clrMapOvr>
  <mc:AlternateContent xmlns:mc="http://schemas.openxmlformats.org/markup-compatibility/2006" xmlns:p14="http://schemas.microsoft.com/office/powerpoint/2010/main">
    <mc:Choice Requires="p14">
      <p:transition spd="slow" p14:dur="2000" advTm="13537"/>
    </mc:Choice>
    <mc:Fallback xmlns="">
      <p:transition spd="slow" advTm="135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テキスト, アプリケーション&#10;&#10;自動的に生成された説明">
            <a:extLst>
              <a:ext uri="{FF2B5EF4-FFF2-40B4-BE49-F238E27FC236}">
                <a16:creationId xmlns:a16="http://schemas.microsoft.com/office/drawing/2014/main" id="{DDF2EBD2-6570-4EC4-8F22-A52F4E4754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860"/>
            <a:ext cx="9144000" cy="6840279"/>
          </a:xfrm>
          <a:prstGeom prst="rect">
            <a:avLst/>
          </a:prstGeom>
        </p:spPr>
      </p:pic>
      <p:sp>
        <p:nvSpPr>
          <p:cNvPr id="4" name="吹き出し: 角を丸めた四角形 3">
            <a:extLst>
              <a:ext uri="{FF2B5EF4-FFF2-40B4-BE49-F238E27FC236}">
                <a16:creationId xmlns:a16="http://schemas.microsoft.com/office/drawing/2014/main" id="{0464A247-51EA-4615-9346-42947421E35D}"/>
              </a:ext>
            </a:extLst>
          </p:cNvPr>
          <p:cNvSpPr/>
          <p:nvPr/>
        </p:nvSpPr>
        <p:spPr bwMode="auto">
          <a:xfrm>
            <a:off x="4724400" y="3810000"/>
            <a:ext cx="3962400" cy="762000"/>
          </a:xfrm>
          <a:prstGeom prst="wedgeRoundRectCallout">
            <a:avLst>
              <a:gd name="adj1" fmla="val -43526"/>
              <a:gd name="adj2" fmla="val -123424"/>
              <a:gd name="adj3" fmla="val 16667"/>
            </a:avLst>
          </a:prstGeom>
          <a:solidFill>
            <a:srgbClr val="00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dirty="0">
                <a:effectLst>
                  <a:outerShdw blurRad="38100" dist="38100" dir="2700000" algn="tl">
                    <a:srgbClr val="000000">
                      <a:alpha val="43137"/>
                    </a:srgbClr>
                  </a:outerShdw>
                </a:effectLst>
              </a:rPr>
              <a:t>通話する相手を選択</a:t>
            </a:r>
            <a:endParaRPr kumimoji="1" lang="ja-JP" altLang="en-US" sz="3200" b="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Tree>
    <p:custDataLst>
      <p:tags r:id="rId1"/>
    </p:custDataLst>
    <p:extLst>
      <p:ext uri="{BB962C8B-B14F-4D97-AF65-F5344CB8AC3E}">
        <p14:creationId xmlns:p14="http://schemas.microsoft.com/office/powerpoint/2010/main" val="275181020"/>
      </p:ext>
    </p:extLst>
  </p:cSld>
  <p:clrMapOvr>
    <a:masterClrMapping/>
  </p:clrMapOvr>
  <mc:AlternateContent xmlns:mc="http://schemas.openxmlformats.org/markup-compatibility/2006" xmlns:p14="http://schemas.microsoft.com/office/powerpoint/2010/main">
    <mc:Choice Requires="p14">
      <p:transition spd="slow" p14:dur="2000" advTm="6060"/>
    </mc:Choice>
    <mc:Fallback xmlns="">
      <p:transition spd="slow" advTm="60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アプリケーション&#10;&#10;自動的に生成された説明">
            <a:extLst>
              <a:ext uri="{FF2B5EF4-FFF2-40B4-BE49-F238E27FC236}">
                <a16:creationId xmlns:a16="http://schemas.microsoft.com/office/drawing/2014/main" id="{1A972D04-25C0-E0F1-0981-181623565D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8836"/>
            <a:ext cx="9144000" cy="6380328"/>
          </a:xfrm>
          <a:prstGeom prst="rect">
            <a:avLst/>
          </a:prstGeom>
        </p:spPr>
      </p:pic>
      <p:sp>
        <p:nvSpPr>
          <p:cNvPr id="16" name="楕円 15">
            <a:extLst>
              <a:ext uri="{FF2B5EF4-FFF2-40B4-BE49-F238E27FC236}">
                <a16:creationId xmlns:a16="http://schemas.microsoft.com/office/drawing/2014/main" id="{A1216B0A-A7E7-43DA-9934-DA9E21F05170}"/>
              </a:ext>
            </a:extLst>
          </p:cNvPr>
          <p:cNvSpPr/>
          <p:nvPr/>
        </p:nvSpPr>
        <p:spPr bwMode="auto">
          <a:xfrm>
            <a:off x="7560000" y="720000"/>
            <a:ext cx="457200" cy="457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3" name="テキスト ボックス 2">
            <a:extLst>
              <a:ext uri="{FF2B5EF4-FFF2-40B4-BE49-F238E27FC236}">
                <a16:creationId xmlns:a16="http://schemas.microsoft.com/office/drawing/2014/main" id="{FF4E5D2F-D992-44CD-A01D-85E46DC4BECB}"/>
              </a:ext>
            </a:extLst>
          </p:cNvPr>
          <p:cNvSpPr txBox="1"/>
          <p:nvPr/>
        </p:nvSpPr>
        <p:spPr>
          <a:xfrm>
            <a:off x="3352800" y="4114800"/>
            <a:ext cx="5338321" cy="584775"/>
          </a:xfrm>
          <a:prstGeom prst="rect">
            <a:avLst/>
          </a:prstGeom>
          <a:solidFill>
            <a:srgbClr val="000000"/>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32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https://classroom.google.com/h</a:t>
            </a:r>
            <a:endParaRPr kumimoji="1" lang="ja-JP" altLang="en-US" sz="32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endParaRPr>
          </a:p>
        </p:txBody>
      </p:sp>
    </p:spTree>
    <p:custDataLst>
      <p:tags r:id="rId1"/>
    </p:custDataLst>
    <p:extLst>
      <p:ext uri="{BB962C8B-B14F-4D97-AF65-F5344CB8AC3E}">
        <p14:creationId xmlns:p14="http://schemas.microsoft.com/office/powerpoint/2010/main" val="360882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ィカル ユーザー インターフェイス, テキスト, アプリケーション&#10;&#10;自動的に生成された説明">
            <a:extLst>
              <a:ext uri="{FF2B5EF4-FFF2-40B4-BE49-F238E27FC236}">
                <a16:creationId xmlns:a16="http://schemas.microsoft.com/office/drawing/2014/main" id="{66FFEFCC-C5C1-46FD-98F7-6A175A7A90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860"/>
            <a:ext cx="9144000" cy="6840279"/>
          </a:xfrm>
          <a:prstGeom prst="rect">
            <a:avLst/>
          </a:prstGeom>
        </p:spPr>
      </p:pic>
      <p:sp>
        <p:nvSpPr>
          <p:cNvPr id="4" name="四角形: 角を丸くする 3">
            <a:extLst>
              <a:ext uri="{FF2B5EF4-FFF2-40B4-BE49-F238E27FC236}">
                <a16:creationId xmlns:a16="http://schemas.microsoft.com/office/drawing/2014/main" id="{4209D118-D159-41F6-93BD-BB20982A2817}"/>
              </a:ext>
            </a:extLst>
          </p:cNvPr>
          <p:cNvSpPr/>
          <p:nvPr/>
        </p:nvSpPr>
        <p:spPr bwMode="auto">
          <a:xfrm>
            <a:off x="3505200" y="6096000"/>
            <a:ext cx="1371600" cy="5334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
        <p:nvSpPr>
          <p:cNvPr id="5" name="吹き出し: 角を丸めた四角形 4">
            <a:extLst>
              <a:ext uri="{FF2B5EF4-FFF2-40B4-BE49-F238E27FC236}">
                <a16:creationId xmlns:a16="http://schemas.microsoft.com/office/drawing/2014/main" id="{35EB4A69-B7A8-47A9-A45F-5AFB463073CC}"/>
              </a:ext>
            </a:extLst>
          </p:cNvPr>
          <p:cNvSpPr/>
          <p:nvPr/>
        </p:nvSpPr>
        <p:spPr bwMode="auto">
          <a:xfrm>
            <a:off x="3505200" y="4800600"/>
            <a:ext cx="3505200" cy="838200"/>
          </a:xfrm>
          <a:prstGeom prst="wedgeRoundRectCallout">
            <a:avLst>
              <a:gd name="adj1" fmla="val -31688"/>
              <a:gd name="adj2" fmla="val 97981"/>
              <a:gd name="adj3" fmla="val 16667"/>
            </a:avLst>
          </a:prstGeom>
          <a:solidFill>
            <a:srgbClr val="00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dirty="0">
                <a:effectLst>
                  <a:outerShdw blurRad="38100" dist="38100" dir="2700000" algn="tl">
                    <a:srgbClr val="000000">
                      <a:alpha val="43137"/>
                    </a:srgbClr>
                  </a:outerShdw>
                </a:effectLst>
              </a:rPr>
              <a:t>ハドルミーティング</a:t>
            </a:r>
            <a:endParaRPr kumimoji="1" lang="ja-JP" altLang="en-US" sz="3200" b="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Tree>
    <p:custDataLst>
      <p:tags r:id="rId1"/>
    </p:custDataLst>
    <p:extLst>
      <p:ext uri="{BB962C8B-B14F-4D97-AF65-F5344CB8AC3E}">
        <p14:creationId xmlns:p14="http://schemas.microsoft.com/office/powerpoint/2010/main" val="4071131552"/>
      </p:ext>
    </p:extLst>
  </p:cSld>
  <p:clrMapOvr>
    <a:masterClrMapping/>
  </p:clrMapOvr>
  <mc:AlternateContent xmlns:mc="http://schemas.openxmlformats.org/markup-compatibility/2006" xmlns:p14="http://schemas.microsoft.com/office/powerpoint/2010/main">
    <mc:Choice Requires="p14">
      <p:transition spd="slow" p14:dur="2000" advTm="8246"/>
    </mc:Choice>
    <mc:Fallback xmlns="">
      <p:transition spd="slow" advTm="82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10;&#10;自動的に生成された説明">
            <a:extLst>
              <a:ext uri="{FF2B5EF4-FFF2-40B4-BE49-F238E27FC236}">
                <a16:creationId xmlns:a16="http://schemas.microsoft.com/office/drawing/2014/main" id="{5683C9BB-B2B1-449A-B016-9CFF01AF67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60"/>
            <a:ext cx="9144000" cy="6840279"/>
          </a:xfrm>
          <a:prstGeom prst="rect">
            <a:avLst/>
          </a:prstGeom>
        </p:spPr>
      </p:pic>
    </p:spTree>
    <p:extLst>
      <p:ext uri="{BB962C8B-B14F-4D97-AF65-F5344CB8AC3E}">
        <p14:creationId xmlns:p14="http://schemas.microsoft.com/office/powerpoint/2010/main" val="3976274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テキスト&#10;&#10;自動的に生成された説明">
            <a:extLst>
              <a:ext uri="{FF2B5EF4-FFF2-40B4-BE49-F238E27FC236}">
                <a16:creationId xmlns:a16="http://schemas.microsoft.com/office/drawing/2014/main" id="{F3DEF101-6FF9-40AB-8D64-561A446E2F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60"/>
            <a:ext cx="9144000" cy="6840279"/>
          </a:xfrm>
          <a:prstGeom prst="rect">
            <a:avLst/>
          </a:prstGeom>
        </p:spPr>
      </p:pic>
      <p:sp>
        <p:nvSpPr>
          <p:cNvPr id="2" name="テキスト ボックス 1">
            <a:extLst>
              <a:ext uri="{FF2B5EF4-FFF2-40B4-BE49-F238E27FC236}">
                <a16:creationId xmlns:a16="http://schemas.microsoft.com/office/drawing/2014/main" id="{2757EC62-BA04-407F-A933-351E1C91A442}"/>
              </a:ext>
            </a:extLst>
          </p:cNvPr>
          <p:cNvSpPr txBox="1"/>
          <p:nvPr/>
        </p:nvSpPr>
        <p:spPr>
          <a:xfrm>
            <a:off x="1524000" y="1828800"/>
            <a:ext cx="6487673" cy="1077218"/>
          </a:xfrm>
          <a:prstGeom prst="rect">
            <a:avLst/>
          </a:prstGeom>
          <a:solidFill>
            <a:schemeClr val="bg1"/>
          </a:solidFill>
          <a:ln>
            <a:solidFill>
              <a:schemeClr val="tx1"/>
            </a:solidFill>
          </a:ln>
        </p:spPr>
        <p:txBody>
          <a:bodyPr wrap="none" rtlCol="0">
            <a:spAutoFit/>
          </a:bodyPr>
          <a:lstStyle/>
          <a:p>
            <a:r>
              <a:rPr kumimoji="1" lang="ja-JP" altLang="en-US" dirty="0"/>
              <a:t>通話中に　　 アイコンをクリックすると</a:t>
            </a:r>
            <a:endParaRPr kumimoji="1" lang="en-US" altLang="ja-JP" dirty="0"/>
          </a:p>
          <a:p>
            <a:r>
              <a:rPr lang="ja-JP" altLang="en-US" dirty="0"/>
              <a:t>通話相手と画面共有できる</a:t>
            </a:r>
            <a:endParaRPr kumimoji="1" lang="ja-JP" altLang="en-US" dirty="0"/>
          </a:p>
        </p:txBody>
      </p:sp>
      <p:pic>
        <p:nvPicPr>
          <p:cNvPr id="7" name="図 6" descr="挿絵 が含まれている画像&#10;&#10;自動的に生成された説明">
            <a:extLst>
              <a:ext uri="{FF2B5EF4-FFF2-40B4-BE49-F238E27FC236}">
                <a16:creationId xmlns:a16="http://schemas.microsoft.com/office/drawing/2014/main" id="{20B7586B-E1BB-4946-911F-9AA42670E3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1859383"/>
            <a:ext cx="508026" cy="508026"/>
          </a:xfrm>
          <a:prstGeom prst="rect">
            <a:avLst/>
          </a:prstGeom>
        </p:spPr>
      </p:pic>
    </p:spTree>
    <p:extLst>
      <p:ext uri="{BB962C8B-B14F-4D97-AF65-F5344CB8AC3E}">
        <p14:creationId xmlns:p14="http://schemas.microsoft.com/office/powerpoint/2010/main" val="2940220437"/>
      </p:ext>
    </p:extLst>
  </p:cSld>
  <p:clrMapOvr>
    <a:masterClrMapping/>
  </p:clrMapOvr>
  <mc:AlternateContent xmlns:mc="http://schemas.openxmlformats.org/markup-compatibility/2006" xmlns:p14="http://schemas.microsoft.com/office/powerpoint/2010/main">
    <mc:Choice Requires="p14">
      <p:transition spd="slow" p14:dur="2000" advTm="16857"/>
    </mc:Choice>
    <mc:Fallback xmlns="">
      <p:transition spd="slow" advTm="16857"/>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 メール&#10;&#10;自動的に生成された説明">
            <a:extLst>
              <a:ext uri="{FF2B5EF4-FFF2-40B4-BE49-F238E27FC236}">
                <a16:creationId xmlns:a16="http://schemas.microsoft.com/office/drawing/2014/main" id="{667CE207-E374-3949-99D9-DB7B92EEA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836"/>
            <a:ext cx="9144000" cy="6380328"/>
          </a:xfrm>
          <a:prstGeom prst="rect">
            <a:avLst/>
          </a:prstGeom>
        </p:spPr>
      </p:pic>
      <p:sp>
        <p:nvSpPr>
          <p:cNvPr id="4" name="四角形: 角を丸くする 3">
            <a:extLst>
              <a:ext uri="{FF2B5EF4-FFF2-40B4-BE49-F238E27FC236}">
                <a16:creationId xmlns:a16="http://schemas.microsoft.com/office/drawing/2014/main" id="{DFCC86C3-2B92-48FB-B092-0A75475CBD60}"/>
              </a:ext>
            </a:extLst>
          </p:cNvPr>
          <p:cNvSpPr/>
          <p:nvPr/>
        </p:nvSpPr>
        <p:spPr bwMode="auto">
          <a:xfrm>
            <a:off x="2286000" y="3763278"/>
            <a:ext cx="838200" cy="3048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
        <p:nvSpPr>
          <p:cNvPr id="5" name="テキスト ボックス 4">
            <a:extLst>
              <a:ext uri="{FF2B5EF4-FFF2-40B4-BE49-F238E27FC236}">
                <a16:creationId xmlns:a16="http://schemas.microsoft.com/office/drawing/2014/main" id="{2556F283-3DFB-4BFA-9BA4-7E41EDF8632A}"/>
              </a:ext>
            </a:extLst>
          </p:cNvPr>
          <p:cNvSpPr txBox="1"/>
          <p:nvPr/>
        </p:nvSpPr>
        <p:spPr>
          <a:xfrm>
            <a:off x="658062" y="1066800"/>
            <a:ext cx="8132676" cy="707886"/>
          </a:xfrm>
          <a:prstGeom prst="rect">
            <a:avLst/>
          </a:prstGeom>
          <a:solidFill>
            <a:srgbClr val="003300"/>
          </a:solidFill>
        </p:spPr>
        <p:txBody>
          <a:bodyPr wrap="none" rtlCol="0">
            <a:spAutoFit/>
          </a:bodyPr>
          <a:lstStyle/>
          <a:p>
            <a:r>
              <a:rPr lang="en-US" altLang="ja-JP" sz="4000" dirty="0"/>
              <a:t>https://www.info.kindai.ac.jp/project1/</a:t>
            </a:r>
            <a:endParaRPr kumimoji="1" lang="ja-JP" altLang="en-US" sz="4000" dirty="0"/>
          </a:p>
        </p:txBody>
      </p:sp>
    </p:spTree>
    <p:extLst>
      <p:ext uri="{BB962C8B-B14F-4D97-AF65-F5344CB8AC3E}">
        <p14:creationId xmlns:p14="http://schemas.microsoft.com/office/powerpoint/2010/main" val="198381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準備</a:t>
            </a:r>
            <a:endParaRPr kumimoji="1" lang="ja-JP" altLang="en-US" dirty="0"/>
          </a:p>
        </p:txBody>
      </p:sp>
      <p:sp>
        <p:nvSpPr>
          <p:cNvPr id="3" name="コンテンツ プレースホルダー 2"/>
          <p:cNvSpPr>
            <a:spLocks noGrp="1"/>
          </p:cNvSpPr>
          <p:nvPr>
            <p:ph idx="1"/>
          </p:nvPr>
        </p:nvSpPr>
        <p:spPr>
          <a:xfrm>
            <a:off x="685800" y="1905000"/>
            <a:ext cx="7924800" cy="4114800"/>
          </a:xfrm>
        </p:spPr>
        <p:txBody>
          <a:bodyPr/>
          <a:lstStyle/>
          <a:p>
            <a:pPr marL="274638" indent="-274638" eaLnBrk="1" hangingPunct="1">
              <a:defRPr/>
            </a:pPr>
            <a:r>
              <a:rPr lang="ja-JP" altLang="en-US" sz="2800" dirty="0">
                <a:latin typeface="Times New Roman" panose="02020603050405020304" pitchFamily="18" charset="0"/>
              </a:rPr>
              <a:t>公式ページ（</a:t>
            </a:r>
            <a:r>
              <a:rPr lang="en-US" altLang="ja-JP" sz="2800" dirty="0">
                <a:latin typeface="Times New Roman" panose="02020603050405020304" pitchFamily="18" charset="0"/>
                <a:hlinkClick r:id="rId3"/>
              </a:rPr>
              <a:t>http://www.info.kindai.ac.jp/project1</a:t>
            </a:r>
            <a:r>
              <a:rPr lang="ja-JP" altLang="en-US" sz="2800" dirty="0">
                <a:latin typeface="Times New Roman" panose="02020603050405020304" pitchFamily="18" charset="0"/>
              </a:rPr>
              <a:t>）</a:t>
            </a:r>
          </a:p>
          <a:p>
            <a:pPr marL="274638" indent="-274638" eaLnBrk="1" hangingPunct="1">
              <a:buNone/>
              <a:defRPr/>
            </a:pPr>
            <a:r>
              <a:rPr lang="ja-JP" altLang="en-US" sz="2800" dirty="0">
                <a:latin typeface="Times New Roman" panose="02020603050405020304" pitchFamily="18" charset="0"/>
              </a:rPr>
              <a:t>　から教材</a:t>
            </a:r>
            <a:r>
              <a:rPr lang="en-US" altLang="ja-JP" sz="2800">
                <a:latin typeface="Times New Roman" panose="02020603050405020304" pitchFamily="18" charset="0"/>
              </a:rPr>
              <a:t>(</a:t>
            </a:r>
            <a:r>
              <a:rPr lang="en-US" altLang="ja-JP" sz="2800" b="1">
                <a:latin typeface="Times New Roman" panose="02020603050405020304" pitchFamily="18" charset="0"/>
              </a:rPr>
              <a:t>projI23.</a:t>
            </a:r>
            <a:r>
              <a:rPr lang="en-US" altLang="ja-JP" sz="2800" b="1" dirty="0">
                <a:latin typeface="Times New Roman" panose="02020603050405020304" pitchFamily="18" charset="0"/>
              </a:rPr>
              <a:t>tgz</a:t>
            </a:r>
            <a:r>
              <a:rPr lang="en-US" altLang="ja-JP" sz="2800" dirty="0">
                <a:latin typeface="Times New Roman" panose="02020603050405020304" pitchFamily="18" charset="0"/>
              </a:rPr>
              <a:t>)</a:t>
            </a:r>
            <a:r>
              <a:rPr lang="ja-JP" altLang="en-US" sz="2800" dirty="0">
                <a:latin typeface="Times New Roman" panose="02020603050405020304" pitchFamily="18" charset="0"/>
              </a:rPr>
              <a:t>のダウンロード</a:t>
            </a:r>
          </a:p>
          <a:p>
            <a:pPr marL="274638" indent="-274638" eaLnBrk="1" hangingPunct="1">
              <a:defRPr/>
            </a:pPr>
            <a:r>
              <a:rPr lang="en-US" altLang="ja-JP" sz="2800" b="1">
                <a:latin typeface="Times New Roman" panose="02020603050405020304" pitchFamily="18" charset="0"/>
              </a:rPr>
              <a:t>projI23 </a:t>
            </a:r>
            <a:r>
              <a:rPr lang="ja-JP" altLang="en-US" sz="2800" dirty="0">
                <a:latin typeface="Times New Roman" panose="02020603050405020304" pitchFamily="18" charset="0"/>
              </a:rPr>
              <a:t>フォルダの移動</a:t>
            </a:r>
            <a:endParaRPr lang="en-US" altLang="ja-JP" sz="2800" dirty="0">
              <a:latin typeface="Times New Roman" panose="02020603050405020304" pitchFamily="18" charset="0"/>
            </a:endParaRPr>
          </a:p>
          <a:p>
            <a:pPr marL="457200" indent="-457200" eaLnBrk="1" hangingPunct="1">
              <a:buFont typeface="+mj-lt"/>
              <a:buAutoNum type="arabicPeriod"/>
              <a:defRPr/>
            </a:pPr>
            <a:r>
              <a:rPr lang="ja-JP" altLang="en-US" sz="2400" dirty="0">
                <a:latin typeface="Times New Roman" panose="02020603050405020304" pitchFamily="18" charset="0"/>
              </a:rPr>
              <a:t>ダウンロードフォルダにて</a:t>
            </a:r>
            <a:r>
              <a:rPr lang="ja-JP" altLang="en-US" sz="2400">
                <a:latin typeface="Times New Roman" panose="02020603050405020304" pitchFamily="18" charset="0"/>
              </a:rPr>
              <a:t>、</a:t>
            </a:r>
            <a:r>
              <a:rPr lang="en-US" altLang="ja-JP" sz="2400">
                <a:latin typeface="Times New Roman" panose="02020603050405020304" pitchFamily="18" charset="0"/>
              </a:rPr>
              <a:t>projI23.</a:t>
            </a:r>
            <a:r>
              <a:rPr lang="en-US" altLang="ja-JP" sz="2400" dirty="0">
                <a:latin typeface="Times New Roman" panose="02020603050405020304" pitchFamily="18" charset="0"/>
              </a:rPr>
              <a:t>tar </a:t>
            </a:r>
            <a:r>
              <a:rPr lang="ja-JP" altLang="en-US" sz="2400" dirty="0">
                <a:latin typeface="Times New Roman" panose="02020603050405020304" pitchFamily="18" charset="0"/>
              </a:rPr>
              <a:t>をダブルクリック</a:t>
            </a:r>
            <a:endParaRPr lang="en-US" altLang="ja-JP" sz="2400" dirty="0">
              <a:latin typeface="Times New Roman" panose="02020603050405020304" pitchFamily="18" charset="0"/>
            </a:endParaRPr>
          </a:p>
          <a:p>
            <a:pPr marL="514350" indent="-514350" eaLnBrk="1" hangingPunct="1">
              <a:buFont typeface="+mj-lt"/>
              <a:buAutoNum type="arabicPeriod"/>
              <a:defRPr/>
            </a:pPr>
            <a:r>
              <a:rPr lang="en-US" altLang="ja-JP" sz="2400">
                <a:latin typeface="Times New Roman" panose="02020603050405020304" pitchFamily="18" charset="0"/>
              </a:rPr>
              <a:t>projI23</a:t>
            </a:r>
            <a:r>
              <a:rPr lang="ja-JP" altLang="en-US" sz="2400">
                <a:latin typeface="Times New Roman" panose="02020603050405020304" pitchFamily="18" charset="0"/>
              </a:rPr>
              <a:t>フォルダ</a:t>
            </a:r>
            <a:r>
              <a:rPr lang="ja-JP" altLang="en-US" sz="2400" dirty="0">
                <a:latin typeface="Times New Roman" panose="02020603050405020304" pitchFamily="18" charset="0"/>
              </a:rPr>
              <a:t>を書類フォルダ</a:t>
            </a:r>
            <a:r>
              <a:rPr lang="en-US" altLang="ja-JP" sz="2400" dirty="0">
                <a:latin typeface="Times New Roman" panose="02020603050405020304" pitchFamily="18" charset="0"/>
              </a:rPr>
              <a:t>(~/Documents) </a:t>
            </a:r>
            <a:r>
              <a:rPr lang="ja-JP" altLang="en-US" sz="2400" dirty="0">
                <a:latin typeface="Times New Roman" panose="02020603050405020304" pitchFamily="18" charset="0"/>
              </a:rPr>
              <a:t>に移動</a:t>
            </a:r>
            <a:endParaRPr lang="en-US" altLang="ja-JP" sz="2400" dirty="0">
              <a:latin typeface="Times New Roman" panose="02020603050405020304" pitchFamily="18" charset="0"/>
            </a:endParaRPr>
          </a:p>
          <a:p>
            <a:pPr marL="274638" indent="-274638" eaLnBrk="1" hangingPunct="1">
              <a:defRPr/>
            </a:pPr>
            <a:r>
              <a:rPr lang="en-US" altLang="ja-JP" sz="2800" b="1">
                <a:latin typeface="Times New Roman" panose="02020603050405020304" pitchFamily="18" charset="0"/>
              </a:rPr>
              <a:t>projI23 </a:t>
            </a:r>
            <a:r>
              <a:rPr lang="ja-JP" altLang="en-US" sz="2800" dirty="0">
                <a:latin typeface="Times New Roman" panose="02020603050405020304" pitchFamily="18" charset="0"/>
              </a:rPr>
              <a:t>フォルダの中身を確認</a:t>
            </a:r>
          </a:p>
          <a:p>
            <a:pPr marL="274638" indent="-274638" eaLnBrk="1" hangingPunct="1">
              <a:buNone/>
              <a:defRPr/>
            </a:pPr>
            <a:r>
              <a:rPr lang="ja-JP" altLang="en-US" sz="2800">
                <a:latin typeface="Times New Roman" panose="02020603050405020304" pitchFamily="18" charset="0"/>
              </a:rPr>
              <a:t>　 </a:t>
            </a:r>
            <a:r>
              <a:rPr lang="en-US" altLang="ja-JP" sz="2800" b="1">
                <a:latin typeface="Times New Roman" panose="02020603050405020304" pitchFamily="18" charset="0"/>
              </a:rPr>
              <a:t>ProjI23</a:t>
            </a:r>
            <a:r>
              <a:rPr lang="en-US" altLang="ja-JP" sz="2800">
                <a:latin typeface="Times New Roman" panose="02020603050405020304" pitchFamily="18" charset="0"/>
              </a:rPr>
              <a:t>.</a:t>
            </a:r>
            <a:r>
              <a:rPr lang="en-US" altLang="ja-JP" sz="2800" dirty="0">
                <a:latin typeface="Times New Roman" panose="02020603050405020304" pitchFamily="18" charset="0"/>
              </a:rPr>
              <a:t>tar, </a:t>
            </a:r>
            <a:r>
              <a:rPr lang="en-US" altLang="ja-JP" sz="2800" b="1" dirty="0">
                <a:latin typeface="Times New Roman" panose="02020603050405020304" pitchFamily="18" charset="0"/>
              </a:rPr>
              <a:t>material</a:t>
            </a:r>
          </a:p>
        </p:txBody>
      </p:sp>
    </p:spTree>
    <p:extLst>
      <p:ext uri="{BB962C8B-B14F-4D97-AF65-F5344CB8AC3E}">
        <p14:creationId xmlns:p14="http://schemas.microsoft.com/office/powerpoint/2010/main" val="40514508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教材</a:t>
            </a:r>
          </a:p>
        </p:txBody>
      </p:sp>
      <p:sp>
        <p:nvSpPr>
          <p:cNvPr id="3" name="コンテンツ プレースホルダー 2"/>
          <p:cNvSpPr>
            <a:spLocks noGrp="1"/>
          </p:cNvSpPr>
          <p:nvPr>
            <p:ph idx="1"/>
          </p:nvPr>
        </p:nvSpPr>
        <p:spPr>
          <a:xfrm>
            <a:off x="533400" y="1981200"/>
            <a:ext cx="8077200" cy="4648200"/>
          </a:xfrm>
        </p:spPr>
        <p:txBody>
          <a:bodyPr/>
          <a:lstStyle/>
          <a:p>
            <a:pPr eaLnBrk="1" hangingPunct="1">
              <a:lnSpc>
                <a:spcPts val="3000"/>
              </a:lnSpc>
              <a:buFont typeface="Wingdings" panose="05000000000000000000" pitchFamily="2" charset="2"/>
              <a:buChar char="u"/>
              <a:defRPr/>
            </a:pPr>
            <a:r>
              <a:rPr lang="en-US" altLang="ja-JP" sz="2800" b="1">
                <a:latin typeface="Times New Roman" panose="02020603050405020304" pitchFamily="18" charset="0"/>
              </a:rPr>
              <a:t>ProjI23.</a:t>
            </a:r>
            <a:r>
              <a:rPr lang="en-US" altLang="ja-JP" sz="2800" b="1" dirty="0">
                <a:latin typeface="Times New Roman" panose="02020603050405020304" pitchFamily="18" charset="0"/>
              </a:rPr>
              <a:t>tar: </a:t>
            </a:r>
            <a:r>
              <a:rPr lang="ja-JP" altLang="en-US" sz="2800" b="1" dirty="0">
                <a:latin typeface="Times New Roman" panose="02020603050405020304" pitchFamily="18" charset="0"/>
              </a:rPr>
              <a:t>エクリプスのプロジェクトファイル　　　　</a:t>
            </a:r>
            <a:endParaRPr lang="en-US" altLang="ja-JP" sz="2400" b="1" dirty="0">
              <a:latin typeface="Times New Roman" panose="02020603050405020304" pitchFamily="18" charset="0"/>
            </a:endParaRPr>
          </a:p>
          <a:p>
            <a:pPr eaLnBrk="1" hangingPunct="1">
              <a:lnSpc>
                <a:spcPts val="3000"/>
              </a:lnSpc>
              <a:buFont typeface="Wingdings" panose="05000000000000000000" pitchFamily="2" charset="2"/>
              <a:buChar char="u"/>
              <a:defRPr/>
            </a:pPr>
            <a:r>
              <a:rPr lang="en-US" altLang="ja-JP" sz="2800" b="1" dirty="0">
                <a:latin typeface="Times New Roman" panose="02020603050405020304" pitchFamily="18" charset="0"/>
              </a:rPr>
              <a:t>material : </a:t>
            </a:r>
          </a:p>
          <a:p>
            <a:pPr lvl="1" eaLnBrk="1" hangingPunct="1">
              <a:lnSpc>
                <a:spcPts val="3000"/>
              </a:lnSpc>
              <a:buFont typeface="Arial" panose="020B0604020202020204" pitchFamily="34" charset="0"/>
              <a:buChar char="•"/>
              <a:defRPr/>
            </a:pPr>
            <a:r>
              <a:rPr lang="en-US" altLang="ja-JP" b="1" dirty="0" err="1">
                <a:latin typeface="Times New Roman" panose="02020603050405020304" pitchFamily="18" charset="0"/>
              </a:rPr>
              <a:t>LexerAnswers</a:t>
            </a:r>
            <a:r>
              <a:rPr lang="en-US" altLang="ja-JP" b="1" dirty="0">
                <a:latin typeface="Times New Roman" panose="02020603050405020304" pitchFamily="18" charset="0"/>
              </a:rPr>
              <a:t>: </a:t>
            </a:r>
            <a:r>
              <a:rPr lang="en-US" altLang="ja-JP" b="1" dirty="0" err="1">
                <a:latin typeface="Times New Roman" panose="02020603050405020304" pitchFamily="18" charset="0"/>
              </a:rPr>
              <a:t>LexicalAnalyzer</a:t>
            </a:r>
            <a:r>
              <a:rPr lang="en-US" altLang="ja-JP" b="1" dirty="0">
                <a:latin typeface="Times New Roman" panose="02020603050405020304" pitchFamily="18" charset="0"/>
              </a:rPr>
              <a:t> </a:t>
            </a:r>
            <a:r>
              <a:rPr lang="ja-JP" altLang="en-US" b="1" dirty="0">
                <a:latin typeface="Times New Roman" panose="02020603050405020304" pitchFamily="18" charset="0"/>
              </a:rPr>
              <a:t>テスト用</a:t>
            </a:r>
            <a:endParaRPr lang="en-US" altLang="ja-JP" b="1" dirty="0">
              <a:latin typeface="Times New Roman" panose="02020603050405020304" pitchFamily="18" charset="0"/>
            </a:endParaRPr>
          </a:p>
          <a:p>
            <a:pPr lvl="1" eaLnBrk="1" hangingPunct="1">
              <a:lnSpc>
                <a:spcPts val="3000"/>
              </a:lnSpc>
              <a:buFont typeface="Arial" panose="020B0604020202020204" pitchFamily="34" charset="0"/>
              <a:buChar char="•"/>
              <a:defRPr/>
            </a:pPr>
            <a:r>
              <a:rPr lang="ja-JP" altLang="en-US" sz="2800" b="1" dirty="0">
                <a:latin typeface="Times New Roman" panose="02020603050405020304" pitchFamily="18" charset="0"/>
              </a:rPr>
              <a:t>*</a:t>
            </a:r>
            <a:r>
              <a:rPr lang="en-US" altLang="ja-JP" sz="2800" b="1" dirty="0">
                <a:latin typeface="Times New Roman" panose="02020603050405020304" pitchFamily="18" charset="0"/>
              </a:rPr>
              <a:t>.k</a:t>
            </a:r>
            <a:r>
              <a:rPr lang="en-US" altLang="ja-JP" sz="2800" b="1">
                <a:latin typeface="Times New Roman" panose="02020603050405020304" pitchFamily="18" charset="0"/>
              </a:rPr>
              <a:t>:</a:t>
            </a:r>
            <a:r>
              <a:rPr lang="ja-JP" altLang="en-US" sz="2800" b="1">
                <a:latin typeface="Times New Roman" panose="02020603050405020304" pitchFamily="18" charset="0"/>
              </a:rPr>
              <a:t> </a:t>
            </a:r>
            <a:r>
              <a:rPr lang="en-US" altLang="ja-JP" sz="2800" b="1">
                <a:latin typeface="Times New Roman" panose="02020603050405020304" pitchFamily="18" charset="0"/>
              </a:rPr>
              <a:t>K23</a:t>
            </a:r>
            <a:r>
              <a:rPr lang="ja-JP" altLang="en-US" sz="2800">
                <a:latin typeface="Times New Roman" panose="02020603050405020304" pitchFamily="18" charset="0"/>
              </a:rPr>
              <a:t>言語</a:t>
            </a:r>
            <a:r>
              <a:rPr lang="ja-JP" altLang="en-US" sz="2800" dirty="0">
                <a:latin typeface="Times New Roman" panose="02020603050405020304" pitchFamily="18" charset="0"/>
              </a:rPr>
              <a:t>によるサンプルプログラム</a:t>
            </a:r>
            <a:r>
              <a:rPr lang="ja-JP" altLang="en-US" sz="2800" b="1" dirty="0">
                <a:latin typeface="Times New Roman" panose="02020603050405020304" pitchFamily="18" charset="0"/>
              </a:rPr>
              <a:t>　</a:t>
            </a:r>
            <a:endParaRPr lang="en-US" altLang="ja-JP" b="1" dirty="0">
              <a:latin typeface="Times New Roman" panose="02020603050405020304" pitchFamily="18" charset="0"/>
            </a:endParaRPr>
          </a:p>
          <a:p>
            <a:pPr lvl="1" eaLnBrk="1" hangingPunct="1">
              <a:lnSpc>
                <a:spcPts val="3000"/>
              </a:lnSpc>
              <a:buFont typeface="Arial" panose="020B0604020202020204" pitchFamily="34" charset="0"/>
              <a:buChar char="•"/>
              <a:defRPr/>
            </a:pPr>
            <a:r>
              <a:rPr lang="en-US" altLang="ja-JP" sz="2800" b="1" dirty="0">
                <a:latin typeface="Times New Roman" panose="02020603050405020304" pitchFamily="18" charset="0"/>
              </a:rPr>
              <a:t>kc: </a:t>
            </a:r>
            <a:r>
              <a:rPr lang="ja-JP" altLang="en-US" sz="2800" dirty="0">
                <a:latin typeface="Times New Roman" panose="02020603050405020304" pitchFamily="18" charset="0"/>
              </a:rPr>
              <a:t>完成品の</a:t>
            </a:r>
            <a:r>
              <a:rPr lang="ja-JP" altLang="en-US" sz="2800" b="1" dirty="0">
                <a:latin typeface="Times New Roman" panose="02020603050405020304" pitchFamily="18" charset="0"/>
              </a:rPr>
              <a:t> </a:t>
            </a:r>
            <a:r>
              <a:rPr lang="en-US" altLang="ja-JP" sz="2800" b="1" dirty="0">
                <a:latin typeface="Times New Roman" panose="02020603050405020304" pitchFamily="18" charset="0"/>
              </a:rPr>
              <a:t>class </a:t>
            </a:r>
            <a:r>
              <a:rPr lang="ja-JP" altLang="en-US" sz="2800" dirty="0">
                <a:latin typeface="Times New Roman" panose="02020603050405020304" pitchFamily="18" charset="0"/>
              </a:rPr>
              <a:t>ファイル</a:t>
            </a:r>
            <a:endParaRPr lang="en-US" altLang="ja-JP" dirty="0">
              <a:latin typeface="Times New Roman" panose="02020603050405020304" pitchFamily="18" charset="0"/>
            </a:endParaRPr>
          </a:p>
          <a:p>
            <a:pPr lvl="1" eaLnBrk="1" hangingPunct="1">
              <a:lnSpc>
                <a:spcPts val="3000"/>
              </a:lnSpc>
              <a:buFont typeface="Arial" panose="020B0604020202020204" pitchFamily="34" charset="0"/>
              <a:buChar char="•"/>
              <a:defRPr/>
            </a:pPr>
            <a:r>
              <a:rPr lang="en-US" altLang="ja-JP" sz="2800" b="1" dirty="0" err="1">
                <a:latin typeface="Times New Roman" panose="02020603050405020304" pitchFamily="18" charset="0"/>
              </a:rPr>
              <a:t>vsm</a:t>
            </a:r>
            <a:r>
              <a:rPr lang="en-US" altLang="ja-JP" sz="2800" b="1" dirty="0">
                <a:latin typeface="Times New Roman" panose="02020603050405020304" pitchFamily="18" charset="0"/>
              </a:rPr>
              <a:t>: </a:t>
            </a:r>
            <a:r>
              <a:rPr lang="ja-JP" altLang="en-US" sz="2800" b="1" dirty="0">
                <a:latin typeface="Times New Roman" panose="02020603050405020304" pitchFamily="18" charset="0"/>
              </a:rPr>
              <a:t>バーチャルスタックマシン本体</a:t>
            </a:r>
            <a:r>
              <a:rPr lang="en-US" altLang="ja-JP" sz="2400" b="1" dirty="0">
                <a:latin typeface="Times New Roman" panose="02020603050405020304" pitchFamily="18" charset="0"/>
              </a:rPr>
              <a:t>(mac OS</a:t>
            </a:r>
            <a:r>
              <a:rPr lang="ja-JP" altLang="en-US" sz="2400" b="1" dirty="0">
                <a:latin typeface="Times New Roman" panose="02020603050405020304" pitchFamily="18" charset="0"/>
              </a:rPr>
              <a:t>用</a:t>
            </a:r>
            <a:r>
              <a:rPr lang="en-US" altLang="ja-JP" sz="2400" b="1">
                <a:latin typeface="Times New Roman" panose="02020603050405020304" pitchFamily="18" charset="0"/>
              </a:rPr>
              <a:t>)</a:t>
            </a:r>
            <a:endParaRPr lang="ja-JP" altLang="en-US" sz="2400" dirty="0">
              <a:latin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30139175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304801"/>
            <a:ext cx="8153400" cy="838200"/>
          </a:xfrm>
        </p:spPr>
        <p:txBody>
          <a:bodyPr/>
          <a:lstStyle/>
          <a:p>
            <a:r>
              <a:rPr kumimoji="1" lang="en-US" altLang="ja-JP"/>
              <a:t>ProjI23 </a:t>
            </a:r>
            <a:r>
              <a:rPr kumimoji="1" lang="ja-JP" altLang="en-US" dirty="0"/>
              <a:t>プロジェクトのインポート</a:t>
            </a:r>
          </a:p>
        </p:txBody>
      </p:sp>
      <p:sp>
        <p:nvSpPr>
          <p:cNvPr id="3" name="コンテンツ プレースホルダー 2"/>
          <p:cNvSpPr>
            <a:spLocks noGrp="1"/>
          </p:cNvSpPr>
          <p:nvPr>
            <p:ph idx="1"/>
          </p:nvPr>
        </p:nvSpPr>
        <p:spPr>
          <a:xfrm>
            <a:off x="152400" y="1143001"/>
            <a:ext cx="8915400" cy="5562599"/>
          </a:xfrm>
        </p:spPr>
        <p:txBody>
          <a:bodyPr/>
          <a:lstStyle/>
          <a:p>
            <a:pPr marL="534988" indent="-534988" eaLnBrk="1" hangingPunct="1">
              <a:lnSpc>
                <a:spcPct val="90000"/>
              </a:lnSpc>
              <a:buFont typeface="+mj-lt"/>
              <a:buAutoNum type="arabicPeriod"/>
              <a:defRPr/>
            </a:pPr>
            <a:r>
              <a:rPr lang="ja-JP" altLang="en-US" sz="2400" b="1" dirty="0">
                <a:latin typeface="Times New Roman" panose="02020603050405020304" pitchFamily="18" charset="0"/>
              </a:rPr>
              <a:t>エクリプスを起動</a:t>
            </a:r>
          </a:p>
          <a:p>
            <a:pPr marL="534988" indent="-534988" eaLnBrk="1" hangingPunct="1">
              <a:lnSpc>
                <a:spcPct val="90000"/>
              </a:lnSpc>
              <a:buFont typeface="+mj-lt"/>
              <a:buAutoNum type="arabicPeriod"/>
              <a:defRPr/>
            </a:pPr>
            <a:r>
              <a:rPr lang="ja-JP" altLang="en-US" sz="2400" b="1" dirty="0">
                <a:latin typeface="Times New Roman" panose="02020603050405020304" pitchFamily="18" charset="0"/>
              </a:rPr>
              <a:t>パッケージ・エクスプローラーをマウスで右クリック</a:t>
            </a:r>
          </a:p>
          <a:p>
            <a:pPr marL="534988" indent="-534988" eaLnBrk="1" hangingPunct="1">
              <a:lnSpc>
                <a:spcPct val="90000"/>
              </a:lnSpc>
              <a:buFont typeface="+mj-lt"/>
              <a:buAutoNum type="arabicPeriod"/>
              <a:defRPr/>
            </a:pPr>
            <a:r>
              <a:rPr lang="en-US" altLang="ja-JP" sz="2400" b="1" dirty="0">
                <a:latin typeface="Times New Roman" panose="02020603050405020304" pitchFamily="18" charset="0"/>
              </a:rPr>
              <a:t>[</a:t>
            </a:r>
            <a:r>
              <a:rPr lang="ja-JP" altLang="en-US" sz="2400" b="1" dirty="0">
                <a:latin typeface="Times New Roman" panose="02020603050405020304" pitchFamily="18" charset="0"/>
              </a:rPr>
              <a:t>インポート</a:t>
            </a:r>
            <a:r>
              <a:rPr lang="en-US" altLang="ja-JP" sz="2400" b="1" dirty="0">
                <a:latin typeface="Times New Roman" panose="02020603050405020304" pitchFamily="18" charset="0"/>
              </a:rPr>
              <a:t>]</a:t>
            </a:r>
            <a:r>
              <a:rPr lang="ja-JP" altLang="en-US" sz="2400" b="1" dirty="0">
                <a:latin typeface="Times New Roman" panose="02020603050405020304" pitchFamily="18" charset="0"/>
              </a:rPr>
              <a:t>を左クリックすると、</a:t>
            </a:r>
            <a:r>
              <a:rPr lang="en-US" altLang="ja-JP" sz="2400" b="1" dirty="0">
                <a:latin typeface="Times New Roman" panose="02020603050405020304" pitchFamily="18" charset="0"/>
              </a:rPr>
              <a:t>[</a:t>
            </a:r>
            <a:r>
              <a:rPr lang="ja-JP" altLang="en-US" sz="2400" b="1" dirty="0">
                <a:latin typeface="Times New Roman" panose="02020603050405020304" pitchFamily="18" charset="0"/>
              </a:rPr>
              <a:t>インポート</a:t>
            </a:r>
            <a:r>
              <a:rPr lang="en-US" altLang="ja-JP" sz="2400" b="1" dirty="0">
                <a:latin typeface="Times New Roman" panose="02020603050405020304" pitchFamily="18" charset="0"/>
              </a:rPr>
              <a:t>]</a:t>
            </a:r>
            <a:r>
              <a:rPr lang="ja-JP" altLang="en-US" sz="2400" b="1" dirty="0">
                <a:latin typeface="Times New Roman" panose="02020603050405020304" pitchFamily="18" charset="0"/>
              </a:rPr>
              <a:t>というタイトルのついた窓が現れる</a:t>
            </a:r>
            <a:endParaRPr lang="en-US" altLang="ja-JP" sz="2400" b="1" dirty="0">
              <a:latin typeface="Times New Roman" panose="02020603050405020304" pitchFamily="18" charset="0"/>
            </a:endParaRPr>
          </a:p>
          <a:p>
            <a:pPr marL="534988" indent="-534988" eaLnBrk="1" hangingPunct="1">
              <a:lnSpc>
                <a:spcPct val="90000"/>
              </a:lnSpc>
              <a:buFont typeface="+mj-lt"/>
              <a:buAutoNum type="arabicPeriod"/>
              <a:defRPr/>
            </a:pPr>
            <a:r>
              <a:rPr lang="en-US" altLang="ja-JP" sz="2400" b="1" dirty="0">
                <a:latin typeface="Times New Roman" panose="02020603050405020304" pitchFamily="18" charset="0"/>
              </a:rPr>
              <a:t>[</a:t>
            </a:r>
            <a:r>
              <a:rPr lang="ja-JP" altLang="en-US" sz="2400" b="1" dirty="0">
                <a:latin typeface="Times New Roman" panose="02020603050405020304" pitchFamily="18" charset="0"/>
              </a:rPr>
              <a:t>一般</a:t>
            </a:r>
            <a:r>
              <a:rPr lang="en-US" altLang="ja-JP" sz="2400" b="1" dirty="0">
                <a:latin typeface="Times New Roman" panose="02020603050405020304" pitchFamily="18" charset="0"/>
              </a:rPr>
              <a:t>]→[</a:t>
            </a:r>
            <a:r>
              <a:rPr lang="ja-JP" altLang="en-US" sz="2400" b="1" dirty="0">
                <a:latin typeface="Times New Roman" panose="02020603050405020304" pitchFamily="18" charset="0"/>
              </a:rPr>
              <a:t>既存プロジェクトをワークスペースへ</a:t>
            </a:r>
            <a:r>
              <a:rPr lang="en-US" altLang="ja-JP" sz="2400" b="1" dirty="0">
                <a:latin typeface="Times New Roman" panose="02020603050405020304" pitchFamily="18" charset="0"/>
              </a:rPr>
              <a:t>]</a:t>
            </a:r>
            <a:r>
              <a:rPr lang="ja-JP" altLang="en-US" sz="2400" b="1" dirty="0">
                <a:latin typeface="Times New Roman" panose="02020603050405020304" pitchFamily="18" charset="0"/>
              </a:rPr>
              <a:t>を選択</a:t>
            </a:r>
          </a:p>
          <a:p>
            <a:pPr marL="534988" indent="-534988" eaLnBrk="1" hangingPunct="1">
              <a:lnSpc>
                <a:spcPct val="90000"/>
              </a:lnSpc>
              <a:buFont typeface="+mj-lt"/>
              <a:buAutoNum type="arabicPeriod"/>
              <a:defRPr/>
            </a:pPr>
            <a:r>
              <a:rPr lang="en-US" altLang="ja-JP" sz="2400" b="1" dirty="0">
                <a:latin typeface="Times New Roman" panose="02020603050405020304" pitchFamily="18" charset="0"/>
              </a:rPr>
              <a:t>[</a:t>
            </a:r>
            <a:r>
              <a:rPr lang="ja-JP" altLang="en-US" sz="2400" b="1" dirty="0">
                <a:latin typeface="Times New Roman" panose="02020603050405020304" pitchFamily="18" charset="0"/>
              </a:rPr>
              <a:t>次へ</a:t>
            </a:r>
            <a:r>
              <a:rPr lang="en-US" altLang="ja-JP" sz="2400" b="1" dirty="0">
                <a:latin typeface="Times New Roman" panose="02020603050405020304" pitchFamily="18" charset="0"/>
              </a:rPr>
              <a:t>]</a:t>
            </a:r>
            <a:r>
              <a:rPr lang="ja-JP" altLang="en-US" sz="2400" b="1" dirty="0">
                <a:latin typeface="Times New Roman" panose="02020603050405020304" pitchFamily="18" charset="0"/>
              </a:rPr>
              <a:t>をクリック</a:t>
            </a:r>
            <a:endParaRPr lang="en-US" altLang="ja-JP" sz="2400" b="1" dirty="0">
              <a:latin typeface="Times New Roman" panose="02020603050405020304" pitchFamily="18" charset="0"/>
            </a:endParaRPr>
          </a:p>
          <a:p>
            <a:pPr marL="534988" indent="-534988" eaLnBrk="1" hangingPunct="1">
              <a:lnSpc>
                <a:spcPct val="90000"/>
              </a:lnSpc>
              <a:buFont typeface="+mj-lt"/>
              <a:buAutoNum type="arabicPeriod"/>
              <a:defRPr/>
            </a:pPr>
            <a:r>
              <a:rPr lang="en-US" altLang="ja-JP" sz="2400" b="1" dirty="0">
                <a:latin typeface="Times New Roman" panose="02020603050405020304" pitchFamily="18" charset="0"/>
              </a:rPr>
              <a:t>[</a:t>
            </a:r>
            <a:r>
              <a:rPr lang="ja-JP" altLang="en-US" sz="2400" dirty="0">
                <a:latin typeface="Times New Roman" panose="02020603050405020304" pitchFamily="18" charset="0"/>
              </a:rPr>
              <a:t>アーカイブ・ファイルの選択</a:t>
            </a:r>
            <a:r>
              <a:rPr lang="en-US" altLang="ja-JP" sz="2400" dirty="0">
                <a:latin typeface="Times New Roman" panose="02020603050405020304" pitchFamily="18" charset="0"/>
              </a:rPr>
              <a:t>(A):</a:t>
            </a:r>
            <a:r>
              <a:rPr lang="en-US" altLang="ja-JP" sz="2400" b="1" dirty="0">
                <a:latin typeface="Times New Roman" panose="02020603050405020304" pitchFamily="18" charset="0"/>
              </a:rPr>
              <a:t>]</a:t>
            </a:r>
            <a:r>
              <a:rPr lang="en-US" altLang="ja-JP" sz="2400" dirty="0">
                <a:latin typeface="Times New Roman" panose="02020603050405020304" pitchFamily="18" charset="0"/>
              </a:rPr>
              <a:t> </a:t>
            </a:r>
            <a:r>
              <a:rPr lang="ja-JP" altLang="en-US" sz="2400" dirty="0">
                <a:latin typeface="Times New Roman" panose="02020603050405020304" pitchFamily="18" charset="0"/>
              </a:rPr>
              <a:t>にチェックを入れる</a:t>
            </a:r>
          </a:p>
          <a:p>
            <a:pPr marL="534988" indent="-534988" eaLnBrk="1" hangingPunct="1">
              <a:lnSpc>
                <a:spcPct val="90000"/>
              </a:lnSpc>
              <a:buFont typeface="+mj-lt"/>
              <a:buAutoNum type="arabicPeriod"/>
              <a:defRPr/>
            </a:pPr>
            <a:r>
              <a:rPr lang="en-US" altLang="ja-JP" sz="2400" b="1" dirty="0">
                <a:latin typeface="Times New Roman" panose="02020603050405020304" pitchFamily="18" charset="0"/>
              </a:rPr>
              <a:t>[</a:t>
            </a:r>
            <a:r>
              <a:rPr lang="ja-JP" altLang="en-US" sz="2400" dirty="0">
                <a:latin typeface="Times New Roman" panose="02020603050405020304" pitchFamily="18" charset="0"/>
              </a:rPr>
              <a:t>参照</a:t>
            </a:r>
            <a:r>
              <a:rPr lang="en-US" altLang="ja-JP" sz="2400" b="1" dirty="0">
                <a:latin typeface="Times New Roman" panose="02020603050405020304" pitchFamily="18" charset="0"/>
              </a:rPr>
              <a:t>]</a:t>
            </a:r>
            <a:r>
              <a:rPr lang="ja-JP" altLang="en-US" sz="2400" dirty="0">
                <a:latin typeface="Times New Roman" panose="02020603050405020304" pitchFamily="18" charset="0"/>
              </a:rPr>
              <a:t>をクリック</a:t>
            </a:r>
          </a:p>
          <a:p>
            <a:pPr marL="534988" indent="-534988" eaLnBrk="1" hangingPunct="1">
              <a:lnSpc>
                <a:spcPct val="90000"/>
              </a:lnSpc>
              <a:buFont typeface="+mj-lt"/>
              <a:buAutoNum type="arabicPeriod"/>
              <a:defRPr/>
            </a:pPr>
            <a:r>
              <a:rPr lang="en-US" altLang="ja-JP" sz="2400" b="1" dirty="0">
                <a:latin typeface="Times New Roman" panose="02020603050405020304" pitchFamily="18" charset="0"/>
              </a:rPr>
              <a:t>[</a:t>
            </a:r>
            <a:r>
              <a:rPr lang="ja-JP" altLang="en-US" sz="2400" dirty="0">
                <a:latin typeface="Times New Roman" panose="02020603050405020304" pitchFamily="18" charset="0"/>
              </a:rPr>
              <a:t>インポートするプロジェクトを含むアーカイブの選択</a:t>
            </a:r>
            <a:r>
              <a:rPr lang="en-US" altLang="ja-JP" sz="2400" b="1" dirty="0">
                <a:latin typeface="Times New Roman" panose="02020603050405020304" pitchFamily="18" charset="0"/>
              </a:rPr>
              <a:t>]</a:t>
            </a:r>
            <a:r>
              <a:rPr lang="ja-JP" altLang="en-US" sz="2400" dirty="0">
                <a:latin typeface="Times New Roman" panose="02020603050405020304" pitchFamily="18" charset="0"/>
              </a:rPr>
              <a:t>というタイトルの窓が現れるので、               </a:t>
            </a:r>
            <a:r>
              <a:rPr lang="en-US" altLang="ja-JP" sz="2400" dirty="0">
                <a:latin typeface="Times New Roman" panose="02020603050405020304" pitchFamily="18" charset="0"/>
              </a:rPr>
              <a:t>	</a:t>
            </a:r>
            <a:r>
              <a:rPr lang="en-US" altLang="ja-JP" sz="2400" b="1" dirty="0">
                <a:latin typeface="Times New Roman" panose="02020603050405020304" pitchFamily="18" charset="0"/>
              </a:rPr>
              <a:t>  	   		  ~/Documents</a:t>
            </a:r>
            <a:r>
              <a:rPr lang="en-US" altLang="ja-JP" sz="2400" b="1">
                <a:latin typeface="Times New Roman" panose="02020603050405020304" pitchFamily="18" charset="0"/>
              </a:rPr>
              <a:t>/projI23/ProjI23.</a:t>
            </a:r>
            <a:r>
              <a:rPr lang="en-US" altLang="ja-JP" sz="2400" b="1" dirty="0">
                <a:latin typeface="Times New Roman" panose="02020603050405020304" pitchFamily="18" charset="0"/>
              </a:rPr>
              <a:t>tar </a:t>
            </a:r>
            <a:r>
              <a:rPr lang="ja-JP" altLang="en-US" sz="2400" dirty="0">
                <a:latin typeface="Times New Roman" panose="02020603050405020304" pitchFamily="18" charset="0"/>
              </a:rPr>
              <a:t>を選択</a:t>
            </a:r>
          </a:p>
          <a:p>
            <a:pPr marL="534988" indent="-534988" eaLnBrk="1" hangingPunct="1">
              <a:lnSpc>
                <a:spcPct val="90000"/>
              </a:lnSpc>
              <a:buFont typeface="+mj-lt"/>
              <a:buAutoNum type="arabicPeriod"/>
              <a:defRPr/>
            </a:pPr>
            <a:r>
              <a:rPr lang="en-US" altLang="ja-JP" sz="2400" b="1" dirty="0">
                <a:latin typeface="Times New Roman" panose="02020603050405020304" pitchFamily="18" charset="0"/>
              </a:rPr>
              <a:t>[</a:t>
            </a:r>
            <a:r>
              <a:rPr lang="ja-JP" altLang="en-US" sz="2400" dirty="0">
                <a:latin typeface="Times New Roman" panose="02020603050405020304" pitchFamily="18" charset="0"/>
              </a:rPr>
              <a:t>プロジェクト</a:t>
            </a:r>
            <a:r>
              <a:rPr lang="en-US" altLang="ja-JP" sz="2400" dirty="0">
                <a:latin typeface="Times New Roman" panose="02020603050405020304" pitchFamily="18" charset="0"/>
              </a:rPr>
              <a:t>:</a:t>
            </a:r>
            <a:r>
              <a:rPr lang="en-US" altLang="ja-JP" sz="2400" b="1" dirty="0">
                <a:latin typeface="Times New Roman" panose="02020603050405020304" pitchFamily="18" charset="0"/>
              </a:rPr>
              <a:t>]</a:t>
            </a:r>
            <a:r>
              <a:rPr lang="en-US" altLang="ja-JP" sz="2400" dirty="0">
                <a:latin typeface="Times New Roman" panose="02020603050405020304" pitchFamily="18" charset="0"/>
              </a:rPr>
              <a:t> </a:t>
            </a:r>
            <a:r>
              <a:rPr lang="ja-JP" altLang="en-US" sz="2400" dirty="0">
                <a:latin typeface="Times New Roman" panose="02020603050405020304" pitchFamily="18" charset="0"/>
              </a:rPr>
              <a:t>内</a:t>
            </a:r>
            <a:r>
              <a:rPr lang="ja-JP" altLang="en-US" sz="2400">
                <a:latin typeface="Times New Roman" panose="02020603050405020304" pitchFamily="18" charset="0"/>
              </a:rPr>
              <a:t>で </a:t>
            </a:r>
            <a:r>
              <a:rPr lang="en-US" altLang="ja-JP" sz="2400" b="1">
                <a:latin typeface="Times New Roman" panose="02020603050405020304" pitchFamily="18" charset="0"/>
              </a:rPr>
              <a:t>ProjI23 </a:t>
            </a:r>
            <a:r>
              <a:rPr lang="ja-JP" altLang="en-US" sz="2400" dirty="0">
                <a:latin typeface="Times New Roman" panose="02020603050405020304" pitchFamily="18" charset="0"/>
              </a:rPr>
              <a:t>にチェックを入れて</a:t>
            </a:r>
            <a:r>
              <a:rPr lang="en-US" altLang="ja-JP" sz="2400" b="1" dirty="0">
                <a:latin typeface="Times New Roman" panose="02020603050405020304" pitchFamily="18" charset="0"/>
              </a:rPr>
              <a:t>[</a:t>
            </a:r>
            <a:r>
              <a:rPr lang="ja-JP" altLang="en-US" sz="2400" dirty="0">
                <a:latin typeface="Times New Roman" panose="02020603050405020304" pitchFamily="18" charset="0"/>
              </a:rPr>
              <a:t>完了</a:t>
            </a:r>
            <a:r>
              <a:rPr lang="en-US" altLang="ja-JP" sz="2400" b="1" dirty="0">
                <a:latin typeface="Times New Roman" panose="02020603050405020304" pitchFamily="18" charset="0"/>
              </a:rPr>
              <a:t>]</a:t>
            </a:r>
            <a:r>
              <a:rPr lang="ja-JP" altLang="en-US" sz="2400" dirty="0">
                <a:latin typeface="Times New Roman" panose="02020603050405020304" pitchFamily="18" charset="0"/>
              </a:rPr>
              <a:t>をクリック</a:t>
            </a:r>
            <a:endParaRPr lang="en-US" altLang="ja-JP" sz="2400" dirty="0">
              <a:latin typeface="Times New Roman" panose="02020603050405020304" pitchFamily="18" charset="0"/>
            </a:endParaRPr>
          </a:p>
          <a:p>
            <a:pPr marL="534988" indent="-534988" eaLnBrk="1" hangingPunct="1">
              <a:lnSpc>
                <a:spcPct val="90000"/>
              </a:lnSpc>
              <a:buFont typeface="+mj-lt"/>
              <a:buAutoNum type="arabicPeriod"/>
              <a:defRPr/>
            </a:pPr>
            <a:r>
              <a:rPr lang="ja-JP" altLang="en-US" sz="2400" dirty="0">
                <a:latin typeface="Times New Roman" panose="02020603050405020304" pitchFamily="18" charset="0"/>
              </a:rPr>
              <a:t>今後全てのプログラムは、この中の</a:t>
            </a:r>
            <a:r>
              <a:rPr lang="en-US" altLang="ja-JP" sz="2400" b="1" dirty="0">
                <a:latin typeface="Times New Roman" panose="02020603050405020304" pitchFamily="18" charset="0"/>
              </a:rPr>
              <a:t>kc</a:t>
            </a:r>
            <a:r>
              <a:rPr lang="ja-JP" altLang="en-US" sz="2400" dirty="0">
                <a:latin typeface="Times New Roman" panose="02020603050405020304" pitchFamily="18" charset="0"/>
              </a:rPr>
              <a:t>パッケージ内に作成する</a:t>
            </a:r>
          </a:p>
          <a:p>
            <a:pPr marL="0" indent="0">
              <a:buNone/>
            </a:pPr>
            <a:endParaRPr kumimoji="1" lang="ja-JP" altLang="en-US" dirty="0"/>
          </a:p>
        </p:txBody>
      </p:sp>
    </p:spTree>
    <p:extLst>
      <p:ext uri="{BB962C8B-B14F-4D97-AF65-F5344CB8AC3E}">
        <p14:creationId xmlns:p14="http://schemas.microsoft.com/office/powerpoint/2010/main" val="40179182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スクリーンショットの画面&#10;&#10;自動的に生成された説明">
            <a:extLst>
              <a:ext uri="{FF2B5EF4-FFF2-40B4-BE49-F238E27FC236}">
                <a16:creationId xmlns:a16="http://schemas.microsoft.com/office/drawing/2014/main" id="{9BE71399-286C-4A2A-97CC-5E337DFE8C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4" y="0"/>
            <a:ext cx="9108831" cy="6858000"/>
          </a:xfrm>
          <a:prstGeom prst="rect">
            <a:avLst/>
          </a:prstGeom>
        </p:spPr>
      </p:pic>
    </p:spTree>
    <p:extLst>
      <p:ext uri="{BB962C8B-B14F-4D97-AF65-F5344CB8AC3E}">
        <p14:creationId xmlns:p14="http://schemas.microsoft.com/office/powerpoint/2010/main" val="349795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57B83260-3E37-4249-A6F3-3B84A66EBB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4" y="0"/>
            <a:ext cx="9108831" cy="6858000"/>
          </a:xfrm>
          <a:prstGeom prst="rect">
            <a:avLst/>
          </a:prstGeom>
        </p:spPr>
      </p:pic>
      <p:sp>
        <p:nvSpPr>
          <p:cNvPr id="3" name="四角形: 角を丸くする 2">
            <a:extLst>
              <a:ext uri="{FF2B5EF4-FFF2-40B4-BE49-F238E27FC236}">
                <a16:creationId xmlns:a16="http://schemas.microsoft.com/office/drawing/2014/main" id="{E8979256-9235-483F-B588-E15E23A9B8B0}"/>
              </a:ext>
            </a:extLst>
          </p:cNvPr>
          <p:cNvSpPr/>
          <p:nvPr/>
        </p:nvSpPr>
        <p:spPr bwMode="auto">
          <a:xfrm>
            <a:off x="1676400" y="1600200"/>
            <a:ext cx="5791200" cy="6096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59923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アプリケーション&#10;&#10;自動的に生成された説明">
            <a:extLst>
              <a:ext uri="{FF2B5EF4-FFF2-40B4-BE49-F238E27FC236}">
                <a16:creationId xmlns:a16="http://schemas.microsoft.com/office/drawing/2014/main" id="{3624DC72-E5FF-48D6-BDC9-F538B3309C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4" y="0"/>
            <a:ext cx="9108831" cy="6858000"/>
          </a:xfrm>
          <a:prstGeom prst="rect">
            <a:avLst/>
          </a:prstGeom>
        </p:spPr>
      </p:pic>
      <p:sp>
        <p:nvSpPr>
          <p:cNvPr id="3" name="テキスト ボックス 2">
            <a:extLst>
              <a:ext uri="{FF2B5EF4-FFF2-40B4-BE49-F238E27FC236}">
                <a16:creationId xmlns:a16="http://schemas.microsoft.com/office/drawing/2014/main" id="{81959BCC-E716-49B3-84C7-21B6252CFC5C}"/>
              </a:ext>
            </a:extLst>
          </p:cNvPr>
          <p:cNvSpPr txBox="1"/>
          <p:nvPr/>
        </p:nvSpPr>
        <p:spPr>
          <a:xfrm>
            <a:off x="1197910" y="4876800"/>
            <a:ext cx="6748177" cy="646331"/>
          </a:xfrm>
          <a:prstGeom prst="rect">
            <a:avLst/>
          </a:prstGeom>
          <a:solidFill>
            <a:srgbClr val="003300"/>
          </a:solidFill>
          <a:ln>
            <a:solidFill>
              <a:schemeClr val="tx1"/>
            </a:solidFill>
          </a:ln>
        </p:spPr>
        <p:txBody>
          <a:bodyPr wrap="square" rtlCol="0">
            <a:spAutoFit/>
          </a:bodyPr>
          <a:lstStyle/>
          <a:p>
            <a:pPr algn="ctr"/>
            <a:r>
              <a:rPr lang="en-US" altLang="ja-JP" sz="3600" dirty="0"/>
              <a:t>~/Documents</a:t>
            </a:r>
            <a:r>
              <a:rPr lang="en-US" altLang="ja-JP" sz="3600"/>
              <a:t>/projI23/ProjI23.</a:t>
            </a:r>
            <a:r>
              <a:rPr lang="en-US" altLang="ja-JP" sz="3600" dirty="0"/>
              <a:t>tar</a:t>
            </a:r>
          </a:p>
        </p:txBody>
      </p:sp>
    </p:spTree>
    <p:extLst>
      <p:ext uri="{BB962C8B-B14F-4D97-AF65-F5344CB8AC3E}">
        <p14:creationId xmlns:p14="http://schemas.microsoft.com/office/powerpoint/2010/main" val="225683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アプリケーション&#10;&#10;自動的に生成された説明">
            <a:extLst>
              <a:ext uri="{FF2B5EF4-FFF2-40B4-BE49-F238E27FC236}">
                <a16:creationId xmlns:a16="http://schemas.microsoft.com/office/drawing/2014/main" id="{5DB66DDE-04A1-5D0E-62D5-725B672735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8836"/>
            <a:ext cx="9144000" cy="6380328"/>
          </a:xfrm>
          <a:prstGeom prst="rect">
            <a:avLst/>
          </a:prstGeom>
        </p:spPr>
      </p:pic>
      <p:sp>
        <p:nvSpPr>
          <p:cNvPr id="4" name="四角形: 角を丸くする 3">
            <a:extLst>
              <a:ext uri="{FF2B5EF4-FFF2-40B4-BE49-F238E27FC236}">
                <a16:creationId xmlns:a16="http://schemas.microsoft.com/office/drawing/2014/main" id="{DF2F9E5C-53DF-438A-94B5-ECB47AEF6618}"/>
              </a:ext>
            </a:extLst>
          </p:cNvPr>
          <p:cNvSpPr/>
          <p:nvPr/>
        </p:nvSpPr>
        <p:spPr bwMode="auto">
          <a:xfrm>
            <a:off x="6705600" y="1143000"/>
            <a:ext cx="1371600" cy="4572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
        <p:nvSpPr>
          <p:cNvPr id="5" name="テキスト ボックス 4">
            <a:extLst>
              <a:ext uri="{FF2B5EF4-FFF2-40B4-BE49-F238E27FC236}">
                <a16:creationId xmlns:a16="http://schemas.microsoft.com/office/drawing/2014/main" id="{3FCAF764-D39F-4EBB-BB26-C898842EC19B}"/>
              </a:ext>
            </a:extLst>
          </p:cNvPr>
          <p:cNvSpPr txBox="1"/>
          <p:nvPr/>
        </p:nvSpPr>
        <p:spPr>
          <a:xfrm>
            <a:off x="3352800" y="4114800"/>
            <a:ext cx="5338321" cy="584775"/>
          </a:xfrm>
          <a:prstGeom prst="rect">
            <a:avLst/>
          </a:prstGeom>
          <a:solidFill>
            <a:srgbClr val="000000"/>
          </a:solidFill>
        </p:spPr>
        <p:txBody>
          <a:bodyPr wrap="none" rtlCol="0">
            <a:spAutoFit/>
          </a:bodyPr>
          <a:lstStyle/>
          <a:p>
            <a:r>
              <a:rPr lang="en-US" altLang="ja-JP" i="0" dirty="0"/>
              <a:t>https://classroom.google.com/h</a:t>
            </a:r>
            <a:endParaRPr kumimoji="1" lang="ja-JP" altLang="en-US" i="0" dirty="0"/>
          </a:p>
        </p:txBody>
      </p:sp>
    </p:spTree>
    <p:custDataLst>
      <p:tags r:id="rId1"/>
    </p:custDataLst>
    <p:extLst>
      <p:ext uri="{BB962C8B-B14F-4D97-AF65-F5344CB8AC3E}">
        <p14:creationId xmlns:p14="http://schemas.microsoft.com/office/powerpoint/2010/main" val="152211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テキスト, アプリケーション&#10;&#10;自動的に生成された説明">
            <a:extLst>
              <a:ext uri="{FF2B5EF4-FFF2-40B4-BE49-F238E27FC236}">
                <a16:creationId xmlns:a16="http://schemas.microsoft.com/office/drawing/2014/main" id="{23557AEF-ED3A-4F8E-99B6-E75C291176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4" y="0"/>
            <a:ext cx="9108831" cy="6858000"/>
          </a:xfrm>
          <a:prstGeom prst="rect">
            <a:avLst/>
          </a:prstGeom>
        </p:spPr>
      </p:pic>
    </p:spTree>
    <p:extLst>
      <p:ext uri="{BB962C8B-B14F-4D97-AF65-F5344CB8AC3E}">
        <p14:creationId xmlns:p14="http://schemas.microsoft.com/office/powerpoint/2010/main" val="14337465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10;&#10;自動的に生成された説明">
            <a:extLst>
              <a:ext uri="{FF2B5EF4-FFF2-40B4-BE49-F238E27FC236}">
                <a16:creationId xmlns:a16="http://schemas.microsoft.com/office/drawing/2014/main" id="{2BF5C009-6BF5-4433-860A-8B50B449BA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4" y="0"/>
            <a:ext cx="9108831" cy="6858000"/>
          </a:xfrm>
          <a:prstGeom prst="rect">
            <a:avLst/>
          </a:prstGeom>
        </p:spPr>
      </p:pic>
    </p:spTree>
    <p:extLst>
      <p:ext uri="{BB962C8B-B14F-4D97-AF65-F5344CB8AC3E}">
        <p14:creationId xmlns:p14="http://schemas.microsoft.com/office/powerpoint/2010/main" val="11619114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85946" y="178594"/>
            <a:ext cx="7696200" cy="838200"/>
          </a:xfrm>
        </p:spPr>
        <p:txBody>
          <a:bodyPr/>
          <a:lstStyle/>
          <a:p>
            <a:r>
              <a:rPr kumimoji="1" lang="ja-JP" altLang="en-US" dirty="0"/>
              <a:t>デフォルト文字コードを</a:t>
            </a:r>
            <a:r>
              <a:rPr kumimoji="1" lang="en-US" altLang="ja-JP" dirty="0"/>
              <a:t>UTF-8</a:t>
            </a:r>
            <a:r>
              <a:rPr kumimoji="1" lang="ja-JP" altLang="en-US" dirty="0"/>
              <a:t>へ</a:t>
            </a:r>
          </a:p>
        </p:txBody>
      </p:sp>
      <p:sp>
        <p:nvSpPr>
          <p:cNvPr id="3" name="コンテンツ プレースホルダー 2"/>
          <p:cNvSpPr>
            <a:spLocks noGrp="1"/>
          </p:cNvSpPr>
          <p:nvPr>
            <p:ph idx="1"/>
          </p:nvPr>
        </p:nvSpPr>
        <p:spPr>
          <a:xfrm>
            <a:off x="381000" y="1676400"/>
            <a:ext cx="8734546" cy="5105400"/>
          </a:xfrm>
        </p:spPr>
        <p:txBody>
          <a:bodyPr/>
          <a:lstStyle/>
          <a:p>
            <a:pPr marL="534988" indent="-534988" eaLnBrk="1" hangingPunct="1">
              <a:lnSpc>
                <a:spcPts val="2300"/>
              </a:lnSpc>
              <a:buFont typeface="+mj-lt"/>
              <a:buAutoNum type="arabicPeriod"/>
              <a:defRPr/>
            </a:pPr>
            <a:r>
              <a:rPr lang="en-US" altLang="ja-JP" sz="2400" b="1" dirty="0">
                <a:latin typeface="Times New Roman" panose="02020603050405020304" pitchFamily="18" charset="0"/>
              </a:rPr>
              <a:t>[</a:t>
            </a:r>
            <a:r>
              <a:rPr lang="ja-JP" altLang="en-US" sz="2400" b="1" dirty="0">
                <a:latin typeface="Times New Roman" panose="02020603050405020304" pitchFamily="18" charset="0"/>
              </a:rPr>
              <a:t>ウィンドウ</a:t>
            </a:r>
            <a:r>
              <a:rPr lang="en-US" altLang="ja-JP" sz="2400" b="1" dirty="0">
                <a:latin typeface="Times New Roman" panose="02020603050405020304" pitchFamily="18" charset="0"/>
              </a:rPr>
              <a:t>]</a:t>
            </a:r>
            <a:r>
              <a:rPr lang="ja-JP" altLang="en-US" sz="2400" b="1" dirty="0">
                <a:latin typeface="Times New Roman" panose="02020603050405020304" pitchFamily="18" charset="0"/>
              </a:rPr>
              <a:t>→</a:t>
            </a:r>
            <a:r>
              <a:rPr lang="en-US" altLang="ja-JP" sz="2400" b="1" dirty="0">
                <a:latin typeface="Times New Roman" panose="02020603050405020304" pitchFamily="18" charset="0"/>
              </a:rPr>
              <a:t>[</a:t>
            </a:r>
            <a:r>
              <a:rPr lang="ja-JP" altLang="en-US" sz="2400" b="1" dirty="0">
                <a:latin typeface="Times New Roman" panose="02020603050405020304" pitchFamily="18" charset="0"/>
              </a:rPr>
              <a:t>設定</a:t>
            </a:r>
            <a:r>
              <a:rPr lang="en-US" altLang="ja-JP" sz="2400" b="1" dirty="0">
                <a:latin typeface="Times New Roman" panose="02020603050405020304" pitchFamily="18" charset="0"/>
              </a:rPr>
              <a:t>]→[</a:t>
            </a:r>
            <a:r>
              <a:rPr lang="ja-JP" altLang="en-US" sz="2400" b="1" dirty="0">
                <a:latin typeface="Times New Roman" panose="02020603050405020304" pitchFamily="18" charset="0"/>
              </a:rPr>
              <a:t>一般</a:t>
            </a:r>
            <a:r>
              <a:rPr lang="en-US" altLang="ja-JP" sz="2400" b="1" dirty="0">
                <a:latin typeface="Times New Roman" panose="02020603050405020304" pitchFamily="18" charset="0"/>
              </a:rPr>
              <a:t>]</a:t>
            </a:r>
            <a:r>
              <a:rPr lang="ja-JP" altLang="en-US" sz="2400" b="1" dirty="0">
                <a:latin typeface="Times New Roman" panose="02020603050405020304" pitchFamily="18" charset="0"/>
              </a:rPr>
              <a:t>→</a:t>
            </a:r>
            <a:r>
              <a:rPr lang="en-US" altLang="ja-JP" sz="2400" b="1" dirty="0">
                <a:latin typeface="Times New Roman" panose="02020603050405020304" pitchFamily="18" charset="0"/>
              </a:rPr>
              <a:t>[</a:t>
            </a:r>
            <a:r>
              <a:rPr lang="ja-JP" altLang="en-US" sz="2400" b="1" dirty="0">
                <a:latin typeface="Times New Roman" panose="02020603050405020304" pitchFamily="18" charset="0"/>
              </a:rPr>
              <a:t>ワークスペース</a:t>
            </a:r>
            <a:r>
              <a:rPr lang="en-US" altLang="ja-JP" sz="2400" b="1" dirty="0">
                <a:latin typeface="Times New Roman" panose="02020603050405020304" pitchFamily="18" charset="0"/>
              </a:rPr>
              <a:t>]</a:t>
            </a:r>
          </a:p>
          <a:p>
            <a:pPr marL="534988" indent="-534988" eaLnBrk="1" hangingPunct="1">
              <a:lnSpc>
                <a:spcPts val="2300"/>
              </a:lnSpc>
              <a:buFont typeface="+mj-lt"/>
              <a:buAutoNum type="arabicPeriod"/>
              <a:defRPr/>
            </a:pPr>
            <a:endParaRPr lang="en-US" altLang="ja-JP" sz="2400" b="1" dirty="0">
              <a:latin typeface="Times New Roman" panose="02020603050405020304" pitchFamily="18" charset="0"/>
            </a:endParaRPr>
          </a:p>
          <a:p>
            <a:pPr marL="534988" indent="-534988" eaLnBrk="1" hangingPunct="1">
              <a:lnSpc>
                <a:spcPts val="2300"/>
              </a:lnSpc>
              <a:buFont typeface="+mj-lt"/>
              <a:buAutoNum type="arabicPeriod"/>
              <a:defRPr/>
            </a:pPr>
            <a:endParaRPr lang="en-US" altLang="ja-JP" sz="2400" b="1" dirty="0">
              <a:latin typeface="Times New Roman" panose="02020603050405020304" pitchFamily="18" charset="0"/>
            </a:endParaRPr>
          </a:p>
          <a:p>
            <a:pPr marL="534988" indent="-534988" eaLnBrk="1" hangingPunct="1">
              <a:lnSpc>
                <a:spcPts val="2300"/>
              </a:lnSpc>
              <a:buFont typeface="+mj-lt"/>
              <a:buAutoNum type="arabicPeriod"/>
              <a:defRPr/>
            </a:pPr>
            <a:endParaRPr lang="en-US" altLang="ja-JP" sz="2400" b="1" dirty="0">
              <a:latin typeface="Times New Roman" panose="02020603050405020304" pitchFamily="18" charset="0"/>
            </a:endParaRPr>
          </a:p>
          <a:p>
            <a:pPr marL="534988" indent="-534988" eaLnBrk="1" hangingPunct="1">
              <a:lnSpc>
                <a:spcPts val="2300"/>
              </a:lnSpc>
              <a:buFont typeface="+mj-lt"/>
              <a:buAutoNum type="arabicPeriod"/>
              <a:defRPr/>
            </a:pPr>
            <a:endParaRPr lang="en-US" altLang="ja-JP" sz="2400" b="1" dirty="0">
              <a:latin typeface="Times New Roman" panose="02020603050405020304" pitchFamily="18" charset="0"/>
            </a:endParaRPr>
          </a:p>
          <a:p>
            <a:pPr marL="534988" indent="-534988" eaLnBrk="1" hangingPunct="1">
              <a:lnSpc>
                <a:spcPts val="2300"/>
              </a:lnSpc>
              <a:buFont typeface="+mj-lt"/>
              <a:buAutoNum type="arabicPeriod"/>
              <a:defRPr/>
            </a:pPr>
            <a:endParaRPr lang="en-US" altLang="ja-JP" sz="2400" b="1" dirty="0">
              <a:latin typeface="Times New Roman" panose="02020603050405020304" pitchFamily="18" charset="0"/>
            </a:endParaRPr>
          </a:p>
          <a:p>
            <a:pPr marL="534988" indent="-534988" eaLnBrk="1" hangingPunct="1">
              <a:lnSpc>
                <a:spcPts val="2300"/>
              </a:lnSpc>
              <a:buFont typeface="+mj-lt"/>
              <a:buAutoNum type="arabicPeriod"/>
              <a:defRPr/>
            </a:pPr>
            <a:endParaRPr lang="en-US" altLang="ja-JP" sz="2400" b="1" dirty="0">
              <a:latin typeface="Times New Roman" panose="02020603050405020304" pitchFamily="18" charset="0"/>
            </a:endParaRPr>
          </a:p>
          <a:p>
            <a:pPr marL="534988" indent="-534988" eaLnBrk="1" hangingPunct="1">
              <a:lnSpc>
                <a:spcPts val="2300"/>
              </a:lnSpc>
              <a:buFont typeface="+mj-lt"/>
              <a:buAutoNum type="arabicPeriod"/>
              <a:defRPr/>
            </a:pPr>
            <a:endParaRPr lang="en-US" altLang="ja-JP" sz="2400" b="1" dirty="0">
              <a:latin typeface="Times New Roman" panose="02020603050405020304" pitchFamily="18" charset="0"/>
            </a:endParaRPr>
          </a:p>
          <a:p>
            <a:pPr marL="534988" indent="-534988" eaLnBrk="1" hangingPunct="1">
              <a:lnSpc>
                <a:spcPts val="2300"/>
              </a:lnSpc>
              <a:buFont typeface="+mj-lt"/>
              <a:buAutoNum type="arabicPeriod"/>
              <a:defRPr/>
            </a:pPr>
            <a:endParaRPr lang="en-US" altLang="ja-JP" sz="2400" b="1" dirty="0">
              <a:latin typeface="Times New Roman" panose="02020603050405020304" pitchFamily="18" charset="0"/>
            </a:endParaRPr>
          </a:p>
          <a:p>
            <a:pPr marL="534988" indent="-534988" eaLnBrk="1" hangingPunct="1">
              <a:lnSpc>
                <a:spcPts val="2300"/>
              </a:lnSpc>
              <a:buFont typeface="+mj-lt"/>
              <a:buAutoNum type="arabicPeriod"/>
              <a:defRPr/>
            </a:pPr>
            <a:endParaRPr lang="en-US" altLang="ja-JP" sz="2400" b="1" dirty="0">
              <a:latin typeface="Times New Roman" panose="02020603050405020304" pitchFamily="18" charset="0"/>
            </a:endParaRPr>
          </a:p>
          <a:p>
            <a:pPr marL="534988" indent="-534988" eaLnBrk="1" hangingPunct="1">
              <a:lnSpc>
                <a:spcPts val="2300"/>
              </a:lnSpc>
              <a:buFont typeface="+mj-lt"/>
              <a:buAutoNum type="arabicPeriod"/>
              <a:defRPr/>
            </a:pPr>
            <a:endParaRPr lang="en-US" altLang="ja-JP" sz="2400" b="1" dirty="0">
              <a:latin typeface="Times New Roman" panose="02020603050405020304" pitchFamily="18" charset="0"/>
            </a:endParaRPr>
          </a:p>
          <a:p>
            <a:pPr marL="534988" indent="-534988" eaLnBrk="1" hangingPunct="1">
              <a:lnSpc>
                <a:spcPts val="2300"/>
              </a:lnSpc>
              <a:buFont typeface="+mj-lt"/>
              <a:buAutoNum type="arabicPeriod"/>
              <a:defRPr/>
            </a:pPr>
            <a:endParaRPr lang="en-US" altLang="ja-JP" sz="2400" b="1" dirty="0">
              <a:latin typeface="Times New Roman" panose="02020603050405020304" pitchFamily="18" charset="0"/>
            </a:endParaRPr>
          </a:p>
          <a:p>
            <a:pPr marL="534988" indent="-534988" eaLnBrk="1" hangingPunct="1">
              <a:lnSpc>
                <a:spcPts val="2300"/>
              </a:lnSpc>
              <a:buFont typeface="+mj-lt"/>
              <a:buAutoNum type="arabicPeriod"/>
              <a:defRPr/>
            </a:pPr>
            <a:r>
              <a:rPr lang="ja-JP" altLang="en-US" sz="2400" b="1" dirty="0">
                <a:latin typeface="Times New Roman" panose="02020603050405020304" pitchFamily="18" charset="0"/>
              </a:rPr>
              <a:t>テキスト・ファイル・エンコード枠内の「その他</a:t>
            </a:r>
            <a:r>
              <a:rPr lang="en-US" altLang="ja-JP" sz="2400" b="1" dirty="0">
                <a:latin typeface="Times New Roman" panose="02020603050405020304" pitchFamily="18" charset="0"/>
              </a:rPr>
              <a:t>(O)</a:t>
            </a:r>
            <a:r>
              <a:rPr lang="ja-JP" altLang="en-US" sz="2400" b="1" dirty="0">
                <a:latin typeface="Times New Roman" panose="02020603050405020304" pitchFamily="18" charset="0"/>
              </a:rPr>
              <a:t>」</a:t>
            </a:r>
            <a:r>
              <a:rPr lang="en-US" altLang="ja-JP" sz="2400" dirty="0">
                <a:latin typeface="Times New Roman" panose="02020603050405020304" pitchFamily="18" charset="0"/>
              </a:rPr>
              <a:t> </a:t>
            </a:r>
            <a:r>
              <a:rPr lang="ja-JP" altLang="en-US" sz="2400" dirty="0">
                <a:latin typeface="Times New Roman" panose="02020603050405020304" pitchFamily="18" charset="0"/>
              </a:rPr>
              <a:t>にチェック</a:t>
            </a:r>
            <a:endParaRPr lang="en-US" altLang="ja-JP" sz="2400" dirty="0">
              <a:latin typeface="Times New Roman" panose="02020603050405020304" pitchFamily="18" charset="0"/>
            </a:endParaRPr>
          </a:p>
          <a:p>
            <a:pPr marL="534988" indent="-534988" eaLnBrk="1" hangingPunct="1">
              <a:lnSpc>
                <a:spcPts val="2300"/>
              </a:lnSpc>
              <a:buFont typeface="+mj-lt"/>
              <a:buAutoNum type="arabicPeriod"/>
              <a:defRPr/>
            </a:pPr>
            <a:r>
              <a:rPr lang="ja-JP" altLang="en-US" sz="2400" b="1" dirty="0">
                <a:latin typeface="Times New Roman" panose="02020603050405020304" pitchFamily="18" charset="0"/>
              </a:rPr>
              <a:t>「</a:t>
            </a:r>
            <a:r>
              <a:rPr lang="en-US" altLang="ja-JP" sz="2400" b="1" dirty="0">
                <a:latin typeface="Times New Roman" panose="02020603050405020304" pitchFamily="18" charset="0"/>
              </a:rPr>
              <a:t>UTF-8</a:t>
            </a:r>
            <a:r>
              <a:rPr lang="ja-JP" altLang="en-US" sz="2400" b="1" dirty="0">
                <a:latin typeface="Times New Roman" panose="02020603050405020304" pitchFamily="18" charset="0"/>
              </a:rPr>
              <a:t>」と直接入力→</a:t>
            </a:r>
            <a:r>
              <a:rPr lang="en-US" altLang="ja-JP" sz="2400" b="1" dirty="0">
                <a:latin typeface="Times New Roman" panose="02020603050405020304" pitchFamily="18" charset="0"/>
              </a:rPr>
              <a:t> [</a:t>
            </a:r>
            <a:r>
              <a:rPr lang="ja-JP" altLang="en-US" sz="2400" b="1" dirty="0">
                <a:latin typeface="Times New Roman" panose="02020603050405020304" pitchFamily="18" charset="0"/>
              </a:rPr>
              <a:t>適用</a:t>
            </a:r>
            <a:r>
              <a:rPr lang="en-US" altLang="ja-JP" sz="2400" b="1" dirty="0">
                <a:latin typeface="Times New Roman" panose="02020603050405020304" pitchFamily="18" charset="0"/>
              </a:rPr>
              <a:t>(A)]</a:t>
            </a:r>
            <a:r>
              <a:rPr lang="ja-JP" altLang="en-US" sz="2400" b="1" dirty="0">
                <a:latin typeface="Times New Roman" panose="02020603050405020304" pitchFamily="18" charset="0"/>
              </a:rPr>
              <a:t>→</a:t>
            </a:r>
            <a:r>
              <a:rPr lang="en-US" altLang="ja-JP" sz="2400" b="1" dirty="0">
                <a:latin typeface="Times New Roman" panose="02020603050405020304" pitchFamily="18" charset="0"/>
              </a:rPr>
              <a:t>[OK]</a:t>
            </a:r>
            <a:endParaRPr lang="ja-JP" altLang="en-US" sz="2400" dirty="0">
              <a:latin typeface="Times New Roman" panose="02020603050405020304" pitchFamily="18" charset="0"/>
            </a:endParaRPr>
          </a:p>
          <a:p>
            <a:endParaRPr kumimoji="1" lang="ja-JP" altLang="en-US" dirty="0"/>
          </a:p>
        </p:txBody>
      </p:sp>
      <p:sp>
        <p:nvSpPr>
          <p:cNvPr id="4" name="テキスト ボックス 3"/>
          <p:cNvSpPr txBox="1">
            <a:spLocks noChangeArrowheads="1"/>
          </p:cNvSpPr>
          <p:nvPr/>
        </p:nvSpPr>
        <p:spPr bwMode="auto">
          <a:xfrm>
            <a:off x="1447800" y="838200"/>
            <a:ext cx="5678157" cy="830997"/>
          </a:xfrm>
          <a:prstGeom prst="rect">
            <a:avLst/>
          </a:prstGeom>
          <a:noFill/>
          <a:ln w="9525">
            <a:noFill/>
            <a:miter lim="800000"/>
            <a:headEnd/>
            <a:tailEnd/>
          </a:ln>
        </p:spPr>
        <p:txBody>
          <a:bodyPr wrap="none">
            <a:spAutoFit/>
          </a:bodyPr>
          <a:lstStyle/>
          <a:p>
            <a:r>
              <a:rPr lang="en-US" altLang="ja-JP" sz="2400" dirty="0">
                <a:solidFill>
                  <a:srgbClr val="FFCCFF"/>
                </a:solidFill>
              </a:rPr>
              <a:t>kc</a:t>
            </a:r>
            <a:r>
              <a:rPr lang="ja-JP" altLang="en-US" sz="2400" dirty="0">
                <a:solidFill>
                  <a:srgbClr val="FFCCFF"/>
                </a:solidFill>
              </a:rPr>
              <a:t>パッケージ内の</a:t>
            </a:r>
            <a:r>
              <a:rPr lang="en-US" altLang="ja-JP" sz="2400" dirty="0">
                <a:solidFill>
                  <a:srgbClr val="FFCCFF"/>
                </a:solidFill>
              </a:rPr>
              <a:t>Java</a:t>
            </a:r>
            <a:r>
              <a:rPr lang="ja-JP" altLang="en-US" sz="2400" dirty="0">
                <a:solidFill>
                  <a:srgbClr val="FFCCFF"/>
                </a:solidFill>
              </a:rPr>
              <a:t>ファイルを </a:t>
            </a:r>
            <a:r>
              <a:rPr lang="en-US" altLang="ja-JP" sz="2400" dirty="0">
                <a:solidFill>
                  <a:srgbClr val="FFCCFF"/>
                </a:solidFill>
              </a:rPr>
              <a:t>Eclipse</a:t>
            </a:r>
            <a:r>
              <a:rPr lang="ja-JP" altLang="en-US" sz="2400" dirty="0">
                <a:solidFill>
                  <a:srgbClr val="FFCCFF"/>
                </a:solidFill>
              </a:rPr>
              <a:t>で</a:t>
            </a:r>
            <a:endParaRPr lang="en-US" altLang="ja-JP" sz="2400" dirty="0">
              <a:solidFill>
                <a:srgbClr val="FFCCFF"/>
              </a:solidFill>
            </a:endParaRPr>
          </a:p>
          <a:p>
            <a:r>
              <a:rPr lang="ja-JP" altLang="en-US" sz="2400" dirty="0">
                <a:solidFill>
                  <a:srgbClr val="FFCCFF"/>
                </a:solidFill>
              </a:rPr>
              <a:t>開くと文字化けする人だけ</a:t>
            </a:r>
          </a:p>
        </p:txBody>
      </p:sp>
      <p:pic>
        <p:nvPicPr>
          <p:cNvPr id="5" name="Picture 2" descr="\\Aoi\kato\projI\presentation\workspace.jpg"/>
          <p:cNvPicPr>
            <a:picLocks noChangeAspect="1" noChangeArrowheads="1"/>
          </p:cNvPicPr>
          <p:nvPr/>
        </p:nvPicPr>
        <p:blipFill>
          <a:blip r:embed="rId3" cstate="print"/>
          <a:srcRect/>
          <a:stretch>
            <a:fillRect/>
          </a:stretch>
        </p:blipFill>
        <p:spPr bwMode="auto">
          <a:xfrm>
            <a:off x="1890773" y="2133600"/>
            <a:ext cx="5715000" cy="3843337"/>
          </a:xfrm>
          <a:prstGeom prst="rect">
            <a:avLst/>
          </a:prstGeom>
          <a:noFill/>
          <a:ln w="9525">
            <a:noFill/>
            <a:miter lim="800000"/>
            <a:headEnd/>
            <a:tailEnd/>
          </a:ln>
        </p:spPr>
      </p:pic>
    </p:spTree>
    <p:extLst>
      <p:ext uri="{BB962C8B-B14F-4D97-AF65-F5344CB8AC3E}">
        <p14:creationId xmlns:p14="http://schemas.microsoft.com/office/powerpoint/2010/main" val="27944559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78594"/>
            <a:ext cx="8839200" cy="838200"/>
          </a:xfrm>
        </p:spPr>
        <p:txBody>
          <a:bodyPr/>
          <a:lstStyle/>
          <a:p>
            <a:pPr algn="ctr"/>
            <a:r>
              <a:rPr kumimoji="1" lang="en-US" altLang="ja-JP" dirty="0"/>
              <a:t>Java</a:t>
            </a:r>
            <a:r>
              <a:rPr kumimoji="1" lang="ja-JP" altLang="en-US" dirty="0"/>
              <a:t>コンパイラの準拠レベル設定</a:t>
            </a:r>
          </a:p>
        </p:txBody>
      </p:sp>
      <p:sp>
        <p:nvSpPr>
          <p:cNvPr id="3" name="コンテンツ プレースホルダー 2"/>
          <p:cNvSpPr>
            <a:spLocks noGrp="1"/>
          </p:cNvSpPr>
          <p:nvPr>
            <p:ph idx="1"/>
          </p:nvPr>
        </p:nvSpPr>
        <p:spPr>
          <a:xfrm>
            <a:off x="381000" y="1676400"/>
            <a:ext cx="8734546" cy="5105400"/>
          </a:xfrm>
        </p:spPr>
        <p:txBody>
          <a:bodyPr/>
          <a:lstStyle/>
          <a:p>
            <a:pPr marL="534988" indent="-534988" eaLnBrk="1" hangingPunct="1">
              <a:lnSpc>
                <a:spcPts val="2300"/>
              </a:lnSpc>
              <a:buFont typeface="+mj-lt"/>
              <a:buAutoNum type="arabicPeriod"/>
              <a:defRPr/>
            </a:pPr>
            <a:r>
              <a:rPr lang="en-US" altLang="ja-JP" sz="2400" b="1">
                <a:latin typeface="Times New Roman" panose="02020603050405020304" pitchFamily="18" charset="0"/>
              </a:rPr>
              <a:t>ProjI22</a:t>
            </a:r>
            <a:r>
              <a:rPr lang="ja-JP" altLang="en-US" sz="2400" b="1">
                <a:latin typeface="Times New Roman" panose="02020603050405020304" pitchFamily="18" charset="0"/>
              </a:rPr>
              <a:t>右</a:t>
            </a:r>
            <a:r>
              <a:rPr lang="ja-JP" altLang="en-US" sz="2400" b="1" dirty="0">
                <a:latin typeface="Times New Roman" panose="02020603050405020304" pitchFamily="18" charset="0"/>
              </a:rPr>
              <a:t>クリック→</a:t>
            </a:r>
            <a:r>
              <a:rPr lang="en-US" altLang="ja-JP" sz="2400" b="1" dirty="0">
                <a:latin typeface="Times New Roman" panose="02020603050405020304" pitchFamily="18" charset="0"/>
              </a:rPr>
              <a:t>[</a:t>
            </a:r>
            <a:r>
              <a:rPr lang="ja-JP" altLang="en-US" sz="2400" b="1" dirty="0">
                <a:latin typeface="Times New Roman" panose="02020603050405020304" pitchFamily="18" charset="0"/>
              </a:rPr>
              <a:t>プロパティ</a:t>
            </a:r>
            <a:r>
              <a:rPr lang="en-US" altLang="ja-JP" sz="2400" b="1" dirty="0">
                <a:latin typeface="Times New Roman" panose="02020603050405020304" pitchFamily="18" charset="0"/>
              </a:rPr>
              <a:t>]→[Java</a:t>
            </a:r>
            <a:r>
              <a:rPr lang="ja-JP" altLang="en-US" sz="2400" b="1" dirty="0">
                <a:latin typeface="Times New Roman" panose="02020603050405020304" pitchFamily="18" charset="0"/>
              </a:rPr>
              <a:t>コンパイラ</a:t>
            </a:r>
            <a:r>
              <a:rPr lang="en-US" altLang="ja-JP" sz="2400" b="1" dirty="0">
                <a:latin typeface="Times New Roman" panose="02020603050405020304" pitchFamily="18" charset="0"/>
              </a:rPr>
              <a:t>]</a:t>
            </a:r>
          </a:p>
          <a:p>
            <a:pPr marL="534988" indent="-534988" eaLnBrk="1" hangingPunct="1">
              <a:lnSpc>
                <a:spcPts val="2300"/>
              </a:lnSpc>
              <a:buFont typeface="+mj-lt"/>
              <a:buAutoNum type="arabicPeriod"/>
              <a:defRPr/>
            </a:pPr>
            <a:endParaRPr lang="en-US" altLang="ja-JP" sz="2400" b="1" dirty="0">
              <a:latin typeface="Times New Roman" panose="02020603050405020304" pitchFamily="18" charset="0"/>
            </a:endParaRPr>
          </a:p>
          <a:p>
            <a:pPr marL="534988" indent="-534988" eaLnBrk="1" hangingPunct="1">
              <a:lnSpc>
                <a:spcPts val="2300"/>
              </a:lnSpc>
              <a:buFont typeface="+mj-lt"/>
              <a:buAutoNum type="arabicPeriod"/>
              <a:defRPr/>
            </a:pPr>
            <a:endParaRPr lang="en-US" altLang="ja-JP" sz="2400" b="1" dirty="0">
              <a:latin typeface="Times New Roman" panose="02020603050405020304" pitchFamily="18" charset="0"/>
            </a:endParaRPr>
          </a:p>
          <a:p>
            <a:pPr marL="534988" indent="-534988" eaLnBrk="1" hangingPunct="1">
              <a:lnSpc>
                <a:spcPts val="2300"/>
              </a:lnSpc>
              <a:buFont typeface="+mj-lt"/>
              <a:buAutoNum type="arabicPeriod"/>
              <a:defRPr/>
            </a:pPr>
            <a:endParaRPr lang="en-US" altLang="ja-JP" sz="2400" b="1" dirty="0">
              <a:latin typeface="Times New Roman" panose="02020603050405020304" pitchFamily="18" charset="0"/>
            </a:endParaRPr>
          </a:p>
          <a:p>
            <a:pPr marL="534988" indent="-534988" eaLnBrk="1" hangingPunct="1">
              <a:lnSpc>
                <a:spcPts val="2300"/>
              </a:lnSpc>
              <a:buFont typeface="+mj-lt"/>
              <a:buAutoNum type="arabicPeriod"/>
              <a:defRPr/>
            </a:pPr>
            <a:endParaRPr lang="en-US" altLang="ja-JP" sz="2400" b="1" dirty="0">
              <a:latin typeface="Times New Roman" panose="02020603050405020304" pitchFamily="18" charset="0"/>
            </a:endParaRPr>
          </a:p>
          <a:p>
            <a:pPr marL="534988" indent="-534988" eaLnBrk="1" hangingPunct="1">
              <a:lnSpc>
                <a:spcPts val="2300"/>
              </a:lnSpc>
              <a:buFont typeface="+mj-lt"/>
              <a:buAutoNum type="arabicPeriod"/>
              <a:defRPr/>
            </a:pPr>
            <a:endParaRPr lang="en-US" altLang="ja-JP" sz="2400" b="1" dirty="0">
              <a:latin typeface="Times New Roman" panose="02020603050405020304" pitchFamily="18" charset="0"/>
            </a:endParaRPr>
          </a:p>
          <a:p>
            <a:pPr marL="534988" indent="-534988" eaLnBrk="1" hangingPunct="1">
              <a:lnSpc>
                <a:spcPts val="2300"/>
              </a:lnSpc>
              <a:buFont typeface="+mj-lt"/>
              <a:buAutoNum type="arabicPeriod"/>
              <a:defRPr/>
            </a:pPr>
            <a:endParaRPr lang="en-US" altLang="ja-JP" sz="2400" b="1" dirty="0">
              <a:latin typeface="Times New Roman" panose="02020603050405020304" pitchFamily="18" charset="0"/>
            </a:endParaRPr>
          </a:p>
          <a:p>
            <a:pPr marL="534988" indent="-534988" eaLnBrk="1" hangingPunct="1">
              <a:lnSpc>
                <a:spcPts val="2300"/>
              </a:lnSpc>
              <a:buFont typeface="+mj-lt"/>
              <a:buAutoNum type="arabicPeriod"/>
              <a:defRPr/>
            </a:pPr>
            <a:endParaRPr lang="en-US" altLang="ja-JP" sz="2400" b="1" dirty="0">
              <a:latin typeface="Times New Roman" panose="02020603050405020304" pitchFamily="18" charset="0"/>
            </a:endParaRPr>
          </a:p>
          <a:p>
            <a:pPr marL="534988" indent="-534988" eaLnBrk="1" hangingPunct="1">
              <a:lnSpc>
                <a:spcPts val="2300"/>
              </a:lnSpc>
              <a:buFont typeface="+mj-lt"/>
              <a:buAutoNum type="arabicPeriod"/>
              <a:defRPr/>
            </a:pPr>
            <a:endParaRPr lang="en-US" altLang="ja-JP" sz="2400" b="1" dirty="0">
              <a:latin typeface="Times New Roman" panose="02020603050405020304" pitchFamily="18" charset="0"/>
            </a:endParaRPr>
          </a:p>
          <a:p>
            <a:pPr marL="534988" indent="-534988" eaLnBrk="1" hangingPunct="1">
              <a:lnSpc>
                <a:spcPts val="2300"/>
              </a:lnSpc>
              <a:buFont typeface="+mj-lt"/>
              <a:buAutoNum type="arabicPeriod"/>
              <a:defRPr/>
            </a:pPr>
            <a:endParaRPr lang="en-US" altLang="ja-JP" sz="2400" b="1" dirty="0">
              <a:latin typeface="Times New Roman" panose="02020603050405020304" pitchFamily="18" charset="0"/>
            </a:endParaRPr>
          </a:p>
          <a:p>
            <a:pPr marL="534988" indent="-534988" eaLnBrk="1" hangingPunct="1">
              <a:lnSpc>
                <a:spcPts val="2300"/>
              </a:lnSpc>
              <a:buFont typeface="+mj-lt"/>
              <a:buAutoNum type="arabicPeriod"/>
              <a:defRPr/>
            </a:pPr>
            <a:r>
              <a:rPr lang="ja-JP" altLang="en-US" sz="2400" dirty="0">
                <a:latin typeface="Times New Roman" panose="02020603050405020304" pitchFamily="18" charset="0"/>
              </a:rPr>
              <a:t>デフォルトの準拠設定の使用</a:t>
            </a:r>
            <a:r>
              <a:rPr lang="en-US" altLang="ja-JP" sz="2400" dirty="0">
                <a:latin typeface="Times New Roman" panose="02020603050405020304" pitchFamily="18" charset="0"/>
              </a:rPr>
              <a:t> </a:t>
            </a:r>
            <a:r>
              <a:rPr lang="ja-JP" altLang="en-US" sz="2400" dirty="0">
                <a:latin typeface="Times New Roman" panose="02020603050405020304" pitchFamily="18" charset="0"/>
              </a:rPr>
              <a:t>にチェック</a:t>
            </a:r>
            <a:endParaRPr lang="en-US" altLang="ja-JP" sz="2400" dirty="0">
              <a:latin typeface="Times New Roman" panose="02020603050405020304" pitchFamily="18" charset="0"/>
            </a:endParaRPr>
          </a:p>
          <a:p>
            <a:pPr marL="534988" indent="-534988" eaLnBrk="1" hangingPunct="1">
              <a:lnSpc>
                <a:spcPts val="2300"/>
              </a:lnSpc>
              <a:buFont typeface="+mj-lt"/>
              <a:buAutoNum type="arabicPeriod"/>
              <a:defRPr/>
            </a:pPr>
            <a:r>
              <a:rPr lang="ja-JP" altLang="en-US" sz="2400" b="1" dirty="0">
                <a:latin typeface="Times New Roman" panose="02020603050405020304" pitchFamily="18" charset="0"/>
              </a:rPr>
              <a:t>「ソースの互換性は準拠レベル以下にする必要があります」が出る場合は、コンパイラ準拠レベルを上げ下げする</a:t>
            </a:r>
            <a:endParaRPr lang="en-US" altLang="ja-JP" sz="2400" b="1" dirty="0">
              <a:latin typeface="Times New Roman" panose="02020603050405020304" pitchFamily="18" charset="0"/>
            </a:endParaRPr>
          </a:p>
          <a:p>
            <a:pPr marL="534988" indent="-534988" eaLnBrk="1" hangingPunct="1">
              <a:lnSpc>
                <a:spcPts val="2300"/>
              </a:lnSpc>
              <a:buFont typeface="+mj-lt"/>
              <a:buAutoNum type="arabicPeriod"/>
              <a:defRPr/>
            </a:pPr>
            <a:r>
              <a:rPr lang="en-US" altLang="ja-JP" sz="2400" b="1" dirty="0">
                <a:latin typeface="Times New Roman" panose="02020603050405020304" pitchFamily="18" charset="0"/>
              </a:rPr>
              <a:t> [Apply and Close]</a:t>
            </a:r>
            <a:endParaRPr lang="ja-JP" altLang="en-US" sz="2400" dirty="0">
              <a:latin typeface="Times New Roman" panose="02020603050405020304" pitchFamily="18" charset="0"/>
            </a:endParaRPr>
          </a:p>
          <a:p>
            <a:endParaRPr kumimoji="1" lang="ja-JP" altLang="en-US" dirty="0"/>
          </a:p>
        </p:txBody>
      </p:sp>
      <p:sp>
        <p:nvSpPr>
          <p:cNvPr id="4" name="テキスト ボックス 3"/>
          <p:cNvSpPr txBox="1">
            <a:spLocks noChangeArrowheads="1"/>
          </p:cNvSpPr>
          <p:nvPr/>
        </p:nvSpPr>
        <p:spPr bwMode="auto">
          <a:xfrm>
            <a:off x="1828800" y="838200"/>
            <a:ext cx="5214248" cy="461665"/>
          </a:xfrm>
          <a:prstGeom prst="rect">
            <a:avLst/>
          </a:prstGeom>
          <a:noFill/>
          <a:ln w="9525">
            <a:noFill/>
            <a:miter lim="800000"/>
            <a:headEnd/>
            <a:tailEnd/>
          </a:ln>
        </p:spPr>
        <p:txBody>
          <a:bodyPr wrap="none">
            <a:spAutoFit/>
          </a:bodyPr>
          <a:lstStyle/>
          <a:p>
            <a:r>
              <a:rPr lang="en-US" altLang="ja-JP" sz="2400" dirty="0">
                <a:solidFill>
                  <a:srgbClr val="FFCCFF"/>
                </a:solidFill>
              </a:rPr>
              <a:t>Type.java </a:t>
            </a:r>
            <a:r>
              <a:rPr lang="ja-JP" altLang="en-US" sz="2400" dirty="0">
                <a:solidFill>
                  <a:srgbClr val="FFCCFF"/>
                </a:solidFill>
              </a:rPr>
              <a:t>に</a:t>
            </a:r>
            <a:r>
              <a:rPr lang="ja-JP" altLang="en-US" sz="2400" b="1" dirty="0">
                <a:solidFill>
                  <a:srgbClr val="FF0000"/>
                </a:solidFill>
              </a:rPr>
              <a:t>☓</a:t>
            </a:r>
            <a:r>
              <a:rPr lang="ja-JP" altLang="en-US" sz="2400" dirty="0">
                <a:solidFill>
                  <a:srgbClr val="FFCCFF"/>
                </a:solidFill>
              </a:rPr>
              <a:t>マークが出ている人だけ</a:t>
            </a: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2057400"/>
            <a:ext cx="4419600" cy="3176954"/>
          </a:xfrm>
          <a:prstGeom prst="rect">
            <a:avLst/>
          </a:prstGeom>
        </p:spPr>
      </p:pic>
      <p:sp>
        <p:nvSpPr>
          <p:cNvPr id="8" name="楕円 7"/>
          <p:cNvSpPr/>
          <p:nvPr/>
        </p:nvSpPr>
        <p:spPr bwMode="auto">
          <a:xfrm>
            <a:off x="3034343" y="3009900"/>
            <a:ext cx="533400" cy="3810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
        <p:nvSpPr>
          <p:cNvPr id="9" name="楕円 8"/>
          <p:cNvSpPr/>
          <p:nvPr/>
        </p:nvSpPr>
        <p:spPr bwMode="auto">
          <a:xfrm>
            <a:off x="6019800" y="2743200"/>
            <a:ext cx="533400" cy="3810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
        <p:nvSpPr>
          <p:cNvPr id="10" name="テキスト ボックス 9"/>
          <p:cNvSpPr txBox="1"/>
          <p:nvPr/>
        </p:nvSpPr>
        <p:spPr>
          <a:xfrm>
            <a:off x="2998628" y="3004193"/>
            <a:ext cx="300082" cy="369332"/>
          </a:xfrm>
          <a:prstGeom prst="rect">
            <a:avLst/>
          </a:prstGeom>
          <a:noFill/>
        </p:spPr>
        <p:txBody>
          <a:bodyPr wrap="none" rtlCol="0">
            <a:spAutoFit/>
          </a:bodyPr>
          <a:lstStyle/>
          <a:p>
            <a:r>
              <a:rPr kumimoji="1" lang="en-US" altLang="ja-JP" sz="1800" dirty="0">
                <a:solidFill>
                  <a:srgbClr val="FF0000"/>
                </a:solidFill>
              </a:rPr>
              <a:t>2</a:t>
            </a:r>
            <a:endParaRPr kumimoji="1" lang="ja-JP" altLang="en-US" sz="1800" dirty="0">
              <a:solidFill>
                <a:srgbClr val="FF0000"/>
              </a:solidFill>
            </a:endParaRPr>
          </a:p>
        </p:txBody>
      </p:sp>
      <p:sp>
        <p:nvSpPr>
          <p:cNvPr id="11" name="テキスト ボックス 10"/>
          <p:cNvSpPr txBox="1"/>
          <p:nvPr/>
        </p:nvSpPr>
        <p:spPr>
          <a:xfrm>
            <a:off x="6122828" y="2675330"/>
            <a:ext cx="300082" cy="369332"/>
          </a:xfrm>
          <a:prstGeom prst="rect">
            <a:avLst/>
          </a:prstGeom>
          <a:noFill/>
        </p:spPr>
        <p:txBody>
          <a:bodyPr wrap="none" rtlCol="0">
            <a:spAutoFit/>
          </a:bodyPr>
          <a:lstStyle/>
          <a:p>
            <a:r>
              <a:rPr kumimoji="1" lang="en-US" altLang="ja-JP" sz="1800" dirty="0">
                <a:solidFill>
                  <a:srgbClr val="FF0000"/>
                </a:solidFill>
              </a:rPr>
              <a:t>3</a:t>
            </a:r>
            <a:endParaRPr kumimoji="1" lang="ja-JP" altLang="en-US" sz="1800" dirty="0">
              <a:solidFill>
                <a:srgbClr val="FF0000"/>
              </a:solidFill>
            </a:endParaRPr>
          </a:p>
        </p:txBody>
      </p:sp>
      <p:sp>
        <p:nvSpPr>
          <p:cNvPr id="12" name="楕円 11"/>
          <p:cNvSpPr/>
          <p:nvPr/>
        </p:nvSpPr>
        <p:spPr bwMode="auto">
          <a:xfrm>
            <a:off x="5791200" y="4800600"/>
            <a:ext cx="533400" cy="3810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
        <p:nvSpPr>
          <p:cNvPr id="13" name="テキスト ボックス 12"/>
          <p:cNvSpPr txBox="1"/>
          <p:nvPr/>
        </p:nvSpPr>
        <p:spPr>
          <a:xfrm>
            <a:off x="5894228" y="4732730"/>
            <a:ext cx="300082" cy="369332"/>
          </a:xfrm>
          <a:prstGeom prst="rect">
            <a:avLst/>
          </a:prstGeom>
          <a:noFill/>
        </p:spPr>
        <p:txBody>
          <a:bodyPr wrap="none" rtlCol="0">
            <a:spAutoFit/>
          </a:bodyPr>
          <a:lstStyle/>
          <a:p>
            <a:r>
              <a:rPr lang="en-US" altLang="ja-JP" sz="1800" dirty="0">
                <a:solidFill>
                  <a:srgbClr val="FF0000"/>
                </a:solidFill>
              </a:rPr>
              <a:t>4</a:t>
            </a:r>
            <a:endParaRPr kumimoji="1" lang="ja-JP" altLang="en-US" sz="1800" dirty="0">
              <a:solidFill>
                <a:srgbClr val="FF0000"/>
              </a:solidFill>
            </a:endParaRPr>
          </a:p>
        </p:txBody>
      </p:sp>
      <p:sp>
        <p:nvSpPr>
          <p:cNvPr id="15" name="楕円 14"/>
          <p:cNvSpPr/>
          <p:nvPr/>
        </p:nvSpPr>
        <p:spPr bwMode="auto">
          <a:xfrm>
            <a:off x="1981200" y="2438400"/>
            <a:ext cx="533400" cy="3810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
        <p:nvSpPr>
          <p:cNvPr id="16" name="テキスト ボックス 15"/>
          <p:cNvSpPr txBox="1"/>
          <p:nvPr/>
        </p:nvSpPr>
        <p:spPr>
          <a:xfrm>
            <a:off x="2084228" y="2370530"/>
            <a:ext cx="300082" cy="369332"/>
          </a:xfrm>
          <a:prstGeom prst="rect">
            <a:avLst/>
          </a:prstGeom>
          <a:noFill/>
        </p:spPr>
        <p:txBody>
          <a:bodyPr wrap="none" rtlCol="0">
            <a:spAutoFit/>
          </a:bodyPr>
          <a:lstStyle/>
          <a:p>
            <a:r>
              <a:rPr lang="en-US" altLang="ja-JP" sz="1800" dirty="0">
                <a:solidFill>
                  <a:srgbClr val="FF0000"/>
                </a:solidFill>
              </a:rPr>
              <a:t>1</a:t>
            </a:r>
            <a:endParaRPr kumimoji="1" lang="ja-JP" altLang="en-US" sz="1800" dirty="0">
              <a:solidFill>
                <a:srgbClr val="FF0000"/>
              </a:solidFill>
            </a:endParaRPr>
          </a:p>
        </p:txBody>
      </p:sp>
    </p:spTree>
    <p:extLst>
      <p:ext uri="{BB962C8B-B14F-4D97-AF65-F5344CB8AC3E}">
        <p14:creationId xmlns:p14="http://schemas.microsoft.com/office/powerpoint/2010/main" val="2290063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アプリケーション, メール&#10;&#10;自動的に生成された説明">
            <a:extLst>
              <a:ext uri="{FF2B5EF4-FFF2-40B4-BE49-F238E27FC236}">
                <a16:creationId xmlns:a16="http://schemas.microsoft.com/office/drawing/2014/main" id="{2485FB2F-C01B-40D1-0225-F6BE073C7E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8836"/>
            <a:ext cx="9144000" cy="6380328"/>
          </a:xfrm>
          <a:prstGeom prst="rect">
            <a:avLst/>
          </a:prstGeom>
        </p:spPr>
      </p:pic>
      <p:sp>
        <p:nvSpPr>
          <p:cNvPr id="2" name="テキスト ボックス 1">
            <a:extLst>
              <a:ext uri="{FF2B5EF4-FFF2-40B4-BE49-F238E27FC236}">
                <a16:creationId xmlns:a16="http://schemas.microsoft.com/office/drawing/2014/main" id="{892A85F8-BC43-42FB-B485-A5B04CFB1E92}"/>
              </a:ext>
            </a:extLst>
          </p:cNvPr>
          <p:cNvSpPr txBox="1"/>
          <p:nvPr/>
        </p:nvSpPr>
        <p:spPr>
          <a:xfrm>
            <a:off x="2205806" y="4876800"/>
            <a:ext cx="4681090" cy="1569660"/>
          </a:xfrm>
          <a:prstGeom prst="rect">
            <a:avLst/>
          </a:prstGeom>
          <a:solidFill>
            <a:srgbClr val="003300"/>
          </a:solidFill>
          <a:ln>
            <a:solidFill>
              <a:schemeClr val="tx1"/>
            </a:solidFill>
          </a:ln>
        </p:spPr>
        <p:txBody>
          <a:bodyPr wrap="none" rtlCol="0">
            <a:spAutoFit/>
          </a:bodyPr>
          <a:lstStyle/>
          <a:p>
            <a:r>
              <a:rPr lang="ja-JP" altLang="en-US"/>
              <a:t>シスプロ</a:t>
            </a:r>
            <a:r>
              <a:rPr lang="en-US" altLang="ja-JP"/>
              <a:t>1      </a:t>
            </a:r>
            <a:r>
              <a:rPr lang="en-US" altLang="ja-JP" sz="4800"/>
              <a:t>cr7xwqo</a:t>
            </a:r>
          </a:p>
          <a:p>
            <a:r>
              <a:rPr lang="ja-JP" altLang="en-US"/>
              <a:t>コンパイラ      </a:t>
            </a:r>
            <a:r>
              <a:rPr lang="en-US" altLang="ja-JP" sz="4800"/>
              <a:t>zokgxoo</a:t>
            </a:r>
            <a:endParaRPr lang="en-US" altLang="ja-JP" sz="4800" dirty="0"/>
          </a:p>
        </p:txBody>
      </p:sp>
      <p:sp>
        <p:nvSpPr>
          <p:cNvPr id="6" name="四角形: 角を丸くする 5">
            <a:extLst>
              <a:ext uri="{FF2B5EF4-FFF2-40B4-BE49-F238E27FC236}">
                <a16:creationId xmlns:a16="http://schemas.microsoft.com/office/drawing/2014/main" id="{82659081-6250-470D-877D-C459161F4DE4}"/>
              </a:ext>
            </a:extLst>
          </p:cNvPr>
          <p:cNvSpPr/>
          <p:nvPr/>
        </p:nvSpPr>
        <p:spPr bwMode="auto">
          <a:xfrm>
            <a:off x="2228810" y="3132000"/>
            <a:ext cx="2800390" cy="7620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Tree>
    <p:custDataLst>
      <p:tags r:id="rId1"/>
    </p:custDataLst>
    <p:extLst>
      <p:ext uri="{BB962C8B-B14F-4D97-AF65-F5344CB8AC3E}">
        <p14:creationId xmlns:p14="http://schemas.microsoft.com/office/powerpoint/2010/main" val="415413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アプリケーション&#10;&#10;自動的に生成された説明">
            <a:extLst>
              <a:ext uri="{FF2B5EF4-FFF2-40B4-BE49-F238E27FC236}">
                <a16:creationId xmlns:a16="http://schemas.microsoft.com/office/drawing/2014/main" id="{1A972D04-25C0-E0F1-0981-181623565D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55" y="238836"/>
            <a:ext cx="9144000" cy="6380328"/>
          </a:xfrm>
          <a:prstGeom prst="rect">
            <a:avLst/>
          </a:prstGeom>
        </p:spPr>
      </p:pic>
      <p:sp>
        <p:nvSpPr>
          <p:cNvPr id="2" name="四角形: 角を丸くする 1">
            <a:extLst>
              <a:ext uri="{FF2B5EF4-FFF2-40B4-BE49-F238E27FC236}">
                <a16:creationId xmlns:a16="http://schemas.microsoft.com/office/drawing/2014/main" id="{7653D58F-2821-F220-CDFC-9B971A527FB0}"/>
              </a:ext>
            </a:extLst>
          </p:cNvPr>
          <p:cNvSpPr/>
          <p:nvPr/>
        </p:nvSpPr>
        <p:spPr bwMode="auto">
          <a:xfrm>
            <a:off x="152400" y="4419600"/>
            <a:ext cx="2743200" cy="2199564"/>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Tree>
    <p:custDataLst>
      <p:tags r:id="rId1"/>
    </p:custDataLst>
    <p:extLst>
      <p:ext uri="{BB962C8B-B14F-4D97-AF65-F5344CB8AC3E}">
        <p14:creationId xmlns:p14="http://schemas.microsoft.com/office/powerpoint/2010/main" val="270000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アプリケーション&#10;&#10;自動的に生成された説明">
            <a:extLst>
              <a:ext uri="{FF2B5EF4-FFF2-40B4-BE49-F238E27FC236}">
                <a16:creationId xmlns:a16="http://schemas.microsoft.com/office/drawing/2014/main" id="{C634704A-8C30-4945-4F92-1BBB2725F2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8836"/>
            <a:ext cx="9144000" cy="6380328"/>
          </a:xfrm>
          <a:prstGeom prst="rect">
            <a:avLst/>
          </a:prstGeom>
        </p:spPr>
      </p:pic>
    </p:spTree>
    <p:custDataLst>
      <p:tags r:id="rId1"/>
    </p:custDataLst>
    <p:extLst>
      <p:ext uri="{BB962C8B-B14F-4D97-AF65-F5344CB8AC3E}">
        <p14:creationId xmlns:p14="http://schemas.microsoft.com/office/powerpoint/2010/main" val="3346202866"/>
      </p:ext>
    </p:extLst>
  </p:cSld>
  <p:clrMapOvr>
    <a:masterClrMapping/>
  </p:clrMapOvr>
  <mc:AlternateContent xmlns:mc="http://schemas.openxmlformats.org/markup-compatibility/2006" xmlns:p14="http://schemas.microsoft.com/office/powerpoint/2010/main">
    <mc:Choice Requires="p14">
      <p:transition spd="slow" p14:dur="2000" advTm="23665"/>
    </mc:Choice>
    <mc:Fallback xmlns="">
      <p:transition spd="slow" advTm="23665"/>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4.3"/>
</p:tagLst>
</file>

<file path=ppt/tags/tag10.xml><?xml version="1.0" encoding="utf-8"?>
<p:tagLst xmlns:a="http://schemas.openxmlformats.org/drawingml/2006/main" xmlns:r="http://schemas.openxmlformats.org/officeDocument/2006/relationships" xmlns:p="http://schemas.openxmlformats.org/presentationml/2006/main">
  <p:tag name="TIMING" val="|4.1|10.6"/>
</p:tagLst>
</file>

<file path=ppt/tags/tag11.xml><?xml version="1.0" encoding="utf-8"?>
<p:tagLst xmlns:a="http://schemas.openxmlformats.org/drawingml/2006/main" xmlns:r="http://schemas.openxmlformats.org/officeDocument/2006/relationships" xmlns:p="http://schemas.openxmlformats.org/presentationml/2006/main">
  <p:tag name="TIMING" val="|5.9|4.7"/>
</p:tagLst>
</file>

<file path=ppt/tags/tag12.xml><?xml version="1.0" encoding="utf-8"?>
<p:tagLst xmlns:a="http://schemas.openxmlformats.org/drawingml/2006/main" xmlns:r="http://schemas.openxmlformats.org/officeDocument/2006/relationships" xmlns:p="http://schemas.openxmlformats.org/presentationml/2006/main">
  <p:tag name="TIMING" val="|16.4"/>
</p:tagLst>
</file>

<file path=ppt/tags/tag13.xml><?xml version="1.0" encoding="utf-8"?>
<p:tagLst xmlns:a="http://schemas.openxmlformats.org/drawingml/2006/main" xmlns:r="http://schemas.openxmlformats.org/officeDocument/2006/relationships" xmlns:p="http://schemas.openxmlformats.org/presentationml/2006/main">
  <p:tag name="TIMING" val="|4.3"/>
</p:tagLst>
</file>

<file path=ppt/tags/tag14.xml><?xml version="1.0" encoding="utf-8"?>
<p:tagLst xmlns:a="http://schemas.openxmlformats.org/drawingml/2006/main" xmlns:r="http://schemas.openxmlformats.org/officeDocument/2006/relationships" xmlns:p="http://schemas.openxmlformats.org/presentationml/2006/main">
  <p:tag name="TIMING" val="|3.9"/>
</p:tagLst>
</file>

<file path=ppt/tags/tag15.xml><?xml version="1.0" encoding="utf-8"?>
<p:tagLst xmlns:a="http://schemas.openxmlformats.org/drawingml/2006/main" xmlns:r="http://schemas.openxmlformats.org/officeDocument/2006/relationships" xmlns:p="http://schemas.openxmlformats.org/presentationml/2006/main">
  <p:tag name="TIMING" val="|3.1"/>
</p:tagLst>
</file>

<file path=ppt/tags/tag2.xml><?xml version="1.0" encoding="utf-8"?>
<p:tagLst xmlns:a="http://schemas.openxmlformats.org/drawingml/2006/main" xmlns:r="http://schemas.openxmlformats.org/officeDocument/2006/relationships" xmlns:p="http://schemas.openxmlformats.org/presentationml/2006/main">
  <p:tag name="TIMING" val="|2.3"/>
</p:tagLst>
</file>

<file path=ppt/tags/tag3.xml><?xml version="1.0" encoding="utf-8"?>
<p:tagLst xmlns:a="http://schemas.openxmlformats.org/drawingml/2006/main" xmlns:r="http://schemas.openxmlformats.org/officeDocument/2006/relationships" xmlns:p="http://schemas.openxmlformats.org/presentationml/2006/main">
  <p:tag name="TIMING" val="|4"/>
</p:tagLst>
</file>

<file path=ppt/tags/tag4.xml><?xml version="1.0" encoding="utf-8"?>
<p:tagLst xmlns:a="http://schemas.openxmlformats.org/drawingml/2006/main" xmlns:r="http://schemas.openxmlformats.org/officeDocument/2006/relationships" xmlns:p="http://schemas.openxmlformats.org/presentationml/2006/main">
  <p:tag name="TIMING" val="|24.3"/>
</p:tagLst>
</file>

<file path=ppt/tags/tag5.xml><?xml version="1.0" encoding="utf-8"?>
<p:tagLst xmlns:a="http://schemas.openxmlformats.org/drawingml/2006/main" xmlns:r="http://schemas.openxmlformats.org/officeDocument/2006/relationships" xmlns:p="http://schemas.openxmlformats.org/presentationml/2006/main">
  <p:tag name="TIMING" val="|8.6|2.6"/>
</p:tagLst>
</file>

<file path=ppt/tags/tag6.xml><?xml version="1.0" encoding="utf-8"?>
<p:tagLst xmlns:a="http://schemas.openxmlformats.org/drawingml/2006/main" xmlns:r="http://schemas.openxmlformats.org/officeDocument/2006/relationships" xmlns:p="http://schemas.openxmlformats.org/presentationml/2006/main">
  <p:tag name="TIMING" val="|28.8"/>
</p:tagLst>
</file>

<file path=ppt/tags/tag7.xml><?xml version="1.0" encoding="utf-8"?>
<p:tagLst xmlns:a="http://schemas.openxmlformats.org/drawingml/2006/main" xmlns:r="http://schemas.openxmlformats.org/officeDocument/2006/relationships" xmlns:p="http://schemas.openxmlformats.org/presentationml/2006/main">
  <p:tag name="TIMING" val="|10.6"/>
</p:tagLst>
</file>

<file path=ppt/tags/tag8.xml><?xml version="1.0" encoding="utf-8"?>
<p:tagLst xmlns:a="http://schemas.openxmlformats.org/drawingml/2006/main" xmlns:r="http://schemas.openxmlformats.org/officeDocument/2006/relationships" xmlns:p="http://schemas.openxmlformats.org/presentationml/2006/main">
  <p:tag name="TIMING" val="|3.6"/>
</p:tagLst>
</file>

<file path=ppt/tags/tag9.xml><?xml version="1.0" encoding="utf-8"?>
<p:tagLst xmlns:a="http://schemas.openxmlformats.org/drawingml/2006/main" xmlns:r="http://schemas.openxmlformats.org/officeDocument/2006/relationships" xmlns:p="http://schemas.openxmlformats.org/presentationml/2006/main">
  <p:tag name="TIMING" val="|13.6|2.1|5"/>
</p:tagLst>
</file>

<file path=ppt/theme/theme1.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Times - MSPゴシック">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2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2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12554</TotalTime>
  <Words>6101</Words>
  <Application>Microsoft Office PowerPoint</Application>
  <PresentationFormat>画面に合わせる (4:3)</PresentationFormat>
  <Paragraphs>737</Paragraphs>
  <Slides>63</Slides>
  <Notes>62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63</vt:i4>
      </vt:variant>
    </vt:vector>
  </HeadingPairs>
  <TitlesOfParts>
    <vt:vector size="69" baseType="lpstr">
      <vt:lpstr>游ゴシック</vt:lpstr>
      <vt:lpstr>Arial</vt:lpstr>
      <vt:lpstr>Tahoma</vt:lpstr>
      <vt:lpstr>Times New Roman</vt:lpstr>
      <vt:lpstr>Wingdings</vt:lpstr>
      <vt:lpstr>Shimmer</vt:lpstr>
      <vt:lpstr>情報システムプロジェクト1</vt:lpstr>
      <vt:lpstr>担当教員とTA</vt:lpstr>
      <vt:lpstr>実習内容</vt:lpstr>
      <vt:lpstr>今日の実習内容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出欠について</vt:lpstr>
      <vt:lpstr>受講姿勢について</vt:lpstr>
      <vt:lpstr>受講姿勢について</vt:lpstr>
      <vt:lpstr>コンパイラ (compiler)</vt:lpstr>
      <vt:lpstr>原始プログラムと目的プログラム</vt:lpstr>
      <vt:lpstr>原始プログラムと目的プログラム</vt:lpstr>
      <vt:lpstr>K23言語</vt:lpstr>
      <vt:lpstr>実習で作成するコンパイラ</vt:lpstr>
      <vt:lpstr>コンパイラの構成</vt:lpstr>
      <vt:lpstr>処理の流れ</vt:lpstr>
      <vt:lpstr>プログラムの構造 (字句解析系・構文解析系)</vt:lpstr>
      <vt:lpstr>プログラムの構造(コード生成系)</vt:lpstr>
      <vt:lpstr>実習の概要</vt:lpstr>
      <vt:lpstr>成績について</vt:lpstr>
      <vt:lpstr>課題プログラムの提出</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課題プログラムの提出の注意</vt:lpstr>
      <vt:lpstr>実習ノート・報告書について</vt:lpstr>
      <vt:lpstr>報告書 (オンライン受講時)</vt:lpstr>
      <vt:lpstr>PowerPoint プレゼンテーション</vt:lpstr>
      <vt:lpstr>PowerPoint プレゼンテーション</vt:lpstr>
      <vt:lpstr>PowerPoint プレゼンテーション</vt:lpstr>
      <vt:lpstr>インタビューテスト</vt:lpstr>
      <vt:lpstr>遠隔授業(になった場合)</vt:lpstr>
      <vt:lpstr>Zoom</vt:lpstr>
      <vt:lpstr>Zoom</vt:lpstr>
      <vt:lpstr>授業中の質問について</vt:lpstr>
      <vt:lpstr>Slack</vt:lpstr>
      <vt:lpstr>Slack</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準備</vt:lpstr>
      <vt:lpstr>教材</vt:lpstr>
      <vt:lpstr>ProjI23 プロジェクトのインポート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デフォルト文字コードをUTF-8へ</vt:lpstr>
      <vt:lpstr>Javaコンパイラの準拠レベル設定</vt:lpstr>
    </vt:vector>
  </TitlesOfParts>
  <Manager>T.Ishimizu</Manager>
  <Company>KINKI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Compiler</dc:title>
  <dc:subject>Compiler 01</dc:subject>
  <dc:creator>T.Ishimizu</dc:creator>
  <cp:lastModifiedBy>石水隆</cp:lastModifiedBy>
  <cp:revision>560</cp:revision>
  <cp:lastPrinted>2023-03-23T08:22:18Z</cp:lastPrinted>
  <dcterms:created xsi:type="dcterms:W3CDTF">1601-01-01T00:00:00Z</dcterms:created>
  <dcterms:modified xsi:type="dcterms:W3CDTF">2023-04-03T11:54:39Z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