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9" r:id="rId3"/>
    <p:sldId id="388" r:id="rId4"/>
    <p:sldId id="402" r:id="rId5"/>
    <p:sldId id="273" r:id="rId6"/>
    <p:sldId id="311" r:id="rId7"/>
    <p:sldId id="389" r:id="rId8"/>
    <p:sldId id="391" r:id="rId9"/>
    <p:sldId id="400" r:id="rId10"/>
    <p:sldId id="396" r:id="rId11"/>
    <p:sldId id="397" r:id="rId12"/>
    <p:sldId id="398" r:id="rId13"/>
    <p:sldId id="399" r:id="rId14"/>
    <p:sldId id="401" r:id="rId15"/>
    <p:sldId id="383" r:id="rId16"/>
  </p:sldIdLst>
  <p:sldSz cx="9144000" cy="6858000" type="screen4x3"/>
  <p:notesSz cx="8597900" cy="59436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4000" kern="1200">
        <a:solidFill>
          <a:srgbClr val="000000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01">
          <p15:clr>
            <a:srgbClr val="A4A3A4"/>
          </p15:clr>
        </p15:guide>
        <p15:guide id="2" pos="24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66FF33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3692" autoAdjust="0"/>
  </p:normalViewPr>
  <p:slideViewPr>
    <p:cSldViewPr>
      <p:cViewPr varScale="1">
        <p:scale>
          <a:sx n="183" d="100"/>
          <a:sy n="183" d="100"/>
        </p:scale>
        <p:origin x="1350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601"/>
        <p:guide pos="24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7242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870450" y="0"/>
            <a:ext cx="3725863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5645150"/>
            <a:ext cx="3724275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70450" y="5645150"/>
            <a:ext cx="3725863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97B15E-6192-4E53-BDF9-6E7512C04B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3622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712788" y="0"/>
            <a:ext cx="2670175" cy="20018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71500" y="2400300"/>
            <a:ext cx="6664325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381700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854" tIns="36426" rIns="72854" bIns="36426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453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8003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6127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6245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387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3623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9028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1355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8001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2322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71500" y="2400300"/>
            <a:ext cx="6664325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5504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268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2163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366713"/>
            <a:ext cx="1941513" cy="66389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366713"/>
            <a:ext cx="5676900" cy="66389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31078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66713"/>
            <a:ext cx="7770813" cy="16287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421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1095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43858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5024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5024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9699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1741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8848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16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5169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6157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endParaRPr lang="ja-JP" alt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6713"/>
            <a:ext cx="7770813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502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9</a:t>
            </a:r>
            <a:r>
              <a:rPr lang="ja-JP" altLang="en-GB"/>
              <a:t>レベル目のアウトライン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5pPr>
      <a:lvl6pPr marL="15367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6pPr>
      <a:lvl7pPr marL="19939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7pPr>
      <a:lvl8pPr marL="24511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8pPr>
      <a:lvl9pPr marL="2908300" indent="-2159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4400">
          <a:solidFill>
            <a:srgbClr val="000000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1313" indent="-341313" algn="l" defTabSz="449263" rtl="0" eaLnBrk="0" fontAlgn="base" hangingPunct="0">
        <a:spcBef>
          <a:spcPts val="7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6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488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755650" y="908050"/>
            <a:ext cx="7772400" cy="15843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8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GB"/>
              <a:t>情報システムプロジェクト</a:t>
            </a:r>
            <a:r>
              <a:rPr lang="en-US" altLang="ja-JP"/>
              <a:t>I</a:t>
            </a:r>
            <a:endParaRPr lang="ja-JP" altLang="en-GB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79388" y="2492375"/>
            <a:ext cx="8820150" cy="3097213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83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ja-JP" altLang="en-GB" sz="3600" dirty="0"/>
          </a:p>
          <a:p>
            <a:pPr marL="0" indent="0" algn="ctr" eaLnBrk="1" hangingPunct="1">
              <a:lnSpc>
                <a:spcPct val="83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GB" sz="4400" dirty="0"/>
              <a:t>第２回　</a:t>
            </a:r>
            <a:r>
              <a:rPr lang="en-GB" altLang="ja-JP" sz="4400" dirty="0"/>
              <a:t>FileScanner.java</a:t>
            </a:r>
            <a:endParaRPr lang="ja-JP" altLang="en-GB" sz="4400" dirty="0"/>
          </a:p>
          <a:p>
            <a:pPr marL="0" indent="0" algn="ctr" eaLnBrk="1" hangingPunct="1">
              <a:lnSpc>
                <a:spcPct val="83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ja-JP" altLang="en-GB" sz="4400" dirty="0"/>
          </a:p>
          <a:p>
            <a:pPr marL="0" indent="0" algn="ctr" eaLnBrk="1" hangingPunct="1">
              <a:lnSpc>
                <a:spcPct val="83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GB" dirty="0"/>
              <a:t>　</a:t>
            </a:r>
            <a:r>
              <a:rPr lang="ja-JP" altLang="en-US" dirty="0"/>
              <a:t>～</a:t>
            </a:r>
            <a:r>
              <a:rPr lang="ja-JP" altLang="en-GB" dirty="0"/>
              <a:t>ファイル入力、文字切り出し機能を持つ</a:t>
            </a:r>
          </a:p>
          <a:p>
            <a:pPr marL="0" indent="0" algn="ctr" eaLnBrk="1" hangingPunct="1">
              <a:lnSpc>
                <a:spcPct val="83000"/>
              </a:lnSpc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GB" dirty="0"/>
              <a:t>プログラムの作成</a:t>
            </a:r>
            <a:r>
              <a:rPr lang="ja-JP" altLang="en-US" dirty="0"/>
              <a:t>～</a:t>
            </a:r>
            <a:endParaRPr lang="ja-JP" altLang="en-GB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07950" y="2565400"/>
            <a:ext cx="32400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/>
              <a:t>sourceFile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lineNumberum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columnNumber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>
                <a:solidFill>
                  <a:srgbClr val="FF0000"/>
                </a:solidFill>
              </a:rPr>
              <a:t>currentCharacter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nextCharacter</a:t>
            </a:r>
            <a:endParaRPr lang="ja-JP" altLang="en-US" sz="320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0825" y="215900"/>
            <a:ext cx="334899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main(</a:t>
            </a:r>
            <a:r>
              <a:rPr lang="ja-JP" altLang="en-US" dirty="0"/>
              <a:t>問題 </a:t>
            </a:r>
            <a:r>
              <a:rPr lang="en-US" altLang="ja-JP" dirty="0"/>
              <a:t>2.6)</a:t>
            </a:r>
            <a:endParaRPr lang="ja-JP" altLang="en-US" dirty="0"/>
          </a:p>
          <a:p>
            <a:r>
              <a:rPr lang="en-US" altLang="ja-JP" dirty="0"/>
              <a:t>{ 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76600" y="2500313"/>
            <a:ext cx="4291013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/>
              <a:t>= </a:t>
            </a:r>
            <a:r>
              <a:rPr lang="en-US" altLang="ja-JP" sz="3200"/>
              <a:t>bsort.k</a:t>
            </a:r>
            <a:r>
              <a:rPr lang="ja-JP" altLang="en-US" sz="3200"/>
              <a:t>ファイルを参照</a:t>
            </a:r>
            <a:endParaRPr lang="en-US" altLang="ja-JP" sz="320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/>
              <a:t>= 0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/>
              <a:t>= -1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/>
              <a:t>=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/>
              <a:t>= '  n'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/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1187450" y="1052513"/>
            <a:ext cx="1439863" cy="1368425"/>
            <a:chOff x="1632" y="1248"/>
            <a:chExt cx="2682" cy="2286"/>
          </a:xfrm>
        </p:grpSpPr>
        <p:sp>
          <p:nvSpPr>
            <p:cNvPr id="10250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0251" name="AutoShape 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0252" name="AutoShape 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10246" name="Text Box 10"/>
          <p:cNvSpPr txBox="1">
            <a:spLocks noChangeArrowheads="1"/>
          </p:cNvSpPr>
          <p:nvPr/>
        </p:nvSpPr>
        <p:spPr bwMode="auto">
          <a:xfrm>
            <a:off x="3203575" y="908050"/>
            <a:ext cx="5748338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/>
              <a:t>行ではなく、文字単位で</a:t>
            </a:r>
          </a:p>
          <a:p>
            <a:r>
              <a:rPr lang="en-US" altLang="ja-JP"/>
              <a:t>bsort.k</a:t>
            </a:r>
            <a:r>
              <a:rPr lang="ja-JP" altLang="en-US"/>
              <a:t>の内容を表示する</a:t>
            </a: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 flipH="1">
            <a:off x="2484438" y="1484313"/>
            <a:ext cx="3455987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248" name="Text Box 12"/>
          <p:cNvSpPr txBox="1">
            <a:spLocks noChangeArrowheads="1"/>
          </p:cNvSpPr>
          <p:nvPr/>
        </p:nvSpPr>
        <p:spPr bwMode="auto">
          <a:xfrm>
            <a:off x="468313" y="6021388"/>
            <a:ext cx="8393112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</a:rPr>
              <a:t>注</a:t>
            </a:r>
            <a:r>
              <a:rPr lang="en-US" altLang="ja-JP" sz="3600" dirty="0">
                <a:solidFill>
                  <a:srgbClr val="FF0000"/>
                </a:solidFill>
              </a:rPr>
              <a:t>: </a:t>
            </a:r>
            <a:r>
              <a:rPr lang="ja-JP" altLang="en-US" sz="3600" dirty="0">
                <a:solidFill>
                  <a:srgbClr val="FF0000"/>
                </a:solidFill>
              </a:rPr>
              <a:t>問題</a:t>
            </a:r>
            <a:r>
              <a:rPr lang="en-US" altLang="ja-JP" sz="3600" dirty="0">
                <a:solidFill>
                  <a:srgbClr val="FF0000"/>
                </a:solidFill>
              </a:rPr>
              <a:t>2.6</a:t>
            </a:r>
            <a:r>
              <a:rPr lang="ja-JP" altLang="en-US" sz="3600" dirty="0">
                <a:solidFill>
                  <a:srgbClr val="FF0000"/>
                </a:solidFill>
              </a:rPr>
              <a:t>の</a:t>
            </a:r>
            <a:r>
              <a:rPr lang="en-US" altLang="ja-JP" sz="3600" dirty="0">
                <a:solidFill>
                  <a:srgbClr val="FF0000"/>
                </a:solidFill>
              </a:rPr>
              <a:t>FileScanner.java</a:t>
            </a:r>
            <a:r>
              <a:rPr lang="ja-JP" altLang="en-US" sz="3600" dirty="0" err="1">
                <a:solidFill>
                  <a:srgbClr val="FF0000"/>
                </a:solidFill>
              </a:rPr>
              <a:t>も提</a:t>
            </a:r>
            <a:r>
              <a:rPr lang="ja-JP" altLang="en-US" sz="3600" dirty="0">
                <a:solidFill>
                  <a:srgbClr val="FF0000"/>
                </a:solidFill>
              </a:rPr>
              <a:t>出しない</a:t>
            </a:r>
          </a:p>
        </p:txBody>
      </p:sp>
      <p:cxnSp>
        <p:nvCxnSpPr>
          <p:cNvPr id="10249" name="直線コネクタ 11"/>
          <p:cNvCxnSpPr>
            <a:cxnSpLocks noChangeShapeType="1"/>
          </p:cNvCxnSpPr>
          <p:nvPr/>
        </p:nvCxnSpPr>
        <p:spPr bwMode="auto">
          <a:xfrm>
            <a:off x="3957638" y="5254625"/>
            <a:ext cx="142875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07950" y="2565400"/>
            <a:ext cx="32400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/>
              <a:t>sourceFile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lineNumberum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columnNumber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>
                <a:solidFill>
                  <a:srgbClr val="FF0000"/>
                </a:solidFill>
              </a:rPr>
              <a:t>currentCharacter</a:t>
            </a:r>
            <a:endParaRPr lang="en-US" altLang="ja-JP" sz="3200"/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nextCharacter</a:t>
            </a:r>
            <a:endParaRPr lang="ja-JP" altLang="en-US" sz="320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50825" y="215900"/>
            <a:ext cx="334899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main(</a:t>
            </a:r>
            <a:r>
              <a:rPr lang="ja-JP" altLang="en-US" dirty="0"/>
              <a:t>問題 </a:t>
            </a:r>
            <a:r>
              <a:rPr lang="en-US" altLang="ja-JP" dirty="0"/>
              <a:t>2.6)</a:t>
            </a:r>
            <a:endParaRPr lang="ja-JP" altLang="en-US" dirty="0"/>
          </a:p>
          <a:p>
            <a:r>
              <a:rPr lang="en-US" altLang="ja-JP" dirty="0"/>
              <a:t>{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76600" y="2500313"/>
            <a:ext cx="4291013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</a:t>
            </a:r>
            <a:r>
              <a:rPr lang="en-US" altLang="ja-JP" sz="3200" dirty="0" err="1"/>
              <a:t>bsort.k</a:t>
            </a:r>
            <a:r>
              <a:rPr lang="ja-JP" altLang="en-US" sz="3200" dirty="0"/>
              <a:t>ファイルを参照</a:t>
            </a:r>
            <a:endParaRPr lang="en-US" altLang="ja-JP" sz="3200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"main() { n"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1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0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  n'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'm'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1187450" y="1052513"/>
            <a:ext cx="1439863" cy="1368425"/>
            <a:chOff x="1632" y="1248"/>
            <a:chExt cx="2682" cy="2286"/>
          </a:xfrm>
        </p:grpSpPr>
        <p:sp>
          <p:nvSpPr>
            <p:cNvPr id="11274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1275" name="AutoShape 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1276" name="AutoShape 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3203575" y="908050"/>
            <a:ext cx="5748338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/>
              <a:t>行ではなく、文字単位で</a:t>
            </a:r>
          </a:p>
          <a:p>
            <a:r>
              <a:rPr lang="en-US" altLang="ja-JP"/>
              <a:t>bsort.k</a:t>
            </a:r>
            <a:r>
              <a:rPr lang="ja-JP" altLang="en-US"/>
              <a:t>の内容を表示する</a:t>
            </a:r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 flipH="1">
            <a:off x="2484438" y="1484313"/>
            <a:ext cx="3455987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468313" y="6021388"/>
            <a:ext cx="8393112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</a:rPr>
              <a:t>注</a:t>
            </a:r>
            <a:r>
              <a:rPr lang="en-US" altLang="ja-JP" sz="3600" dirty="0">
                <a:solidFill>
                  <a:srgbClr val="FF0000"/>
                </a:solidFill>
              </a:rPr>
              <a:t>: </a:t>
            </a:r>
            <a:r>
              <a:rPr lang="ja-JP" altLang="en-US" sz="3600" dirty="0">
                <a:solidFill>
                  <a:srgbClr val="FF0000"/>
                </a:solidFill>
              </a:rPr>
              <a:t>問題</a:t>
            </a:r>
            <a:r>
              <a:rPr lang="en-US" altLang="ja-JP" sz="3600" dirty="0">
                <a:solidFill>
                  <a:srgbClr val="FF0000"/>
                </a:solidFill>
              </a:rPr>
              <a:t>2.6</a:t>
            </a:r>
            <a:r>
              <a:rPr lang="ja-JP" altLang="en-US" sz="3600" dirty="0">
                <a:solidFill>
                  <a:srgbClr val="FF0000"/>
                </a:solidFill>
              </a:rPr>
              <a:t>の</a:t>
            </a:r>
            <a:r>
              <a:rPr lang="en-US" altLang="ja-JP" sz="3600" dirty="0">
                <a:solidFill>
                  <a:srgbClr val="FF0000"/>
                </a:solidFill>
              </a:rPr>
              <a:t>FileScanner.java</a:t>
            </a:r>
            <a:r>
              <a:rPr lang="ja-JP" altLang="en-US" sz="3600" dirty="0" err="1">
                <a:solidFill>
                  <a:srgbClr val="FF0000"/>
                </a:solidFill>
              </a:rPr>
              <a:t>も提</a:t>
            </a:r>
            <a:r>
              <a:rPr lang="ja-JP" altLang="en-US" sz="3600" dirty="0">
                <a:solidFill>
                  <a:srgbClr val="FF0000"/>
                </a:solidFill>
              </a:rPr>
              <a:t>出しない</a:t>
            </a:r>
          </a:p>
        </p:txBody>
      </p:sp>
      <p:cxnSp>
        <p:nvCxnSpPr>
          <p:cNvPr id="11273" name="直線コネクタ 11"/>
          <p:cNvCxnSpPr>
            <a:cxnSpLocks noChangeShapeType="1"/>
          </p:cNvCxnSpPr>
          <p:nvPr/>
        </p:nvCxnSpPr>
        <p:spPr bwMode="auto">
          <a:xfrm>
            <a:off x="3924300" y="4749800"/>
            <a:ext cx="144463" cy="287338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" name="直線コネクタ 11"/>
          <p:cNvCxnSpPr>
            <a:cxnSpLocks noChangeShapeType="1"/>
          </p:cNvCxnSpPr>
          <p:nvPr/>
        </p:nvCxnSpPr>
        <p:spPr bwMode="auto">
          <a:xfrm>
            <a:off x="5684838" y="3197225"/>
            <a:ext cx="142875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07950" y="2565400"/>
            <a:ext cx="32400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/>
              <a:t>sourceFile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lineNumberum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columnNumber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>
                <a:solidFill>
                  <a:srgbClr val="FF0000"/>
                </a:solidFill>
              </a:rPr>
              <a:t>currentCharacter</a:t>
            </a:r>
            <a:endParaRPr lang="en-US" altLang="ja-JP" sz="3200"/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nextCharacter</a:t>
            </a:r>
            <a:endParaRPr lang="ja-JP" altLang="en-US" sz="320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50825" y="215900"/>
            <a:ext cx="334899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main(</a:t>
            </a:r>
            <a:r>
              <a:rPr lang="ja-JP" altLang="en-US" dirty="0"/>
              <a:t>問題 </a:t>
            </a:r>
            <a:r>
              <a:rPr lang="en-US" altLang="ja-JP" dirty="0"/>
              <a:t>2.6)</a:t>
            </a:r>
            <a:endParaRPr lang="ja-JP" altLang="en-US" dirty="0"/>
          </a:p>
          <a:p>
            <a:r>
              <a:rPr lang="en-US" altLang="ja-JP" dirty="0"/>
              <a:t>{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76600" y="2500313"/>
            <a:ext cx="4291013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</a:t>
            </a:r>
            <a:r>
              <a:rPr lang="en-US" altLang="ja-JP" sz="3200" dirty="0" err="1"/>
              <a:t>bsort.k</a:t>
            </a:r>
            <a:r>
              <a:rPr lang="ja-JP" altLang="en-US" sz="3200" dirty="0"/>
              <a:t>ファイルを参照</a:t>
            </a:r>
            <a:endParaRPr lang="en-US" altLang="ja-JP" sz="3200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"main() { n"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1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1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'm'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'a'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</p:txBody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1187450" y="1052513"/>
            <a:ext cx="1439863" cy="1368425"/>
            <a:chOff x="1632" y="1248"/>
            <a:chExt cx="2682" cy="2286"/>
          </a:xfrm>
        </p:grpSpPr>
        <p:sp>
          <p:nvSpPr>
            <p:cNvPr id="12297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2298" name="AutoShape 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2299" name="AutoShape 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12294" name="Text Box 10"/>
          <p:cNvSpPr txBox="1">
            <a:spLocks noChangeArrowheads="1"/>
          </p:cNvSpPr>
          <p:nvPr/>
        </p:nvSpPr>
        <p:spPr bwMode="auto">
          <a:xfrm>
            <a:off x="3203575" y="908050"/>
            <a:ext cx="5748338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/>
              <a:t>行ではなく、文字単位で</a:t>
            </a:r>
          </a:p>
          <a:p>
            <a:r>
              <a:rPr lang="en-US" altLang="ja-JP"/>
              <a:t>bsort.k</a:t>
            </a:r>
            <a:r>
              <a:rPr lang="ja-JP" altLang="en-US"/>
              <a:t>の内容を表示する</a:t>
            </a:r>
          </a:p>
        </p:txBody>
      </p:sp>
      <p:sp>
        <p:nvSpPr>
          <p:cNvPr id="12295" name="Line 11"/>
          <p:cNvSpPr>
            <a:spLocks noChangeShapeType="1"/>
          </p:cNvSpPr>
          <p:nvPr/>
        </p:nvSpPr>
        <p:spPr bwMode="auto">
          <a:xfrm flipH="1">
            <a:off x="2484438" y="1484313"/>
            <a:ext cx="3455987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296" name="Text Box 12"/>
          <p:cNvSpPr txBox="1">
            <a:spLocks noChangeArrowheads="1"/>
          </p:cNvSpPr>
          <p:nvPr/>
        </p:nvSpPr>
        <p:spPr bwMode="auto">
          <a:xfrm>
            <a:off x="468313" y="6021388"/>
            <a:ext cx="8393112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</a:rPr>
              <a:t>注</a:t>
            </a:r>
            <a:r>
              <a:rPr lang="en-US" altLang="ja-JP" sz="3600" dirty="0">
                <a:solidFill>
                  <a:srgbClr val="FF0000"/>
                </a:solidFill>
              </a:rPr>
              <a:t>: </a:t>
            </a:r>
            <a:r>
              <a:rPr lang="ja-JP" altLang="en-US" sz="3600" dirty="0">
                <a:solidFill>
                  <a:srgbClr val="FF0000"/>
                </a:solidFill>
              </a:rPr>
              <a:t>問題</a:t>
            </a:r>
            <a:r>
              <a:rPr lang="en-US" altLang="ja-JP" sz="3600" dirty="0">
                <a:solidFill>
                  <a:srgbClr val="FF0000"/>
                </a:solidFill>
              </a:rPr>
              <a:t>2.6</a:t>
            </a:r>
            <a:r>
              <a:rPr lang="ja-JP" altLang="en-US" sz="3600" dirty="0">
                <a:solidFill>
                  <a:srgbClr val="FF0000"/>
                </a:solidFill>
              </a:rPr>
              <a:t>の</a:t>
            </a:r>
            <a:r>
              <a:rPr lang="en-US" altLang="ja-JP" sz="3600" dirty="0">
                <a:solidFill>
                  <a:srgbClr val="FF0000"/>
                </a:solidFill>
              </a:rPr>
              <a:t>FileScanner.java</a:t>
            </a:r>
            <a:r>
              <a:rPr lang="ja-JP" altLang="en-US" sz="3600" dirty="0" err="1">
                <a:solidFill>
                  <a:srgbClr val="FF0000"/>
                </a:solidFill>
              </a:rPr>
              <a:t>も提</a:t>
            </a:r>
            <a:r>
              <a:rPr lang="ja-JP" altLang="en-US" sz="3600" dirty="0">
                <a:solidFill>
                  <a:srgbClr val="FF0000"/>
                </a:solidFill>
              </a:rPr>
              <a:t>出しない</a:t>
            </a:r>
          </a:p>
        </p:txBody>
      </p:sp>
      <p:cxnSp>
        <p:nvCxnSpPr>
          <p:cNvPr id="13" name="直線コネクタ 11"/>
          <p:cNvCxnSpPr>
            <a:cxnSpLocks noChangeShapeType="1"/>
          </p:cNvCxnSpPr>
          <p:nvPr/>
        </p:nvCxnSpPr>
        <p:spPr bwMode="auto">
          <a:xfrm>
            <a:off x="5684838" y="3197225"/>
            <a:ext cx="142875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07950" y="2565400"/>
            <a:ext cx="32400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/>
              <a:t>sourceFile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lineNumberum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columnNumber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>
                <a:solidFill>
                  <a:srgbClr val="FF0000"/>
                </a:solidFill>
              </a:rPr>
              <a:t>currentCharacter</a:t>
            </a:r>
            <a:endParaRPr lang="en-US" altLang="ja-JP" sz="3200"/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nextCharacter</a:t>
            </a:r>
            <a:endParaRPr lang="ja-JP" altLang="en-US" sz="320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50825" y="215900"/>
            <a:ext cx="334899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main(</a:t>
            </a:r>
            <a:r>
              <a:rPr lang="ja-JP" altLang="en-US" dirty="0"/>
              <a:t>問題 </a:t>
            </a:r>
            <a:r>
              <a:rPr lang="en-US" altLang="ja-JP" dirty="0"/>
              <a:t>2.6)</a:t>
            </a:r>
            <a:endParaRPr lang="ja-JP" altLang="en-US" dirty="0"/>
          </a:p>
          <a:p>
            <a:r>
              <a:rPr lang="en-US" altLang="ja-JP" dirty="0"/>
              <a:t>{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76600" y="2500313"/>
            <a:ext cx="4291013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</a:t>
            </a:r>
            <a:r>
              <a:rPr lang="en-US" altLang="ja-JP" sz="3200" dirty="0" err="1"/>
              <a:t>bsort.k</a:t>
            </a:r>
            <a:r>
              <a:rPr lang="ja-JP" altLang="en-US" sz="3200" dirty="0"/>
              <a:t>ファイルを参照</a:t>
            </a:r>
            <a:endParaRPr lang="en-US" altLang="ja-JP" sz="3200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"main() { n"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1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2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'a'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</a:t>
            </a:r>
            <a:r>
              <a:rPr lang="en-US" altLang="ja-JP" dirty="0" err="1"/>
              <a:t>i</a:t>
            </a:r>
            <a:r>
              <a:rPr lang="en-US" altLang="ja-JP" dirty="0"/>
              <a:t>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</p:txBody>
      </p:sp>
      <p:grpSp>
        <p:nvGrpSpPr>
          <p:cNvPr id="13317" name="Group 5"/>
          <p:cNvGrpSpPr>
            <a:grpSpLocks/>
          </p:cNvGrpSpPr>
          <p:nvPr/>
        </p:nvGrpSpPr>
        <p:grpSpPr bwMode="auto">
          <a:xfrm>
            <a:off x="1187450" y="1052513"/>
            <a:ext cx="1439863" cy="1368425"/>
            <a:chOff x="1632" y="1248"/>
            <a:chExt cx="2682" cy="2286"/>
          </a:xfrm>
        </p:grpSpPr>
        <p:sp>
          <p:nvSpPr>
            <p:cNvPr id="13321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3322" name="AutoShape 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3323" name="AutoShape 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3203575" y="908050"/>
            <a:ext cx="5748338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/>
              <a:t>行ではなく、文字単位で</a:t>
            </a:r>
          </a:p>
          <a:p>
            <a:r>
              <a:rPr lang="en-US" altLang="ja-JP"/>
              <a:t>bsort.k</a:t>
            </a:r>
            <a:r>
              <a:rPr lang="ja-JP" altLang="en-US"/>
              <a:t>の内容を表示する</a:t>
            </a:r>
          </a:p>
        </p:txBody>
      </p:sp>
      <p:sp>
        <p:nvSpPr>
          <p:cNvPr id="13319" name="Line 11"/>
          <p:cNvSpPr>
            <a:spLocks noChangeShapeType="1"/>
          </p:cNvSpPr>
          <p:nvPr/>
        </p:nvSpPr>
        <p:spPr bwMode="auto">
          <a:xfrm flipH="1">
            <a:off x="2484438" y="1484313"/>
            <a:ext cx="3455987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228600" y="5619750"/>
            <a:ext cx="8723313" cy="1200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sz="2400">
                <a:solidFill>
                  <a:srgbClr val="FF0000"/>
                </a:solidFill>
              </a:rPr>
              <a:t>nextCharacter = line.charAt(…);</a:t>
            </a:r>
            <a:r>
              <a:rPr lang="ja-JP" altLang="en-US" sz="2400">
                <a:solidFill>
                  <a:srgbClr val="FF0000"/>
                </a:solidFill>
              </a:rPr>
              <a:t>など、</a:t>
            </a:r>
          </a:p>
          <a:p>
            <a:r>
              <a:rPr lang="ja-JP" altLang="en-US" sz="2400">
                <a:solidFill>
                  <a:srgbClr val="FF0000"/>
                </a:solidFill>
              </a:rPr>
              <a:t>文字列処理を行う様々なメソッドの使い方は、オブジェクト指向</a:t>
            </a:r>
            <a:r>
              <a:rPr lang="en-US" altLang="ja-JP" sz="2400">
                <a:solidFill>
                  <a:srgbClr val="FF0000"/>
                </a:solidFill>
              </a:rPr>
              <a:t>Java</a:t>
            </a:r>
          </a:p>
          <a:p>
            <a:r>
              <a:rPr lang="ja-JP" altLang="en-US" sz="2400">
                <a:solidFill>
                  <a:srgbClr val="FF0000"/>
                </a:solidFill>
              </a:rPr>
              <a:t>プログラミング入門の</a:t>
            </a:r>
            <a:r>
              <a:rPr lang="en-US" altLang="ja-JP" sz="2400">
                <a:solidFill>
                  <a:srgbClr val="FF0000"/>
                </a:solidFill>
              </a:rPr>
              <a:t>6</a:t>
            </a:r>
            <a:r>
              <a:rPr lang="ja-JP" altLang="en-US" sz="2400">
                <a:solidFill>
                  <a:srgbClr val="FF0000"/>
                </a:solidFill>
              </a:rPr>
              <a:t>章や、</a:t>
            </a:r>
            <a:r>
              <a:rPr lang="en-US" altLang="ja-JP" sz="2400">
                <a:solidFill>
                  <a:srgbClr val="FF0000"/>
                </a:solidFill>
              </a:rPr>
              <a:t>Web</a:t>
            </a:r>
            <a:r>
              <a:rPr lang="ja-JP" altLang="en-US" sz="2400">
                <a:solidFill>
                  <a:srgbClr val="FF0000"/>
                </a:solidFill>
              </a:rPr>
              <a:t>上の</a:t>
            </a:r>
            <a:r>
              <a:rPr lang="en-US" altLang="ja-JP" sz="2400">
                <a:solidFill>
                  <a:srgbClr val="FF0000"/>
                </a:solidFill>
              </a:rPr>
              <a:t>Java API</a:t>
            </a:r>
            <a:r>
              <a:rPr lang="ja-JP" altLang="en-US" sz="2400">
                <a:solidFill>
                  <a:srgbClr val="FF0000"/>
                </a:solidFill>
              </a:rPr>
              <a:t>のページを参照</a:t>
            </a:r>
          </a:p>
        </p:txBody>
      </p:sp>
      <p:cxnSp>
        <p:nvCxnSpPr>
          <p:cNvPr id="12" name="直線コネクタ 11"/>
          <p:cNvCxnSpPr>
            <a:cxnSpLocks noChangeShapeType="1"/>
          </p:cNvCxnSpPr>
          <p:nvPr/>
        </p:nvCxnSpPr>
        <p:spPr bwMode="auto">
          <a:xfrm>
            <a:off x="5684838" y="3197225"/>
            <a:ext cx="142875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07950" y="2565400"/>
            <a:ext cx="3240088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/>
              <a:t>sourceFile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lineNumberum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columnNumber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>
                <a:solidFill>
                  <a:schemeClr val="tx1"/>
                </a:solidFill>
              </a:rPr>
              <a:t>currentCharacter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nextCharacter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>
                <a:solidFill>
                  <a:srgbClr val="FF0000"/>
                </a:solidFill>
              </a:rPr>
              <a:t>scanAt()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0825" y="215900"/>
            <a:ext cx="334899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main(</a:t>
            </a:r>
            <a:r>
              <a:rPr lang="ja-JP" altLang="en-US" dirty="0"/>
              <a:t>問題 </a:t>
            </a:r>
            <a:r>
              <a:rPr lang="en-US" altLang="ja-JP" dirty="0"/>
              <a:t>2.7)</a:t>
            </a:r>
            <a:endParaRPr lang="ja-JP" altLang="en-US" dirty="0"/>
          </a:p>
          <a:p>
            <a:r>
              <a:rPr lang="en-US" altLang="ja-JP" dirty="0"/>
              <a:t>{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76600" y="2500313"/>
            <a:ext cx="4291013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</a:t>
            </a:r>
            <a:r>
              <a:rPr lang="en-US" altLang="ja-JP" sz="3200" dirty="0" err="1"/>
              <a:t>bsort.k</a:t>
            </a:r>
            <a:r>
              <a:rPr lang="ja-JP" altLang="en-US" sz="3200" dirty="0"/>
              <a:t>ファイルを参照</a:t>
            </a:r>
            <a:endParaRPr lang="en-US" altLang="ja-JP" sz="3200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"main() { n"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1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2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'a'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</a:t>
            </a:r>
            <a:r>
              <a:rPr lang="en-US" altLang="ja-JP" dirty="0" err="1"/>
              <a:t>i</a:t>
            </a:r>
            <a:r>
              <a:rPr lang="en-US" altLang="ja-JP" dirty="0"/>
              <a:t>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1187450" y="1052513"/>
            <a:ext cx="1439863" cy="1368425"/>
            <a:chOff x="1632" y="1248"/>
            <a:chExt cx="2682" cy="2286"/>
          </a:xfrm>
        </p:grpSpPr>
        <p:sp>
          <p:nvSpPr>
            <p:cNvPr id="14344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4345" name="AutoShape 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14346" name="AutoShape 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3830638" y="311150"/>
            <a:ext cx="4940300" cy="186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 sz="3600">
                <a:solidFill>
                  <a:srgbClr val="008000"/>
                </a:solidFill>
              </a:rPr>
              <a:t>line, lineNumber, </a:t>
            </a:r>
          </a:p>
          <a:p>
            <a:pPr>
              <a:lnSpc>
                <a:spcPct val="80000"/>
              </a:lnSpc>
            </a:pPr>
            <a:r>
              <a:rPr lang="en-US" altLang="ja-JP" sz="3600">
                <a:solidFill>
                  <a:srgbClr val="008000"/>
                </a:solidFill>
              </a:rPr>
              <a:t>columnNumber </a:t>
            </a:r>
            <a:r>
              <a:rPr lang="ja-JP" altLang="en-US" sz="3600">
                <a:solidFill>
                  <a:srgbClr val="008000"/>
                </a:solidFill>
              </a:rPr>
              <a:t>の内容を</a:t>
            </a:r>
          </a:p>
          <a:p>
            <a:pPr>
              <a:lnSpc>
                <a:spcPct val="80000"/>
              </a:lnSpc>
            </a:pPr>
            <a:r>
              <a:rPr lang="ja-JP" altLang="en-US" sz="3600">
                <a:solidFill>
                  <a:srgbClr val="008000"/>
                </a:solidFill>
              </a:rPr>
              <a:t>わかりやすく表示する</a:t>
            </a:r>
          </a:p>
          <a:p>
            <a:pPr>
              <a:lnSpc>
                <a:spcPct val="80000"/>
              </a:lnSpc>
            </a:pPr>
            <a:r>
              <a:rPr lang="ja-JP" altLang="en-US" sz="3600">
                <a:solidFill>
                  <a:srgbClr val="008000"/>
                </a:solidFill>
              </a:rPr>
              <a:t>メソッド　</a:t>
            </a:r>
            <a:r>
              <a:rPr lang="en-US" altLang="ja-JP" sz="3600">
                <a:solidFill>
                  <a:srgbClr val="008000"/>
                </a:solidFill>
              </a:rPr>
              <a:t>scanAt()</a:t>
            </a:r>
            <a:r>
              <a:rPr lang="ja-JP" altLang="en-US" sz="3600">
                <a:solidFill>
                  <a:srgbClr val="008000"/>
                </a:solidFill>
              </a:rPr>
              <a:t>を追加</a:t>
            </a:r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596900" y="6149975"/>
            <a:ext cx="8078045" cy="64633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</a:rPr>
              <a:t>注</a:t>
            </a:r>
            <a:r>
              <a:rPr lang="en-US" altLang="ja-JP" sz="3600" dirty="0">
                <a:solidFill>
                  <a:srgbClr val="FF0000"/>
                </a:solidFill>
              </a:rPr>
              <a:t>: </a:t>
            </a:r>
            <a:r>
              <a:rPr lang="ja-JP" altLang="en-US" sz="3600" dirty="0">
                <a:solidFill>
                  <a:srgbClr val="FF0000"/>
                </a:solidFill>
              </a:rPr>
              <a:t>問題</a:t>
            </a:r>
            <a:r>
              <a:rPr lang="en-US" altLang="ja-JP" sz="3600" dirty="0">
                <a:solidFill>
                  <a:srgbClr val="FF0000"/>
                </a:solidFill>
              </a:rPr>
              <a:t>2.7</a:t>
            </a:r>
            <a:r>
              <a:rPr lang="ja-JP" altLang="en-US" sz="3600" dirty="0">
                <a:solidFill>
                  <a:srgbClr val="FF0000"/>
                </a:solidFill>
              </a:rPr>
              <a:t>の</a:t>
            </a:r>
            <a:r>
              <a:rPr lang="en-US" altLang="ja-JP" sz="3600" dirty="0">
                <a:solidFill>
                  <a:srgbClr val="FF0000"/>
                </a:solidFill>
              </a:rPr>
              <a:t>FileScanner.java</a:t>
            </a:r>
            <a:r>
              <a:rPr lang="ja-JP" altLang="en-US" sz="3600" dirty="0" err="1">
                <a:solidFill>
                  <a:srgbClr val="FF0000"/>
                </a:solidFill>
              </a:rPr>
              <a:t>を提</a:t>
            </a:r>
            <a:r>
              <a:rPr lang="ja-JP" altLang="en-US" sz="3600" dirty="0">
                <a:solidFill>
                  <a:srgbClr val="FF0000"/>
                </a:solidFill>
              </a:rPr>
              <a:t>出する</a:t>
            </a:r>
          </a:p>
        </p:txBody>
      </p:sp>
      <p:cxnSp>
        <p:nvCxnSpPr>
          <p:cNvPr id="11" name="直線コネクタ 11"/>
          <p:cNvCxnSpPr>
            <a:cxnSpLocks noChangeShapeType="1"/>
          </p:cNvCxnSpPr>
          <p:nvPr/>
        </p:nvCxnSpPr>
        <p:spPr bwMode="auto">
          <a:xfrm>
            <a:off x="5684838" y="3197225"/>
            <a:ext cx="142875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2395367"/>
            <a:ext cx="8964613" cy="43611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5000"/>
              </a:lnSpc>
            </a:pP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/* 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提出者</a:t>
            </a: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: 21-1-037-0999   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山田太郎</a:t>
            </a:r>
            <a:endParaRPr kumimoji="1" lang="en-US" altLang="ja-JP" sz="24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    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問題番号</a:t>
            </a: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:  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問題</a:t>
            </a: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2.7</a:t>
            </a:r>
            <a:endParaRPr kumimoji="1" lang="ja-JP" altLang="en-US" sz="24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    提出日</a:t>
            </a: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:     2023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年</a:t>
            </a: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4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月</a:t>
            </a:r>
            <a:r>
              <a:rPr kumimoji="1" lang="en-US" altLang="ja-JP" sz="2400">
                <a:solidFill>
                  <a:schemeClr val="tx1"/>
                </a:solidFill>
                <a:latin typeface="Arial" charset="0"/>
              </a:rPr>
              <a:t>19</a:t>
            </a:r>
            <a:r>
              <a:rPr kumimoji="1" lang="ja-JP" altLang="en-US" sz="2400">
                <a:solidFill>
                  <a:schemeClr val="tx1"/>
                </a:solidFill>
                <a:latin typeface="Arial" charset="0"/>
              </a:rPr>
              <a:t>日</a:t>
            </a:r>
            <a:endParaRPr kumimoji="1" lang="en-US" altLang="ja-JP" sz="240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 *</a:t>
            </a: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/</a:t>
            </a:r>
          </a:p>
          <a:p>
            <a:pPr eaLnBrk="1" hangingPunct="1">
              <a:lnSpc>
                <a:spcPct val="95000"/>
              </a:lnSpc>
            </a:pP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/**   </a:t>
            </a:r>
          </a:p>
          <a:p>
            <a:pPr eaLnBrk="1" hangingPunct="1">
              <a:lnSpc>
                <a:spcPct val="95000"/>
              </a:lnSpc>
            </a:pP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  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クラス</a:t>
            </a:r>
            <a:r>
              <a:rPr kumimoji="1" lang="en-US" altLang="ja-JP" sz="2400" dirty="0" err="1">
                <a:solidFill>
                  <a:schemeClr val="tx1"/>
                </a:solidFill>
                <a:latin typeface="Arial" charset="0"/>
              </a:rPr>
              <a:t>FileScanner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は</a:t>
            </a: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… 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（</a:t>
            </a:r>
            <a:r>
              <a:rPr kumimoji="1" lang="en-US" altLang="ja-JP" sz="2400" dirty="0" err="1">
                <a:solidFill>
                  <a:schemeClr val="tx1"/>
                </a:solidFill>
                <a:latin typeface="Arial" charset="0"/>
              </a:rPr>
              <a:t>FileScanner</a:t>
            </a: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とはどのようなクラスなのか、  </a:t>
            </a:r>
          </a:p>
          <a:p>
            <a:pPr eaLnBrk="1" hangingPunct="1">
              <a:lnSpc>
                <a:spcPct val="95000"/>
              </a:lnSpc>
            </a:pPr>
            <a:r>
              <a:rPr kumimoji="1" lang="ja-JP" altLang="en-US" sz="2400" dirty="0">
                <a:solidFill>
                  <a:schemeClr val="tx1"/>
                </a:solidFill>
                <a:latin typeface="Arial" charset="0"/>
              </a:rPr>
              <a:t>  役割や使われ方について、冒頭で必ずコメントする）</a:t>
            </a:r>
          </a:p>
          <a:p>
            <a:pPr eaLnBrk="1" hangingPunct="1">
              <a:lnSpc>
                <a:spcPct val="95000"/>
              </a:lnSpc>
            </a:pPr>
            <a:r>
              <a:rPr kumimoji="1" lang="en-US" altLang="ja-JP" sz="2400" dirty="0">
                <a:solidFill>
                  <a:schemeClr val="tx1"/>
                </a:solidFill>
                <a:latin typeface="Arial" charset="0"/>
              </a:rPr>
              <a:t>*/</a:t>
            </a:r>
          </a:p>
          <a:p>
            <a:pPr eaLnBrk="1" hangingPunct="1">
              <a:lnSpc>
                <a:spcPct val="95000"/>
              </a:lnSpc>
            </a:pPr>
            <a:r>
              <a:rPr kumimoji="1" lang="en-US" altLang="ja-JP" sz="2800" dirty="0">
                <a:solidFill>
                  <a:schemeClr val="tx1"/>
                </a:solidFill>
                <a:latin typeface="Arial" charset="0"/>
              </a:rPr>
              <a:t>class </a:t>
            </a:r>
            <a:r>
              <a:rPr kumimoji="1" lang="en-US" altLang="ja-JP" sz="2800" dirty="0" err="1">
                <a:solidFill>
                  <a:schemeClr val="tx1"/>
                </a:solidFill>
                <a:latin typeface="Arial" charset="0"/>
              </a:rPr>
              <a:t>FileScanner</a:t>
            </a:r>
            <a:r>
              <a:rPr kumimoji="1" lang="en-US" altLang="ja-JP" sz="2800" dirty="0">
                <a:solidFill>
                  <a:schemeClr val="tx1"/>
                </a:solidFill>
                <a:latin typeface="Arial" charset="0"/>
              </a:rPr>
              <a:t> {</a:t>
            </a:r>
          </a:p>
          <a:p>
            <a:pPr eaLnBrk="1" hangingPunct="1">
              <a:lnSpc>
                <a:spcPct val="95000"/>
              </a:lnSpc>
            </a:pPr>
            <a:r>
              <a:rPr kumimoji="1" lang="en-US" altLang="ja-JP" sz="4400" dirty="0">
                <a:solidFill>
                  <a:schemeClr val="tx1"/>
                </a:solidFill>
                <a:latin typeface="Arial" charset="0"/>
              </a:rPr>
              <a:t>          …</a:t>
            </a:r>
          </a:p>
          <a:p>
            <a:pPr eaLnBrk="1" hangingPunct="1">
              <a:lnSpc>
                <a:spcPct val="95000"/>
              </a:lnSpc>
            </a:pPr>
            <a:r>
              <a:rPr kumimoji="1" lang="en-US" altLang="ja-JP" sz="2800" dirty="0">
                <a:solidFill>
                  <a:schemeClr val="tx1"/>
                </a:solidFill>
                <a:latin typeface="Arial" charset="0"/>
              </a:rPr>
              <a:t>}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2550" y="84138"/>
            <a:ext cx="90360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3200" dirty="0"/>
              <a:t>問題</a:t>
            </a:r>
            <a:r>
              <a:rPr lang="en-US" altLang="ja-JP" sz="3200" dirty="0"/>
              <a:t>2.7 </a:t>
            </a:r>
            <a:r>
              <a:rPr lang="ja-JP" altLang="en-US" sz="3200" dirty="0"/>
              <a:t>で作成したプログラムを公式ページから提出する。詳しい使い方は公式ページを参照。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68B40E0-BCF2-4441-AB16-7E2522A0966E}"/>
              </a:ext>
            </a:extLst>
          </p:cNvPr>
          <p:cNvSpPr txBox="1"/>
          <p:nvPr/>
        </p:nvSpPr>
        <p:spPr>
          <a:xfrm>
            <a:off x="3321674" y="980728"/>
            <a:ext cx="573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https://www.info.kindai.ac.jp/project1/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79388" y="1844675"/>
            <a:ext cx="9144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/>
              <a:t>FileScanner.java</a:t>
            </a:r>
          </a:p>
          <a:p>
            <a:pPr>
              <a:lnSpc>
                <a:spcPct val="80000"/>
              </a:lnSpc>
            </a:pPr>
            <a:r>
              <a:rPr lang="ja-JP" altLang="en-US" sz="2000">
                <a:solidFill>
                  <a:schemeClr val="tx1"/>
                </a:solidFill>
              </a:rPr>
              <a:t>ファイル入力機能、文字列から文字を切り出す機能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71438" y="3284538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 dirty="0"/>
              <a:t>LexicalAnalizer.java</a:t>
            </a:r>
          </a:p>
          <a:p>
            <a:pPr>
              <a:lnSpc>
                <a:spcPct val="80000"/>
              </a:lnSpc>
            </a:pPr>
            <a:r>
              <a:rPr lang="ja-JP" altLang="en-US" sz="2000" dirty="0"/>
              <a:t>切り出された文字から単語（トークン）を組み立て、分類する機能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71438" y="4797425"/>
            <a:ext cx="9144000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/>
              <a:t>Kc.java</a:t>
            </a:r>
          </a:p>
          <a:p>
            <a:pPr>
              <a:lnSpc>
                <a:spcPct val="80000"/>
              </a:lnSpc>
            </a:pPr>
            <a:r>
              <a:rPr lang="ja-JP" altLang="en-US" sz="2000"/>
              <a:t>トークンを組み合わせ、式や構造として認識し、アセンブラの命令を次々と組み立てる機能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619250" y="260350"/>
            <a:ext cx="603402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K23</a:t>
            </a:r>
            <a:r>
              <a:rPr lang="ja-JP" altLang="en-US" dirty="0"/>
              <a:t>言語処理系を構成する</a:t>
            </a:r>
          </a:p>
          <a:p>
            <a:r>
              <a:rPr lang="ja-JP" altLang="en-US" dirty="0"/>
              <a:t>　　　主なプログラム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1052513"/>
            <a:ext cx="9144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>
                <a:solidFill>
                  <a:srgbClr val="FF0000"/>
                </a:solidFill>
              </a:rPr>
              <a:t>FileScanner.java</a:t>
            </a:r>
          </a:p>
          <a:p>
            <a:pPr>
              <a:lnSpc>
                <a:spcPct val="80000"/>
              </a:lnSpc>
            </a:pPr>
            <a:r>
              <a:rPr lang="ja-JP" altLang="en-US" sz="2000">
                <a:solidFill>
                  <a:srgbClr val="FF0000"/>
                </a:solidFill>
              </a:rPr>
              <a:t>ファイル入力機能、文字列から文字を切り出す機能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763713" y="188913"/>
            <a:ext cx="5416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/>
              <a:t>今日作成するプログラム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23850" y="2492375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/>
              <a:t>実行結果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50825" y="3429000"/>
            <a:ext cx="8579593" cy="19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ja-JP" sz="2800" dirty="0"/>
              <a:t>main() {</a:t>
            </a:r>
          </a:p>
          <a:p>
            <a:pPr>
              <a:lnSpc>
                <a:spcPct val="85000"/>
              </a:lnSpc>
            </a:pPr>
            <a:r>
              <a:rPr lang="en-US" altLang="ja-JP" sz="2800" dirty="0"/>
              <a:t>    int </a:t>
            </a:r>
            <a:r>
              <a:rPr lang="en-US" altLang="ja-JP" sz="2800" dirty="0" err="1"/>
              <a:t>i</a:t>
            </a:r>
            <a:r>
              <a:rPr lang="en-US" altLang="ja-JP" sz="2800" dirty="0"/>
              <a:t>, n=0, m=1, s, </a:t>
            </a:r>
            <a:r>
              <a:rPr lang="en-US" altLang="ja-JP" sz="2800" dirty="0" err="1"/>
              <a:t>tmp</a:t>
            </a:r>
            <a:r>
              <a:rPr lang="en-US" altLang="ja-JP" sz="2800" dirty="0"/>
              <a:t>, </a:t>
            </a:r>
            <a:r>
              <a:rPr lang="en-US" altLang="ja-JP" sz="2800" dirty="0" err="1"/>
              <a:t>is_sorted</a:t>
            </a:r>
            <a:r>
              <a:rPr lang="en-US" altLang="ja-JP" sz="2800" dirty="0"/>
              <a:t>=1, SIZE=20, data[20];</a:t>
            </a:r>
          </a:p>
          <a:p>
            <a:pPr>
              <a:lnSpc>
                <a:spcPct val="85000"/>
              </a:lnSpc>
            </a:pPr>
            <a:r>
              <a:rPr lang="en-US" altLang="ja-JP" sz="2800" dirty="0"/>
              <a:t>    </a:t>
            </a:r>
            <a:r>
              <a:rPr lang="en-US" altLang="ja-JP" sz="2800" dirty="0" err="1"/>
              <a:t>int</a:t>
            </a:r>
            <a:r>
              <a:rPr lang="en-US" altLang="ja-JP" sz="2800" dirty="0"/>
              <a:t> message[]= {'</a:t>
            </a:r>
            <a:r>
              <a:rPr lang="en-US" altLang="ja-JP" sz="2800" dirty="0" err="1"/>
              <a:t>s','o','r','t</a:t>
            </a:r>
            <a:r>
              <a:rPr lang="en-US" altLang="ja-JP" sz="2800" dirty="0"/>
              <a:t>'};</a:t>
            </a:r>
          </a:p>
          <a:p>
            <a:pPr>
              <a:lnSpc>
                <a:spcPct val="85000"/>
              </a:lnSpc>
            </a:pPr>
            <a:endParaRPr lang="en-US" altLang="ja-JP" sz="2800" dirty="0"/>
          </a:p>
          <a:p>
            <a:pPr>
              <a:lnSpc>
                <a:spcPct val="85000"/>
              </a:lnSpc>
            </a:pPr>
            <a:r>
              <a:rPr lang="en-US" altLang="ja-JP" sz="2800" dirty="0"/>
              <a:t>    </a:t>
            </a:r>
            <a:r>
              <a:rPr lang="en-US" altLang="ja-JP" sz="2800" dirty="0" err="1"/>
              <a:t>outputchar</a:t>
            </a:r>
            <a:r>
              <a:rPr lang="en-US" altLang="ja-JP" sz="2800" dirty="0"/>
              <a:t>('?');</a:t>
            </a:r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1908175" y="6165850"/>
            <a:ext cx="0" cy="6921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3686175" y="6067425"/>
            <a:ext cx="4773613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ja-JP" sz="2400"/>
              <a:t>bsort.k</a:t>
            </a:r>
            <a:r>
              <a:rPr lang="ja-JP" altLang="en-US" sz="2400"/>
              <a:t>の内容が、改行も含め正しく</a:t>
            </a:r>
          </a:p>
          <a:p>
            <a:pPr>
              <a:lnSpc>
                <a:spcPct val="85000"/>
              </a:lnSpc>
            </a:pPr>
            <a:r>
              <a:rPr lang="ja-JP" altLang="en-US" sz="2400"/>
              <a:t>表示されていればよい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475656" y="-15523"/>
            <a:ext cx="58705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try-with-resources</a:t>
            </a:r>
            <a:r>
              <a:rPr lang="ja-JP" altLang="en-US" dirty="0"/>
              <a:t>について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107504" y="962150"/>
            <a:ext cx="7720319" cy="2656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514350" indent="-514350">
              <a:lnSpc>
                <a:spcPct val="85000"/>
              </a:lnSpc>
              <a:buAutoNum type="arabicPlain" startAt="9"/>
            </a:pPr>
            <a:r>
              <a:rPr lang="en-US" altLang="ja-JP" sz="2800" dirty="0"/>
              <a:t>try (</a:t>
            </a:r>
            <a:r>
              <a:rPr lang="en-US" altLang="ja-JP" sz="2800" dirty="0" err="1"/>
              <a:t>BufferedReader</a:t>
            </a:r>
            <a:r>
              <a:rPr lang="en-US" altLang="ja-JP" sz="2800" dirty="0"/>
              <a:t> reader </a:t>
            </a:r>
          </a:p>
          <a:p>
            <a:pPr>
              <a:lnSpc>
                <a:spcPct val="85000"/>
              </a:lnSpc>
            </a:pPr>
            <a:r>
              <a:rPr lang="en-US" altLang="ja-JP" sz="2800" dirty="0"/>
              <a:t>                           = </a:t>
            </a:r>
            <a:r>
              <a:rPr lang="en-US" altLang="ja-JP" sz="2800" dirty="0" err="1"/>
              <a:t>Files.newBufferedReader</a:t>
            </a:r>
            <a:r>
              <a:rPr lang="en-US" altLang="ja-JP" sz="2800" dirty="0"/>
              <a:t>(path)){</a:t>
            </a:r>
          </a:p>
          <a:p>
            <a:pPr marL="514350" indent="-514350">
              <a:lnSpc>
                <a:spcPct val="85000"/>
              </a:lnSpc>
              <a:buAutoNum type="arabicPlain" startAt="10"/>
            </a:pPr>
            <a:r>
              <a:rPr lang="en-US" altLang="ja-JP" sz="2800" dirty="0"/>
              <a:t>     String line;</a:t>
            </a:r>
          </a:p>
          <a:p>
            <a:pPr marL="514350" indent="-514350">
              <a:lnSpc>
                <a:spcPct val="85000"/>
              </a:lnSpc>
              <a:buAutoNum type="arabicPlain" startAt="10"/>
            </a:pPr>
            <a:r>
              <a:rPr lang="en-US" altLang="ja-JP" sz="2800" dirty="0"/>
              <a:t>     while ((line = </a:t>
            </a:r>
            <a:r>
              <a:rPr lang="en-US" altLang="ja-JP" sz="2800" dirty="0" err="1"/>
              <a:t>reader.readLine</a:t>
            </a:r>
            <a:r>
              <a:rPr lang="en-US" altLang="ja-JP" sz="2800" dirty="0"/>
              <a:t>()) != null ) {</a:t>
            </a:r>
          </a:p>
          <a:p>
            <a:pPr marL="514350" indent="-514350">
              <a:lnSpc>
                <a:spcPct val="85000"/>
              </a:lnSpc>
              <a:buAutoNum type="arabicPlain" startAt="10"/>
            </a:pPr>
            <a:r>
              <a:rPr lang="en-US" altLang="ja-JP" sz="2800" dirty="0"/>
              <a:t>           </a:t>
            </a:r>
            <a:r>
              <a:rPr lang="en-US" altLang="ja-JP" sz="2800" dirty="0" err="1"/>
              <a:t>System.out.printf</a:t>
            </a:r>
            <a:r>
              <a:rPr lang="en-US" altLang="ja-JP" sz="2800" dirty="0"/>
              <a:t>("%s\n", line);</a:t>
            </a:r>
          </a:p>
          <a:p>
            <a:pPr marL="514350" indent="-514350">
              <a:lnSpc>
                <a:spcPct val="85000"/>
              </a:lnSpc>
              <a:buAutoNum type="arabicPlain" startAt="10"/>
            </a:pPr>
            <a:r>
              <a:rPr lang="en-US" altLang="ja-JP" sz="2800" dirty="0"/>
              <a:t>     }</a:t>
            </a:r>
          </a:p>
          <a:p>
            <a:pPr marL="514350" indent="-514350">
              <a:lnSpc>
                <a:spcPct val="85000"/>
              </a:lnSpc>
              <a:buAutoNum type="arabicPlain" startAt="10"/>
            </a:pPr>
            <a:r>
              <a:rPr lang="en-US" altLang="ja-JP" sz="2800" dirty="0"/>
              <a:t>} catch (</a:t>
            </a:r>
            <a:r>
              <a:rPr lang="en-US" altLang="ja-JP" sz="2800" dirty="0" err="1"/>
              <a:t>IOException</a:t>
            </a:r>
            <a:r>
              <a:rPr lang="en-US" altLang="ja-JP" sz="2800" dirty="0"/>
              <a:t> e) {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7812008" y="1783813"/>
            <a:ext cx="1440159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ja-JP" sz="2400" dirty="0"/>
              <a:t>reader </a:t>
            </a:r>
            <a:r>
              <a:rPr lang="ja-JP" altLang="en-US" sz="2400" dirty="0"/>
              <a:t>がこの</a:t>
            </a:r>
            <a:r>
              <a:rPr lang="en-US" altLang="ja-JP" sz="2400" dirty="0"/>
              <a:t>try</a:t>
            </a:r>
            <a:r>
              <a:rPr lang="ja-JP" altLang="en-US" sz="2400" dirty="0"/>
              <a:t>文の中でしか使えない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AA5D93E4-C459-4507-A70B-66DBEEB3A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57" y="4088069"/>
            <a:ext cx="8751050" cy="2656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</a:pPr>
            <a:r>
              <a:rPr lang="en-US" altLang="ja-JP" sz="2800" dirty="0"/>
              <a:t>10</a:t>
            </a:r>
            <a:r>
              <a:rPr lang="ja-JP" altLang="en-US" sz="2800" dirty="0"/>
              <a:t>   </a:t>
            </a:r>
            <a:r>
              <a:rPr lang="en-US" altLang="ja-JP" sz="2800" dirty="0"/>
              <a:t>private </a:t>
            </a:r>
            <a:r>
              <a:rPr lang="en-US" altLang="ja-JP" sz="2800" dirty="0" err="1"/>
              <a:t>BufferedReader</a:t>
            </a:r>
            <a:r>
              <a:rPr lang="en-US" altLang="ja-JP" sz="2800" dirty="0"/>
              <a:t> </a:t>
            </a:r>
            <a:r>
              <a:rPr lang="en-US" altLang="ja-JP" sz="2800" dirty="0" err="1"/>
              <a:t>sourceFile</a:t>
            </a:r>
            <a:r>
              <a:rPr lang="en-US" altLang="ja-JP" sz="2800" dirty="0"/>
              <a:t>;  </a:t>
            </a:r>
          </a:p>
          <a:p>
            <a:pPr marL="514350" indent="-514350">
              <a:lnSpc>
                <a:spcPct val="85000"/>
              </a:lnSpc>
              <a:buAutoNum type="arabicPeriod" startAt="10"/>
            </a:pPr>
            <a:endParaRPr lang="en-US" altLang="ja-JP" sz="2800" dirty="0"/>
          </a:p>
          <a:p>
            <a:pPr>
              <a:lnSpc>
                <a:spcPct val="85000"/>
              </a:lnSpc>
            </a:pPr>
            <a:r>
              <a:rPr lang="en-US" altLang="ja-JP" sz="2800" dirty="0"/>
              <a:t>25    </a:t>
            </a:r>
            <a:r>
              <a:rPr lang="en-US" altLang="ja-JP" sz="2800" dirty="0" err="1"/>
              <a:t>FileScanner</a:t>
            </a:r>
            <a:r>
              <a:rPr lang="en-US" altLang="ja-JP" sz="2800" dirty="0"/>
              <a:t> (String </a:t>
            </a:r>
            <a:r>
              <a:rPr lang="en-US" altLang="ja-JP" sz="2800" dirty="0" err="1"/>
              <a:t>sourceFileName</a:t>
            </a:r>
            <a:r>
              <a:rPr lang="en-US" altLang="ja-JP" sz="2800" dirty="0"/>
              <a:t>) {</a:t>
            </a:r>
          </a:p>
          <a:p>
            <a:pPr>
              <a:lnSpc>
                <a:spcPct val="85000"/>
              </a:lnSpc>
            </a:pPr>
            <a:r>
              <a:rPr lang="en-US" altLang="ja-JP" sz="2800" dirty="0"/>
              <a:t>26         Path </a:t>
            </a:r>
            <a:r>
              <a:rPr lang="en-US" altLang="ja-JP" sz="2800" dirty="0" err="1"/>
              <a:t>path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Paths.get</a:t>
            </a:r>
            <a:r>
              <a:rPr lang="en-US" altLang="ja-JP" sz="2800" dirty="0"/>
              <a:t> (</a:t>
            </a:r>
            <a:r>
              <a:rPr lang="en-US" altLang="ja-JP" sz="2800" dirty="0" err="1"/>
              <a:t>sourceFileName</a:t>
            </a:r>
            <a:r>
              <a:rPr lang="en-US" altLang="ja-JP" sz="2800" dirty="0"/>
              <a:t>);        </a:t>
            </a:r>
            <a:endParaRPr lang="ja-JP" altLang="en-US" sz="2800" dirty="0"/>
          </a:p>
          <a:p>
            <a:pPr>
              <a:lnSpc>
                <a:spcPct val="85000"/>
              </a:lnSpc>
            </a:pPr>
            <a:r>
              <a:rPr lang="en-US" altLang="ja-JP" sz="2800" dirty="0"/>
              <a:t>28</a:t>
            </a:r>
            <a:r>
              <a:rPr lang="ja-JP" altLang="en-US" sz="2800" dirty="0"/>
              <a:t>            </a:t>
            </a:r>
            <a:r>
              <a:rPr lang="en-US" altLang="ja-JP" sz="2800" dirty="0"/>
              <a:t>try {</a:t>
            </a:r>
          </a:p>
          <a:p>
            <a:pPr>
              <a:lnSpc>
                <a:spcPct val="85000"/>
              </a:lnSpc>
            </a:pPr>
            <a:r>
              <a:rPr lang="en-US" altLang="ja-JP" sz="2800" dirty="0"/>
              <a:t>29               </a:t>
            </a:r>
            <a:r>
              <a:rPr lang="en-US" altLang="ja-JP" sz="2800" dirty="0" err="1"/>
              <a:t>sourceFile</a:t>
            </a:r>
            <a:r>
              <a:rPr lang="en-US" altLang="ja-JP" sz="2800" dirty="0"/>
              <a:t> = </a:t>
            </a:r>
            <a:r>
              <a:rPr lang="en-US" altLang="ja-JP" sz="2800" dirty="0" err="1"/>
              <a:t>Files.newBufferedReader</a:t>
            </a:r>
            <a:r>
              <a:rPr lang="en-US" altLang="ja-JP" sz="2800" dirty="0"/>
              <a:t> (path);</a:t>
            </a:r>
          </a:p>
          <a:p>
            <a:pPr>
              <a:lnSpc>
                <a:spcPct val="85000"/>
              </a:lnSpc>
            </a:pPr>
            <a:r>
              <a:rPr lang="en-US" altLang="ja-JP" sz="2800" dirty="0"/>
              <a:t>30             } catch (</a:t>
            </a:r>
            <a:r>
              <a:rPr lang="en-US" altLang="ja-JP" sz="2800" dirty="0" err="1"/>
              <a:t>IOException</a:t>
            </a:r>
            <a:r>
              <a:rPr lang="en-US" altLang="ja-JP" sz="2800" dirty="0"/>
              <a:t> </a:t>
            </a:r>
            <a:r>
              <a:rPr lang="en-US" altLang="ja-JP" sz="2800" dirty="0" err="1"/>
              <a:t>err_mes</a:t>
            </a:r>
            <a:r>
              <a:rPr lang="en-US" altLang="ja-JP" sz="2800" dirty="0"/>
              <a:t>) {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644008" y="764704"/>
            <a:ext cx="4248472" cy="3877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 sz="2400" dirty="0">
                <a:solidFill>
                  <a:srgbClr val="FF0000"/>
                </a:solidFill>
              </a:rPr>
              <a:t>教科書</a:t>
            </a:r>
            <a:r>
              <a:rPr lang="en-US" altLang="ja-JP" sz="2400" dirty="0">
                <a:solidFill>
                  <a:srgbClr val="FF0000"/>
                </a:solidFill>
              </a:rPr>
              <a:t>p. 210 </a:t>
            </a:r>
            <a:r>
              <a:rPr lang="ja-JP" altLang="en-US" sz="2400" dirty="0">
                <a:solidFill>
                  <a:srgbClr val="FF0000"/>
                </a:solidFill>
              </a:rPr>
              <a:t>ソースコード</a:t>
            </a:r>
            <a:r>
              <a:rPr lang="en-US" altLang="ja-JP" sz="2400" dirty="0">
                <a:solidFill>
                  <a:srgbClr val="FF0000"/>
                </a:solidFill>
              </a:rPr>
              <a:t>10.1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6C554FD1-2905-4B90-98C7-38946C482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3969" y="3755487"/>
            <a:ext cx="4248472" cy="3877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</a:pPr>
            <a:r>
              <a:rPr lang="ja-JP" altLang="en-US" sz="2400" dirty="0">
                <a:solidFill>
                  <a:srgbClr val="FF0000"/>
                </a:solidFill>
              </a:rPr>
              <a:t>配布した</a:t>
            </a:r>
            <a:r>
              <a:rPr lang="en-US" altLang="ja-JP" sz="2400" dirty="0" err="1">
                <a:solidFill>
                  <a:srgbClr val="FF0000"/>
                </a:solidFill>
              </a:rPr>
              <a:t>FileScanner</a:t>
            </a:r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>
                <a:solidFill>
                  <a:srgbClr val="FF0000"/>
                </a:solidFill>
              </a:rPr>
              <a:t>の雛形</a:t>
            </a:r>
          </a:p>
        </p:txBody>
      </p:sp>
    </p:spTree>
    <p:extLst>
      <p:ext uri="{BB962C8B-B14F-4D97-AF65-F5344CB8AC3E}">
        <p14:creationId xmlns:p14="http://schemas.microsoft.com/office/powerpoint/2010/main" val="407304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63575" y="2138363"/>
            <a:ext cx="3040063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ja-JP" altLang="en-US"/>
              <a:t>性別</a:t>
            </a:r>
          </a:p>
          <a:p>
            <a:pPr>
              <a:buFont typeface="Wingdings" pitchFamily="2" charset="2"/>
              <a:buChar char="l"/>
            </a:pPr>
            <a:r>
              <a:rPr lang="ja-JP" altLang="en-US"/>
              <a:t>学年</a:t>
            </a:r>
          </a:p>
          <a:p>
            <a:pPr>
              <a:buFont typeface="Wingdings" pitchFamily="2" charset="2"/>
              <a:buChar char="l"/>
            </a:pPr>
            <a:r>
              <a:rPr lang="ja-JP" altLang="en-US"/>
              <a:t>名前</a:t>
            </a:r>
          </a:p>
          <a:p>
            <a:pPr>
              <a:buFont typeface="Wingdings" pitchFamily="2" charset="2"/>
              <a:buChar char="l"/>
            </a:pPr>
            <a:r>
              <a:rPr lang="ja-JP" altLang="en-US"/>
              <a:t>クラブ</a:t>
            </a:r>
          </a:p>
          <a:p>
            <a:pPr>
              <a:buFont typeface="Wingdings" pitchFamily="2" charset="2"/>
              <a:buChar char="l"/>
            </a:pPr>
            <a:r>
              <a:rPr lang="ja-JP" altLang="en-US">
                <a:solidFill>
                  <a:srgbClr val="008000"/>
                </a:solidFill>
              </a:rPr>
              <a:t>できること</a:t>
            </a:r>
          </a:p>
          <a:p>
            <a:pPr>
              <a:buFont typeface="Wingdings" pitchFamily="2" charset="2"/>
              <a:buNone/>
            </a:pPr>
            <a:r>
              <a:rPr lang="ja-JP" altLang="en-US">
                <a:solidFill>
                  <a:srgbClr val="008000"/>
                </a:solidFill>
              </a:rPr>
              <a:t>聞かれたら</a:t>
            </a:r>
          </a:p>
          <a:p>
            <a:pPr>
              <a:buFont typeface="Wingdings" pitchFamily="2" charset="2"/>
              <a:buNone/>
            </a:pPr>
            <a:r>
              <a:rPr lang="ja-JP" altLang="en-US">
                <a:solidFill>
                  <a:srgbClr val="008000"/>
                </a:solidFill>
              </a:rPr>
              <a:t>名前を答える</a:t>
            </a:r>
          </a:p>
        </p:txBody>
      </p:sp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457200" y="1120775"/>
            <a:ext cx="3241675" cy="5327650"/>
            <a:chOff x="288" y="751"/>
            <a:chExt cx="2042" cy="3356"/>
          </a:xfrm>
        </p:grpSpPr>
        <p:sp>
          <p:nvSpPr>
            <p:cNvPr id="5133" name="Text Box 6"/>
            <p:cNvSpPr txBox="1">
              <a:spLocks noChangeArrowheads="1"/>
            </p:cNvSpPr>
            <p:nvPr/>
          </p:nvSpPr>
          <p:spPr bwMode="auto">
            <a:xfrm>
              <a:off x="340" y="754"/>
              <a:ext cx="1775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r>
                <a:rPr lang="ja-JP" altLang="en-US"/>
                <a:t>クラス　学生</a:t>
              </a:r>
            </a:p>
          </p:txBody>
        </p:sp>
        <p:sp>
          <p:nvSpPr>
            <p:cNvPr id="5134" name="Rectangle 7"/>
            <p:cNvSpPr>
              <a:spLocks noChangeArrowheads="1"/>
            </p:cNvSpPr>
            <p:nvPr/>
          </p:nvSpPr>
          <p:spPr bwMode="auto">
            <a:xfrm>
              <a:off x="288" y="751"/>
              <a:ext cx="2042" cy="3356"/>
            </a:xfrm>
            <a:prstGeom prst="rect">
              <a:avLst/>
            </a:prstGeom>
            <a:solidFill>
              <a:srgbClr val="00B8FF">
                <a:alpha val="2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3635375" y="2133600"/>
            <a:ext cx="14859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Times New Roman" pitchFamily="18" charset="0"/>
              <a:buChar char="="/>
            </a:pPr>
            <a:r>
              <a:rPr lang="ja-JP" altLang="en-US"/>
              <a:t>男性</a:t>
            </a:r>
          </a:p>
          <a:p>
            <a:pPr>
              <a:buFont typeface="Times New Roman" pitchFamily="18" charset="0"/>
              <a:buChar char="="/>
            </a:pPr>
            <a:r>
              <a:rPr lang="ja-JP" altLang="en-US"/>
              <a:t>２</a:t>
            </a:r>
          </a:p>
          <a:p>
            <a:pPr>
              <a:buFont typeface="Times New Roman" pitchFamily="18" charset="0"/>
              <a:buChar char="="/>
            </a:pPr>
            <a:r>
              <a:rPr lang="ja-JP" altLang="en-US"/>
              <a:t>鈴木</a:t>
            </a:r>
          </a:p>
          <a:p>
            <a:pPr>
              <a:buFont typeface="Times New Roman" pitchFamily="18" charset="0"/>
              <a:buChar char="="/>
            </a:pPr>
            <a:r>
              <a:rPr lang="ja-JP" altLang="en-US"/>
              <a:t>野球</a:t>
            </a:r>
          </a:p>
        </p:txBody>
      </p:sp>
      <p:pic>
        <p:nvPicPr>
          <p:cNvPr id="5125" name="Picture 14" descr="j007925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1628775"/>
            <a:ext cx="1971675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7885113" y="2322513"/>
            <a:ext cx="730250" cy="4535487"/>
            <a:chOff x="5103" y="1434"/>
            <a:chExt cx="543" cy="2676"/>
          </a:xfrm>
        </p:grpSpPr>
        <p:sp>
          <p:nvSpPr>
            <p:cNvPr id="5131" name="AutoShape 16"/>
            <p:cNvSpPr>
              <a:spLocks noChangeArrowheads="1"/>
            </p:cNvSpPr>
            <p:nvPr/>
          </p:nvSpPr>
          <p:spPr bwMode="auto">
            <a:xfrm>
              <a:off x="5103" y="1434"/>
              <a:ext cx="543" cy="2676"/>
            </a:xfrm>
            <a:prstGeom prst="wedgeEllipseCallout">
              <a:avLst>
                <a:gd name="adj1" fmla="val -136741"/>
                <a:gd name="adj2" fmla="val -3770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ja-JP" altLang="en-US"/>
            </a:p>
          </p:txBody>
        </p:sp>
        <p:sp>
          <p:nvSpPr>
            <p:cNvPr id="5132" name="Text Box 17"/>
            <p:cNvSpPr txBox="1">
              <a:spLocks noChangeArrowheads="1"/>
            </p:cNvSpPr>
            <p:nvPr/>
          </p:nvSpPr>
          <p:spPr bwMode="auto">
            <a:xfrm>
              <a:off x="5148" y="1752"/>
              <a:ext cx="476" cy="1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r>
                <a:rPr lang="ja-JP" altLang="en-US" sz="3600"/>
                <a:t>私</a:t>
              </a:r>
            </a:p>
            <a:p>
              <a:r>
                <a:rPr lang="ja-JP" altLang="en-US" sz="3600"/>
                <a:t>は</a:t>
              </a:r>
            </a:p>
            <a:p>
              <a:r>
                <a:rPr lang="ja-JP" altLang="en-US" sz="3600"/>
                <a:t>鈴</a:t>
              </a:r>
            </a:p>
            <a:p>
              <a:r>
                <a:rPr lang="ja-JP" altLang="en-US" sz="3600"/>
                <a:t>木</a:t>
              </a:r>
            </a:p>
            <a:p>
              <a:r>
                <a:rPr lang="ja-JP" altLang="en-US" sz="3600"/>
                <a:t>で</a:t>
              </a:r>
            </a:p>
            <a:p>
              <a:r>
                <a:rPr lang="ja-JP" altLang="en-US" sz="3600"/>
                <a:t>す</a:t>
              </a:r>
            </a:p>
          </p:txBody>
        </p:sp>
      </p:grpSp>
      <p:sp>
        <p:nvSpPr>
          <p:cNvPr id="5127" name="Line 18"/>
          <p:cNvSpPr>
            <a:spLocks noChangeShapeType="1"/>
          </p:cNvSpPr>
          <p:nvPr/>
        </p:nvSpPr>
        <p:spPr bwMode="auto">
          <a:xfrm>
            <a:off x="3779838" y="1341438"/>
            <a:ext cx="237648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8" name="Text Box 19"/>
          <p:cNvSpPr txBox="1">
            <a:spLocks noChangeArrowheads="1"/>
          </p:cNvSpPr>
          <p:nvPr/>
        </p:nvSpPr>
        <p:spPr bwMode="auto">
          <a:xfrm>
            <a:off x="6084888" y="981075"/>
            <a:ext cx="2682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オブジェクト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1403350" y="404813"/>
            <a:ext cx="6757988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1" hangingPunct="1">
              <a:lnSpc>
                <a:spcPct val="8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ja-JP" altLang="en-GB" b="1" u="sng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X ゴシック" pitchFamily="32" charset="0"/>
              </a:rPr>
              <a:t>オブジェクト指向プログラミング</a:t>
            </a:r>
          </a:p>
        </p:txBody>
      </p:sp>
      <p:sp>
        <p:nvSpPr>
          <p:cNvPr id="5130" name="Text Box 21"/>
          <p:cNvSpPr txBox="1">
            <a:spLocks noChangeArrowheads="1"/>
          </p:cNvSpPr>
          <p:nvPr/>
        </p:nvSpPr>
        <p:spPr bwMode="auto">
          <a:xfrm>
            <a:off x="3806825" y="5065713"/>
            <a:ext cx="3910013" cy="1644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2400"/>
              <a:t>オブジェクト指向プログラミングでは、まずクラスを作成し、そこから生成</a:t>
            </a:r>
            <a:r>
              <a:rPr lang="en-US" altLang="ja-JP" sz="2400"/>
              <a:t>(new)</a:t>
            </a:r>
            <a:r>
              <a:rPr lang="ja-JP" altLang="en-US" sz="2400"/>
              <a:t>されたオブジェクトに仕事をさせる。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7164388" y="765175"/>
            <a:ext cx="1695450" cy="2808288"/>
            <a:chOff x="1632" y="1248"/>
            <a:chExt cx="2682" cy="2286"/>
          </a:xfrm>
        </p:grpSpPr>
        <p:sp>
          <p:nvSpPr>
            <p:cNvPr id="6155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6156" name="AutoShape 1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6157" name="AutoShape 1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55563" y="0"/>
            <a:ext cx="3630612" cy="68310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0" y="908050"/>
            <a:ext cx="3779838" cy="615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/>
              <a:t>sourceFile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columnNumber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currentCharacter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nextCharacter</a:t>
            </a:r>
          </a:p>
          <a:p>
            <a:pPr>
              <a:buFont typeface="Wingdings" pitchFamily="2" charset="2"/>
              <a:buChar char="l"/>
            </a:pPr>
            <a:r>
              <a:rPr lang="ja-JP" altLang="en-US" sz="3200">
                <a:solidFill>
                  <a:srgbClr val="008000"/>
                </a:solidFill>
              </a:rPr>
              <a:t>できること</a:t>
            </a:r>
          </a:p>
          <a:p>
            <a:pPr>
              <a:lnSpc>
                <a:spcPts val="3200"/>
              </a:lnSpc>
              <a:buFont typeface="Wingdings" pitchFamily="2" charset="2"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closeFile()</a:t>
            </a:r>
          </a:p>
          <a:p>
            <a:pPr>
              <a:lnSpc>
                <a:spcPts val="3200"/>
              </a:lnSpc>
              <a:buFont typeface="Wingdings" pitchFamily="2" charset="2"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readNextLine()</a:t>
            </a:r>
          </a:p>
          <a:p>
            <a:pPr>
              <a:lnSpc>
                <a:spcPts val="3200"/>
              </a:lnSpc>
              <a:buFont typeface="Wingdings" pitchFamily="2" charset="2"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lookAhead()</a:t>
            </a:r>
          </a:p>
          <a:p>
            <a:pPr>
              <a:lnSpc>
                <a:spcPts val="3200"/>
              </a:lnSpc>
              <a:buFont typeface="Wingdings" pitchFamily="2" charset="2"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getLine()</a:t>
            </a:r>
          </a:p>
          <a:p>
            <a:pPr>
              <a:lnSpc>
                <a:spcPts val="3200"/>
              </a:lnSpc>
              <a:buFont typeface="Wingdings" pitchFamily="2" charset="2"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nextChar()</a:t>
            </a:r>
          </a:p>
          <a:p>
            <a:pPr>
              <a:lnSpc>
                <a:spcPts val="3200"/>
              </a:lnSpc>
              <a:buFont typeface="Wingdings" pitchFamily="2" charset="2"/>
              <a:buNone/>
            </a:pPr>
            <a:r>
              <a:rPr lang="en-US" altLang="ja-JP" sz="2800">
                <a:solidFill>
                  <a:srgbClr val="008000"/>
                </a:solidFill>
              </a:rPr>
              <a:t>     scanAt()</a:t>
            </a:r>
            <a:endParaRPr lang="ja-JP" altLang="en-US" sz="2800">
              <a:solidFill>
                <a:srgbClr val="008000"/>
              </a:solidFill>
            </a:endParaRPr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114300" y="188913"/>
            <a:ext cx="35321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/>
              <a:t>クラス </a:t>
            </a:r>
            <a:r>
              <a:rPr lang="en-US" altLang="ja-JP" sz="3200"/>
              <a:t>FileScanner</a:t>
            </a:r>
            <a:endParaRPr lang="ja-JP" altLang="en-US" sz="3200"/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3635375" y="1073150"/>
            <a:ext cx="4037013" cy="294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0000"/>
              </a:lnSpc>
              <a:buFont typeface="Times New Roman" pitchFamily="18" charset="0"/>
              <a:buChar char="="/>
            </a:pPr>
            <a:r>
              <a:rPr lang="ja-JP" altLang="en-US" sz="3200"/>
              <a:t> ソースファイル</a:t>
            </a:r>
          </a:p>
          <a:p>
            <a:pPr>
              <a:lnSpc>
                <a:spcPct val="80000"/>
              </a:lnSpc>
              <a:buFont typeface="Times New Roman" pitchFamily="18" charset="0"/>
              <a:buNone/>
            </a:pPr>
            <a:r>
              <a:rPr lang="en-US" altLang="ja-JP"/>
              <a:t>=</a:t>
            </a:r>
            <a:endParaRPr lang="ja-JP" altLang="en-US"/>
          </a:p>
          <a:p>
            <a:pPr>
              <a:lnSpc>
                <a:spcPct val="80000"/>
              </a:lnSpc>
              <a:buFont typeface="Times New Roman" pitchFamily="18" charset="0"/>
              <a:buChar char="="/>
            </a:pPr>
            <a:r>
              <a:rPr lang="en-US" altLang="ja-JP"/>
              <a:t> 0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="/>
            </a:pPr>
            <a:r>
              <a:rPr lang="en-US" altLang="ja-JP"/>
              <a:t> -1</a:t>
            </a:r>
          </a:p>
          <a:p>
            <a:pPr>
              <a:lnSpc>
                <a:spcPct val="80000"/>
              </a:lnSpc>
              <a:buFont typeface="Times New Roman" pitchFamily="18" charset="0"/>
              <a:buNone/>
            </a:pPr>
            <a:endParaRPr lang="en-US" altLang="ja-JP"/>
          </a:p>
          <a:p>
            <a:pPr>
              <a:lnSpc>
                <a:spcPct val="80000"/>
              </a:lnSpc>
              <a:buFont typeface="Times New Roman" pitchFamily="18" charset="0"/>
              <a:buChar char="="/>
            </a:pPr>
            <a:r>
              <a:rPr lang="en-US" altLang="ja-JP"/>
              <a:t> '  n'</a:t>
            </a:r>
            <a:r>
              <a:rPr lang="ja-JP" altLang="en-US"/>
              <a:t>　</a:t>
            </a:r>
            <a:r>
              <a:rPr lang="en-US" altLang="ja-JP"/>
              <a:t>(</a:t>
            </a:r>
            <a:r>
              <a:rPr lang="ja-JP" altLang="en-US"/>
              <a:t>改行文字</a:t>
            </a:r>
            <a:r>
              <a:rPr lang="en-US" altLang="ja-JP"/>
              <a:t>)</a:t>
            </a:r>
          </a:p>
        </p:txBody>
      </p:sp>
      <p:sp>
        <p:nvSpPr>
          <p:cNvPr id="121875" name="Line 19"/>
          <p:cNvSpPr>
            <a:spLocks noChangeShapeType="1"/>
          </p:cNvSpPr>
          <p:nvPr/>
        </p:nvSpPr>
        <p:spPr bwMode="auto">
          <a:xfrm>
            <a:off x="3779838" y="360363"/>
            <a:ext cx="237648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1876" name="Text Box 20"/>
          <p:cNvSpPr txBox="1">
            <a:spLocks noChangeArrowheads="1"/>
          </p:cNvSpPr>
          <p:nvPr/>
        </p:nvSpPr>
        <p:spPr bwMode="auto">
          <a:xfrm>
            <a:off x="6084888" y="0"/>
            <a:ext cx="2682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>
                <a:solidFill>
                  <a:srgbClr val="FF0000"/>
                </a:solidFill>
              </a:rPr>
              <a:t>オブジェクト</a:t>
            </a:r>
          </a:p>
        </p:txBody>
      </p:sp>
      <p:sp>
        <p:nvSpPr>
          <p:cNvPr id="6153" name="Text Box 21"/>
          <p:cNvSpPr txBox="1">
            <a:spLocks noChangeArrowheads="1"/>
          </p:cNvSpPr>
          <p:nvPr/>
        </p:nvSpPr>
        <p:spPr bwMode="auto">
          <a:xfrm>
            <a:off x="3781425" y="5065713"/>
            <a:ext cx="5337175" cy="1603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/>
              <a:t>今回作成するクラス</a:t>
            </a:r>
            <a:r>
              <a:rPr lang="en-US" altLang="ja-JP" sz="2400" dirty="0"/>
              <a:t>(</a:t>
            </a:r>
            <a:r>
              <a:rPr lang="ja-JP" altLang="en-US" sz="2400" dirty="0"/>
              <a:t>左</a:t>
            </a:r>
            <a:r>
              <a:rPr lang="en-US" altLang="ja-JP" sz="2400" dirty="0"/>
              <a:t>)</a:t>
            </a:r>
            <a:r>
              <a:rPr lang="ja-JP" altLang="en-US" sz="2400" dirty="0"/>
              <a:t>と、</a:t>
            </a:r>
          </a:p>
          <a:p>
            <a:r>
              <a:rPr lang="ja-JP" altLang="en-US" sz="2400" dirty="0"/>
              <a:t>コンストラクタで上記の値をフィールドに設定し生成されるオブジェクト</a:t>
            </a:r>
            <a:r>
              <a:rPr lang="en-US" altLang="ja-JP" sz="2400" dirty="0"/>
              <a:t>(</a:t>
            </a:r>
            <a:r>
              <a:rPr lang="ja-JP" altLang="en-US" sz="2400" dirty="0"/>
              <a:t>右</a:t>
            </a:r>
            <a:r>
              <a:rPr lang="en-US" altLang="ja-JP" sz="2400" dirty="0"/>
              <a:t>)</a:t>
            </a:r>
            <a:r>
              <a:rPr lang="ja-JP" altLang="en-US" sz="2400" dirty="0" err="1"/>
              <a:t>。</a:t>
            </a:r>
            <a:r>
              <a:rPr lang="ja-JP" altLang="en-US" sz="2400" dirty="0"/>
              <a:t>指導書の </a:t>
            </a:r>
            <a:r>
              <a:rPr lang="en-US" altLang="ja-JP" sz="2400" dirty="0"/>
              <a:t>pp. 9</a:t>
            </a:r>
            <a:r>
              <a:rPr lang="ja-JP" altLang="en-US" sz="2400" dirty="0"/>
              <a:t>～</a:t>
            </a:r>
            <a:r>
              <a:rPr lang="en-US" altLang="ja-JP" sz="2400" dirty="0"/>
              <a:t>11 </a:t>
            </a:r>
            <a:r>
              <a:rPr lang="ja-JP" altLang="en-US" sz="2400" dirty="0"/>
              <a:t>に詳しい仕様がある。</a:t>
            </a:r>
          </a:p>
        </p:txBody>
      </p:sp>
      <p:cxnSp>
        <p:nvCxnSpPr>
          <p:cNvPr id="6154" name="直線コネクタ 3"/>
          <p:cNvCxnSpPr>
            <a:cxnSpLocks noChangeShapeType="1"/>
          </p:cNvCxnSpPr>
          <p:nvPr/>
        </p:nvCxnSpPr>
        <p:spPr bwMode="auto">
          <a:xfrm>
            <a:off x="4332288" y="3573463"/>
            <a:ext cx="144462" cy="2873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75" grpId="0" animBg="1"/>
      <p:bldP spid="1218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50825" y="215900"/>
            <a:ext cx="120015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/>
              <a:t>main</a:t>
            </a:r>
          </a:p>
          <a:p>
            <a:r>
              <a:rPr lang="en-US" altLang="ja-JP"/>
              <a:t>{ </a:t>
            </a:r>
          </a:p>
        </p:txBody>
      </p:sp>
      <p:grpSp>
        <p:nvGrpSpPr>
          <p:cNvPr id="7171" name="Group 12"/>
          <p:cNvGrpSpPr>
            <a:grpSpLocks/>
          </p:cNvGrpSpPr>
          <p:nvPr/>
        </p:nvGrpSpPr>
        <p:grpSpPr bwMode="auto">
          <a:xfrm>
            <a:off x="900113" y="908050"/>
            <a:ext cx="1439862" cy="1368425"/>
            <a:chOff x="1632" y="1248"/>
            <a:chExt cx="2682" cy="2286"/>
          </a:xfrm>
        </p:grpSpPr>
        <p:sp>
          <p:nvSpPr>
            <p:cNvPr id="7179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7180" name="AutoShape 14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7181" name="AutoShape 15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7172" name="Text Box 16"/>
          <p:cNvSpPr txBox="1">
            <a:spLocks noChangeArrowheads="1"/>
          </p:cNvSpPr>
          <p:nvPr/>
        </p:nvSpPr>
        <p:spPr bwMode="auto">
          <a:xfrm>
            <a:off x="2484438" y="1412875"/>
            <a:ext cx="453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2400"/>
              <a:t>コンストラクタでオブジェクトを生成</a:t>
            </a:r>
          </a:p>
        </p:txBody>
      </p:sp>
      <p:grpSp>
        <p:nvGrpSpPr>
          <p:cNvPr id="7173" name="Group 18"/>
          <p:cNvGrpSpPr>
            <a:grpSpLocks/>
          </p:cNvGrpSpPr>
          <p:nvPr/>
        </p:nvGrpSpPr>
        <p:grpSpPr bwMode="auto">
          <a:xfrm>
            <a:off x="0" y="2636838"/>
            <a:ext cx="8564563" cy="3748087"/>
            <a:chOff x="113" y="1661"/>
            <a:chExt cx="5283" cy="2361"/>
          </a:xfrm>
        </p:grpSpPr>
        <p:sp>
          <p:nvSpPr>
            <p:cNvPr id="7176" name="Text Box 3"/>
            <p:cNvSpPr txBox="1">
              <a:spLocks noChangeArrowheads="1"/>
            </p:cNvSpPr>
            <p:nvPr/>
          </p:nvSpPr>
          <p:spPr bwMode="auto">
            <a:xfrm>
              <a:off x="113" y="2069"/>
              <a:ext cx="2041" cy="1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>
                <a:buFont typeface="Wingdings" pitchFamily="2" charset="2"/>
                <a:buChar char="l"/>
              </a:pPr>
              <a:r>
                <a:rPr lang="en-US" altLang="ja-JP" sz="3200"/>
                <a:t>sourceFile</a:t>
              </a:r>
            </a:p>
            <a:p>
              <a:pPr>
                <a:buFont typeface="Wingdings" pitchFamily="2" charset="2"/>
                <a:buChar char="l"/>
              </a:pPr>
              <a:r>
                <a:rPr lang="en-US" altLang="ja-JP" sz="3200"/>
                <a:t>line</a:t>
              </a:r>
            </a:p>
            <a:p>
              <a:pPr>
                <a:buFont typeface="Wingdings" pitchFamily="2" charset="2"/>
                <a:buChar char="l"/>
              </a:pPr>
              <a:r>
                <a:rPr lang="en-US" altLang="ja-JP" sz="3200"/>
                <a:t>lineNumberum</a:t>
              </a:r>
            </a:p>
            <a:p>
              <a:pPr>
                <a:buFont typeface="Wingdings" pitchFamily="2" charset="2"/>
                <a:buChar char="l"/>
              </a:pPr>
              <a:r>
                <a:rPr lang="en-US" altLang="ja-JP" sz="3200"/>
                <a:t>columnNumber</a:t>
              </a:r>
            </a:p>
            <a:p>
              <a:pPr>
                <a:buFont typeface="Wingdings" pitchFamily="2" charset="2"/>
                <a:buChar char="l"/>
              </a:pPr>
              <a:r>
                <a:rPr lang="en-US" altLang="ja-JP" sz="3200"/>
                <a:t>currentCharacter</a:t>
              </a:r>
            </a:p>
            <a:p>
              <a:pPr>
                <a:buFont typeface="Wingdings" pitchFamily="2" charset="2"/>
                <a:buChar char="l"/>
              </a:pPr>
              <a:r>
                <a:rPr lang="en-US" altLang="ja-JP" sz="3200"/>
                <a:t>nextCharacter</a:t>
              </a:r>
              <a:endParaRPr lang="ja-JP" altLang="en-US" sz="3200">
                <a:solidFill>
                  <a:srgbClr val="008000"/>
                </a:solidFill>
              </a:endParaRPr>
            </a:p>
          </p:txBody>
        </p:sp>
        <p:sp>
          <p:nvSpPr>
            <p:cNvPr id="7177" name="Text Box 5"/>
            <p:cNvSpPr txBox="1">
              <a:spLocks noChangeArrowheads="1"/>
            </p:cNvSpPr>
            <p:nvPr/>
          </p:nvSpPr>
          <p:spPr bwMode="auto">
            <a:xfrm>
              <a:off x="2019" y="2032"/>
              <a:ext cx="2759" cy="19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>
                <a:lnSpc>
                  <a:spcPct val="105000"/>
                </a:lnSpc>
                <a:buFont typeface="Times New Roman" pitchFamily="18" charset="0"/>
                <a:buNone/>
              </a:pPr>
              <a:r>
                <a:rPr lang="en-US" altLang="ja-JP" sz="3200" dirty="0"/>
                <a:t>=  </a:t>
              </a:r>
              <a:r>
                <a:rPr lang="en-US" altLang="ja-JP" sz="3200" dirty="0" err="1"/>
                <a:t>bsort.k</a:t>
              </a:r>
              <a:r>
                <a:rPr lang="ja-JP" altLang="en-US" sz="3200"/>
                <a:t>ファイルを参照</a:t>
              </a:r>
            </a:p>
            <a:p>
              <a:pPr>
                <a:lnSpc>
                  <a:spcPct val="105000"/>
                </a:lnSpc>
                <a:buFont typeface="Times New Roman" pitchFamily="18" charset="0"/>
                <a:buNone/>
              </a:pPr>
              <a:endParaRPr lang="en-US" altLang="ja-JP" sz="3200" dirty="0"/>
            </a:p>
            <a:p>
              <a:pPr>
                <a:lnSpc>
                  <a:spcPct val="105000"/>
                </a:lnSpc>
                <a:buFont typeface="Times New Roman" pitchFamily="18" charset="0"/>
                <a:buNone/>
              </a:pPr>
              <a:r>
                <a:rPr lang="en-US" altLang="ja-JP" sz="3200"/>
                <a:t>= 0</a:t>
              </a:r>
            </a:p>
            <a:p>
              <a:pPr>
                <a:lnSpc>
                  <a:spcPct val="105000"/>
                </a:lnSpc>
                <a:buFont typeface="Times New Roman" pitchFamily="18" charset="0"/>
                <a:buNone/>
              </a:pPr>
              <a:r>
                <a:rPr lang="en-US" altLang="ja-JP" sz="3200" dirty="0"/>
                <a:t>= -1</a:t>
              </a:r>
              <a:endParaRPr lang="ja-JP" altLang="en-US" sz="3200"/>
            </a:p>
            <a:p>
              <a:pPr>
                <a:lnSpc>
                  <a:spcPct val="105000"/>
                </a:lnSpc>
                <a:buFont typeface="Times New Roman" pitchFamily="18" charset="0"/>
                <a:buNone/>
              </a:pPr>
              <a:endParaRPr lang="en-US" altLang="ja-JP" sz="3200" dirty="0"/>
            </a:p>
            <a:p>
              <a:pPr>
                <a:lnSpc>
                  <a:spcPct val="105000"/>
                </a:lnSpc>
                <a:buFont typeface="Times New Roman" pitchFamily="18" charset="0"/>
                <a:buChar char="="/>
              </a:pPr>
              <a:r>
                <a:rPr lang="en-US" altLang="ja-JP" sz="3200" dirty="0"/>
                <a:t> '</a:t>
              </a:r>
              <a:r>
                <a:rPr lang="ja-JP" altLang="en-US" sz="3200"/>
                <a:t>  </a:t>
              </a:r>
              <a:r>
                <a:rPr lang="en-US" altLang="ja-JP" sz="3200" dirty="0"/>
                <a:t>n' (</a:t>
              </a:r>
              <a:r>
                <a:rPr lang="ja-JP" altLang="en-US" sz="3200"/>
                <a:t>改行文字</a:t>
              </a:r>
              <a:r>
                <a:rPr lang="en-US" altLang="ja-JP" sz="3200" dirty="0"/>
                <a:t>)</a:t>
              </a:r>
            </a:p>
          </p:txBody>
        </p:sp>
        <p:sp>
          <p:nvSpPr>
            <p:cNvPr id="7178" name="Text Box 17"/>
            <p:cNvSpPr txBox="1">
              <a:spLocks noChangeArrowheads="1"/>
            </p:cNvSpPr>
            <p:nvPr/>
          </p:nvSpPr>
          <p:spPr bwMode="auto">
            <a:xfrm>
              <a:off x="385" y="1661"/>
              <a:ext cx="5011" cy="44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rgbClr val="000000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r>
                <a:rPr lang="ja-JP" altLang="en-US"/>
                <a:t>生成された直後のオブジェクトの状態</a:t>
              </a:r>
            </a:p>
          </p:txBody>
        </p:sp>
      </p:grpSp>
      <p:sp>
        <p:nvSpPr>
          <p:cNvPr id="7174" name="Text Box 20"/>
          <p:cNvSpPr txBox="1">
            <a:spLocks noChangeArrowheads="1"/>
          </p:cNvSpPr>
          <p:nvPr/>
        </p:nvSpPr>
        <p:spPr bwMode="auto">
          <a:xfrm>
            <a:off x="0" y="6156325"/>
            <a:ext cx="82407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//</a:t>
            </a:r>
            <a:r>
              <a:rPr lang="en-US" altLang="ja-JP" dirty="0" err="1"/>
              <a:t>nextChar</a:t>
            </a:r>
            <a:r>
              <a:rPr lang="en-US" altLang="ja-JP" dirty="0"/>
              <a:t>(); </a:t>
            </a:r>
            <a:r>
              <a:rPr lang="en-US" altLang="ja-JP" sz="2400" dirty="0"/>
              <a:t>(</a:t>
            </a:r>
            <a:r>
              <a:rPr lang="ja-JP" altLang="en-US" sz="2400"/>
              <a:t>問</a:t>
            </a:r>
            <a:r>
              <a:rPr lang="en-US" altLang="ja-JP" sz="2400" dirty="0"/>
              <a:t>2.6</a:t>
            </a:r>
            <a:r>
              <a:rPr lang="ja-JP" altLang="en-US" sz="2400"/>
              <a:t>では、ここのコメントアウトをはずす</a:t>
            </a:r>
            <a:r>
              <a:rPr lang="en-US" altLang="ja-JP" sz="2400" dirty="0"/>
              <a:t>)</a:t>
            </a:r>
          </a:p>
        </p:txBody>
      </p:sp>
      <p:cxnSp>
        <p:nvCxnSpPr>
          <p:cNvPr id="7175" name="直線コネクタ 12"/>
          <p:cNvCxnSpPr>
            <a:cxnSpLocks noChangeShapeType="1"/>
          </p:cNvCxnSpPr>
          <p:nvPr/>
        </p:nvCxnSpPr>
        <p:spPr bwMode="auto">
          <a:xfrm>
            <a:off x="3630613" y="5957888"/>
            <a:ext cx="144462" cy="287337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7950" y="2565400"/>
            <a:ext cx="324008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 dirty="0" err="1"/>
              <a:t>sourceFile</a:t>
            </a:r>
            <a:endParaRPr lang="en-US" altLang="ja-JP" sz="3200" dirty="0"/>
          </a:p>
          <a:p>
            <a:pPr>
              <a:buFont typeface="Wingdings" pitchFamily="2" charset="2"/>
              <a:buChar char="l"/>
            </a:pPr>
            <a:r>
              <a:rPr lang="en-US" altLang="ja-JP" sz="3200" dirty="0">
                <a:solidFill>
                  <a:srgbClr val="FF0000"/>
                </a:solidFill>
              </a:rPr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 dirty="0" err="1"/>
              <a:t>lineNumber</a:t>
            </a:r>
            <a:endParaRPr lang="en-US" altLang="ja-JP" sz="3200" dirty="0"/>
          </a:p>
          <a:p>
            <a:pPr>
              <a:buFont typeface="Wingdings" pitchFamily="2" charset="2"/>
              <a:buChar char="l"/>
            </a:pPr>
            <a:r>
              <a:rPr lang="en-US" altLang="ja-JP" sz="3200" dirty="0" err="1"/>
              <a:t>columnNumber</a:t>
            </a:r>
            <a:endParaRPr lang="en-US" altLang="ja-JP" sz="3200" dirty="0"/>
          </a:p>
          <a:p>
            <a:pPr>
              <a:buFont typeface="Wingdings" pitchFamily="2" charset="2"/>
              <a:buChar char="l"/>
            </a:pPr>
            <a:r>
              <a:rPr lang="en-US" altLang="ja-JP" sz="3200" dirty="0" err="1"/>
              <a:t>currentCharacter</a:t>
            </a:r>
            <a:endParaRPr lang="en-US" altLang="ja-JP" sz="3200" dirty="0"/>
          </a:p>
          <a:p>
            <a:pPr>
              <a:buFont typeface="Wingdings" pitchFamily="2" charset="2"/>
              <a:buChar char="l"/>
            </a:pPr>
            <a:r>
              <a:rPr lang="en-US" altLang="ja-JP" sz="3200" dirty="0" err="1"/>
              <a:t>nextCharacter</a:t>
            </a:r>
            <a:endParaRPr lang="ja-JP" altLang="en-US" sz="3200" dirty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50825" y="215900"/>
            <a:ext cx="347723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main(</a:t>
            </a:r>
            <a:r>
              <a:rPr lang="ja-JP" altLang="en-US" dirty="0"/>
              <a:t>問題 </a:t>
            </a:r>
            <a:r>
              <a:rPr lang="en-US" altLang="ja-JP" dirty="0"/>
              <a:t>2.5)</a:t>
            </a:r>
            <a:endParaRPr lang="ja-JP" altLang="en-US" dirty="0"/>
          </a:p>
          <a:p>
            <a:r>
              <a:rPr lang="en-US" altLang="ja-JP" dirty="0"/>
              <a:t>{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276600" y="2500313"/>
            <a:ext cx="4394200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</a:t>
            </a:r>
            <a:r>
              <a:rPr lang="en-US" altLang="ja-JP" sz="3200" dirty="0" err="1"/>
              <a:t>bsort.k</a:t>
            </a:r>
            <a:r>
              <a:rPr lang="ja-JP" altLang="en-US" sz="3200" dirty="0"/>
              <a:t>ファイルを参照</a:t>
            </a:r>
            <a:endParaRPr lang="en-US" altLang="ja-JP" sz="3200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0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-1</a:t>
            </a:r>
            <a:endParaRPr lang="ja-JP" altLang="en-US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  n'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1187450" y="1052513"/>
            <a:ext cx="1439863" cy="1368425"/>
            <a:chOff x="1632" y="1248"/>
            <a:chExt cx="2682" cy="2286"/>
          </a:xfrm>
        </p:grpSpPr>
        <p:sp>
          <p:nvSpPr>
            <p:cNvPr id="8202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8203" name="AutoShape 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8204" name="AutoShape 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468313" y="6021388"/>
            <a:ext cx="8482012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</a:rPr>
              <a:t>注</a:t>
            </a:r>
            <a:r>
              <a:rPr lang="en-US" altLang="ja-JP" sz="3600" dirty="0">
                <a:solidFill>
                  <a:srgbClr val="FF0000"/>
                </a:solidFill>
              </a:rPr>
              <a:t>: </a:t>
            </a:r>
            <a:r>
              <a:rPr lang="ja-JP" altLang="en-US" sz="3600" dirty="0">
                <a:solidFill>
                  <a:srgbClr val="FF0000"/>
                </a:solidFill>
              </a:rPr>
              <a:t>問題</a:t>
            </a:r>
            <a:r>
              <a:rPr lang="en-US" altLang="ja-JP" sz="3600" dirty="0">
                <a:solidFill>
                  <a:srgbClr val="FF0000"/>
                </a:solidFill>
              </a:rPr>
              <a:t>2.5</a:t>
            </a:r>
            <a:r>
              <a:rPr lang="ja-JP" altLang="en-US" sz="3600" dirty="0">
                <a:solidFill>
                  <a:srgbClr val="FF0000"/>
                </a:solidFill>
              </a:rPr>
              <a:t>の</a:t>
            </a:r>
            <a:r>
              <a:rPr lang="en-US" altLang="ja-JP" sz="3600" dirty="0">
                <a:solidFill>
                  <a:srgbClr val="FF0000"/>
                </a:solidFill>
              </a:rPr>
              <a:t>FileScanner.java</a:t>
            </a:r>
            <a:r>
              <a:rPr lang="ja-JP" altLang="en-US" sz="3600" dirty="0" err="1">
                <a:solidFill>
                  <a:srgbClr val="FF0000"/>
                </a:solidFill>
              </a:rPr>
              <a:t>は提</a:t>
            </a:r>
            <a:r>
              <a:rPr lang="ja-JP" altLang="en-US" sz="3600" dirty="0">
                <a:solidFill>
                  <a:srgbClr val="FF0000"/>
                </a:solidFill>
              </a:rPr>
              <a:t>出しない</a:t>
            </a: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3621088" y="26988"/>
            <a:ext cx="548322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sz="3600"/>
              <a:t>readNextLine() </a:t>
            </a:r>
            <a:r>
              <a:rPr lang="ja-JP" altLang="en-US" sz="3600"/>
              <a:t>と　</a:t>
            </a:r>
            <a:r>
              <a:rPr lang="en-US" altLang="ja-JP" sz="3600"/>
              <a:t>getLine()</a:t>
            </a:r>
          </a:p>
          <a:p>
            <a:r>
              <a:rPr lang="ja-JP" altLang="en-US" sz="3600"/>
              <a:t>を用いて、行単位で</a:t>
            </a:r>
          </a:p>
          <a:p>
            <a:r>
              <a:rPr lang="en-US" altLang="ja-JP" sz="3600"/>
              <a:t>bsort.k</a:t>
            </a:r>
            <a:r>
              <a:rPr lang="ja-JP" altLang="en-US" sz="3600"/>
              <a:t>の内容を表示する</a:t>
            </a:r>
          </a:p>
        </p:txBody>
      </p:sp>
      <p:sp>
        <p:nvSpPr>
          <p:cNvPr id="8200" name="Line 15"/>
          <p:cNvSpPr>
            <a:spLocks noChangeShapeType="1"/>
          </p:cNvSpPr>
          <p:nvPr/>
        </p:nvSpPr>
        <p:spPr bwMode="auto">
          <a:xfrm flipH="1">
            <a:off x="1187450" y="620713"/>
            <a:ext cx="6048375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8201" name="直線コネクタ 11"/>
          <p:cNvCxnSpPr>
            <a:cxnSpLocks noChangeShapeType="1"/>
          </p:cNvCxnSpPr>
          <p:nvPr/>
        </p:nvCxnSpPr>
        <p:spPr bwMode="auto">
          <a:xfrm>
            <a:off x="3908425" y="5254625"/>
            <a:ext cx="144463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07950" y="2565400"/>
            <a:ext cx="3240088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Font typeface="Wingdings" pitchFamily="2" charset="2"/>
              <a:buChar char="l"/>
            </a:pPr>
            <a:r>
              <a:rPr lang="en-US" altLang="ja-JP" sz="3200"/>
              <a:t>sourceFile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>
                <a:solidFill>
                  <a:srgbClr val="FF0000"/>
                </a:solidFill>
              </a:rPr>
              <a:t>line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lineNumberum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columnNumber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currentCharacter</a:t>
            </a:r>
          </a:p>
          <a:p>
            <a:pPr>
              <a:buFont typeface="Wingdings" pitchFamily="2" charset="2"/>
              <a:buChar char="l"/>
            </a:pPr>
            <a:r>
              <a:rPr lang="en-US" altLang="ja-JP" sz="3200"/>
              <a:t>nextCharacter</a:t>
            </a:r>
            <a:endParaRPr lang="ja-JP" altLang="en-US" sz="320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825" y="215900"/>
            <a:ext cx="334899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/>
              <a:t>main(</a:t>
            </a:r>
            <a:r>
              <a:rPr lang="ja-JP" altLang="en-US" dirty="0"/>
              <a:t>問題 </a:t>
            </a:r>
            <a:r>
              <a:rPr lang="en-US" altLang="ja-JP" dirty="0"/>
              <a:t>2.5)</a:t>
            </a:r>
            <a:endParaRPr lang="ja-JP" altLang="en-US" dirty="0"/>
          </a:p>
          <a:p>
            <a:r>
              <a:rPr lang="en-US" altLang="ja-JP" dirty="0"/>
              <a:t>{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276600" y="2500313"/>
            <a:ext cx="4394200" cy="427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</a:t>
            </a:r>
            <a:r>
              <a:rPr lang="en-US" altLang="ja-JP" sz="3200" dirty="0" err="1"/>
              <a:t>bsort.k</a:t>
            </a:r>
            <a:r>
              <a:rPr lang="ja-JP" altLang="en-US" sz="3200" dirty="0"/>
              <a:t>ファイルを参照</a:t>
            </a:r>
            <a:endParaRPr lang="en-US" altLang="ja-JP" sz="3200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"main() { n"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1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-1</a:t>
            </a:r>
            <a:endParaRPr lang="ja-JP" altLang="en-US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r>
              <a:rPr lang="en-US" altLang="ja-JP" dirty="0"/>
              <a:t>= '</a:t>
            </a:r>
            <a:r>
              <a:rPr lang="ja-JP" altLang="en-US" dirty="0">
                <a:latin typeface="Trebuchet MS" pitchFamily="34" charset="0"/>
                <a:ea typeface="Arial Unicode MS" pitchFamily="50" charset="-128"/>
                <a:cs typeface="Arial Unicode MS" pitchFamily="50" charset="-128"/>
              </a:rPr>
              <a:t>  </a:t>
            </a:r>
            <a:r>
              <a:rPr lang="en-US" altLang="ja-JP" dirty="0"/>
              <a:t>n'</a:t>
            </a:r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  <a:p>
            <a:pPr>
              <a:lnSpc>
                <a:spcPct val="85000"/>
              </a:lnSpc>
              <a:buFont typeface="Times New Roman" pitchFamily="18" charset="0"/>
              <a:buNone/>
            </a:pPr>
            <a:endParaRPr lang="en-US" altLang="ja-JP" dirty="0"/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1187450" y="1052513"/>
            <a:ext cx="1439863" cy="1368425"/>
            <a:chOff x="1632" y="1248"/>
            <a:chExt cx="2682" cy="2286"/>
          </a:xfrm>
        </p:grpSpPr>
        <p:sp>
          <p:nvSpPr>
            <p:cNvPr id="9226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74 w 21600"/>
                <a:gd name="T13" fmla="*/ 3957 h 21600"/>
                <a:gd name="T14" fmla="*/ 17840 w 21600"/>
                <a:gd name="T15" fmla="*/ 1764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9227" name="AutoShape 7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68 w 21600"/>
                <a:gd name="T13" fmla="*/ 3965 h 21600"/>
                <a:gd name="T14" fmla="*/ 17836 w 21600"/>
                <a:gd name="T15" fmla="*/ 1763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  <p:sp>
          <p:nvSpPr>
            <p:cNvPr id="9228" name="AutoShape 8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380 w 21600"/>
                <a:gd name="T13" fmla="*/ 3957 h 21600"/>
                <a:gd name="T14" fmla="*/ 17846 w 21600"/>
                <a:gd name="T15" fmla="*/ 176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round/>
              <a:headEnd/>
              <a:tailEnd/>
            </a:ln>
            <a:scene3d>
              <a:camera prst="legacyPerspectiveFront">
                <a:rot lat="20099993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ja-JP" altLang="en-US"/>
            </a:p>
          </p:txBody>
        </p:sp>
      </p:grp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468313" y="6021388"/>
            <a:ext cx="8482012" cy="6699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</a:rPr>
              <a:t>注</a:t>
            </a:r>
            <a:r>
              <a:rPr lang="en-US" altLang="ja-JP" sz="3600" dirty="0">
                <a:solidFill>
                  <a:srgbClr val="FF0000"/>
                </a:solidFill>
              </a:rPr>
              <a:t>: </a:t>
            </a:r>
            <a:r>
              <a:rPr lang="ja-JP" altLang="en-US" sz="3600" dirty="0">
                <a:solidFill>
                  <a:srgbClr val="FF0000"/>
                </a:solidFill>
              </a:rPr>
              <a:t>問題</a:t>
            </a:r>
            <a:r>
              <a:rPr lang="en-US" altLang="ja-JP" sz="3600" dirty="0">
                <a:solidFill>
                  <a:srgbClr val="FF0000"/>
                </a:solidFill>
              </a:rPr>
              <a:t>2.5</a:t>
            </a:r>
            <a:r>
              <a:rPr lang="ja-JP" altLang="en-US" sz="3600" dirty="0">
                <a:solidFill>
                  <a:srgbClr val="FF0000"/>
                </a:solidFill>
              </a:rPr>
              <a:t>の</a:t>
            </a:r>
            <a:r>
              <a:rPr lang="en-US" altLang="ja-JP" sz="3600" dirty="0">
                <a:solidFill>
                  <a:srgbClr val="FF0000"/>
                </a:solidFill>
              </a:rPr>
              <a:t>FileScanner.java</a:t>
            </a:r>
            <a:r>
              <a:rPr lang="ja-JP" altLang="en-US" sz="3600" dirty="0" err="1">
                <a:solidFill>
                  <a:srgbClr val="FF0000"/>
                </a:solidFill>
              </a:rPr>
              <a:t>は提</a:t>
            </a:r>
            <a:r>
              <a:rPr lang="ja-JP" altLang="en-US" sz="3600" dirty="0">
                <a:solidFill>
                  <a:srgbClr val="FF0000"/>
                </a:solidFill>
              </a:rPr>
              <a:t>出しない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3621088" y="26988"/>
            <a:ext cx="548322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0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sz="3600"/>
              <a:t>readNextLine() </a:t>
            </a:r>
            <a:r>
              <a:rPr lang="ja-JP" altLang="en-US" sz="3600"/>
              <a:t>と　</a:t>
            </a:r>
            <a:r>
              <a:rPr lang="en-US" altLang="ja-JP" sz="3600"/>
              <a:t>getLine()</a:t>
            </a:r>
          </a:p>
          <a:p>
            <a:r>
              <a:rPr lang="ja-JP" altLang="en-US" sz="3600"/>
              <a:t>を用いて、行単位で</a:t>
            </a:r>
          </a:p>
          <a:p>
            <a:r>
              <a:rPr lang="en-US" altLang="ja-JP" sz="3600"/>
              <a:t>bsort.k</a:t>
            </a:r>
            <a:r>
              <a:rPr lang="ja-JP" altLang="en-US" sz="3600"/>
              <a:t>の内容を表示する</a:t>
            </a:r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 flipH="1">
            <a:off x="1187450" y="620713"/>
            <a:ext cx="6048375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9225" name="直線コネクタ 11"/>
          <p:cNvCxnSpPr>
            <a:cxnSpLocks noChangeShapeType="1"/>
          </p:cNvCxnSpPr>
          <p:nvPr/>
        </p:nvCxnSpPr>
        <p:spPr bwMode="auto">
          <a:xfrm>
            <a:off x="3957638" y="5254625"/>
            <a:ext cx="142875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4" name="直線コネクタ 11"/>
          <p:cNvCxnSpPr>
            <a:cxnSpLocks noChangeShapeType="1"/>
          </p:cNvCxnSpPr>
          <p:nvPr/>
        </p:nvCxnSpPr>
        <p:spPr bwMode="auto">
          <a:xfrm>
            <a:off x="5684838" y="3197225"/>
            <a:ext cx="142875" cy="28892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4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8857</TotalTime>
  <Words>1041</Words>
  <Application>Microsoft Office PowerPoint</Application>
  <PresentationFormat>画面に合わせる (4:3)</PresentationFormat>
  <Paragraphs>243</Paragraphs>
  <Slides>15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2" baseType="lpstr">
      <vt:lpstr>LX ゴシック</vt:lpstr>
      <vt:lpstr>StarSymbol</vt:lpstr>
      <vt:lpstr>Arial</vt:lpstr>
      <vt:lpstr>Times New Roman</vt:lpstr>
      <vt:lpstr>Trebuchet MS</vt:lpstr>
      <vt:lpstr>Wingdings</vt:lpstr>
      <vt:lpstr>標準デザイン</vt:lpstr>
      <vt:lpstr>情報システムプロジェクトI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情報実習II</dc:title>
  <dc:creator>kato</dc:creator>
  <cp:lastModifiedBy>加藤暢</cp:lastModifiedBy>
  <cp:revision>410</cp:revision>
  <dcterms:modified xsi:type="dcterms:W3CDTF">2023-04-11T08:36:30Z</dcterms:modified>
</cp:coreProperties>
</file>