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80"/>
  </p:notesMasterIdLst>
  <p:handoutMasterIdLst>
    <p:handoutMasterId r:id="rId81"/>
  </p:handoutMasterIdLst>
  <p:sldIdLst>
    <p:sldId id="256" r:id="rId2"/>
    <p:sldId id="257" r:id="rId3"/>
    <p:sldId id="258" r:id="rId4"/>
    <p:sldId id="259" r:id="rId5"/>
    <p:sldId id="279" r:id="rId6"/>
    <p:sldId id="278" r:id="rId7"/>
    <p:sldId id="277" r:id="rId8"/>
    <p:sldId id="272" r:id="rId9"/>
    <p:sldId id="281" r:id="rId10"/>
    <p:sldId id="275" r:id="rId11"/>
    <p:sldId id="282" r:id="rId12"/>
    <p:sldId id="276" r:id="rId13"/>
    <p:sldId id="287" r:id="rId14"/>
    <p:sldId id="294" r:id="rId15"/>
    <p:sldId id="305" r:id="rId16"/>
    <p:sldId id="335" r:id="rId17"/>
    <p:sldId id="354" r:id="rId18"/>
    <p:sldId id="343" r:id="rId19"/>
    <p:sldId id="336" r:id="rId20"/>
    <p:sldId id="334" r:id="rId21"/>
    <p:sldId id="342" r:id="rId22"/>
    <p:sldId id="338" r:id="rId23"/>
    <p:sldId id="341" r:id="rId24"/>
    <p:sldId id="308" r:id="rId25"/>
    <p:sldId id="340" r:id="rId26"/>
    <p:sldId id="357" r:id="rId27"/>
    <p:sldId id="356" r:id="rId28"/>
    <p:sldId id="267" r:id="rId29"/>
    <p:sldId id="311" r:id="rId30"/>
    <p:sldId id="328" r:id="rId31"/>
    <p:sldId id="262" r:id="rId32"/>
    <p:sldId id="269" r:id="rId33"/>
    <p:sldId id="263" r:id="rId34"/>
    <p:sldId id="345" r:id="rId35"/>
    <p:sldId id="346" r:id="rId36"/>
    <p:sldId id="261" r:id="rId37"/>
    <p:sldId id="325" r:id="rId38"/>
    <p:sldId id="285" r:id="rId39"/>
    <p:sldId id="286" r:id="rId40"/>
    <p:sldId id="265" r:id="rId41"/>
    <p:sldId id="352" r:id="rId42"/>
    <p:sldId id="353" r:id="rId43"/>
    <p:sldId id="329" r:id="rId44"/>
    <p:sldId id="330" r:id="rId45"/>
    <p:sldId id="331" r:id="rId46"/>
    <p:sldId id="351" r:id="rId47"/>
    <p:sldId id="268" r:id="rId48"/>
    <p:sldId id="326" r:id="rId49"/>
    <p:sldId id="327" r:id="rId50"/>
    <p:sldId id="288" r:id="rId51"/>
    <p:sldId id="291" r:id="rId52"/>
    <p:sldId id="314" r:id="rId53"/>
    <p:sldId id="292" r:id="rId54"/>
    <p:sldId id="293" r:id="rId55"/>
    <p:sldId id="295" r:id="rId56"/>
    <p:sldId id="296" r:id="rId57"/>
    <p:sldId id="299" r:id="rId58"/>
    <p:sldId id="298" r:id="rId59"/>
    <p:sldId id="297" r:id="rId60"/>
    <p:sldId id="300" r:id="rId61"/>
    <p:sldId id="347" r:id="rId62"/>
    <p:sldId id="348" r:id="rId63"/>
    <p:sldId id="349" r:id="rId64"/>
    <p:sldId id="350" r:id="rId65"/>
    <p:sldId id="302" r:id="rId66"/>
    <p:sldId id="301" r:id="rId67"/>
    <p:sldId id="303" r:id="rId68"/>
    <p:sldId id="304" r:id="rId69"/>
    <p:sldId id="332" r:id="rId70"/>
    <p:sldId id="318" r:id="rId71"/>
    <p:sldId id="316" r:id="rId72"/>
    <p:sldId id="317" r:id="rId73"/>
    <p:sldId id="321" r:id="rId74"/>
    <p:sldId id="319" r:id="rId75"/>
    <p:sldId id="315" r:id="rId76"/>
    <p:sldId id="322" r:id="rId77"/>
    <p:sldId id="323" r:id="rId78"/>
    <p:sldId id="274" r:id="rId79"/>
  </p:sldIdLst>
  <p:sldSz cx="9144000" cy="6858000" type="screen4x3"/>
  <p:notesSz cx="7099300" cy="10234613"/>
  <p:defaultTextStyle>
    <a:defPPr>
      <a:defRPr lang="ja-JP"/>
    </a:defPPr>
    <a:lvl1pPr algn="l" rtl="0" fontAlgn="base">
      <a:spcBef>
        <a:spcPct val="0"/>
      </a:spcBef>
      <a:spcAft>
        <a:spcPct val="0"/>
      </a:spcAft>
      <a:defRPr kumimoji="1" sz="28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fontAlgn="base">
      <a:spcBef>
        <a:spcPct val="0"/>
      </a:spcBef>
      <a:spcAft>
        <a:spcPct val="0"/>
      </a:spcAft>
      <a:defRPr kumimoji="1" sz="28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fontAlgn="base">
      <a:spcBef>
        <a:spcPct val="0"/>
      </a:spcBef>
      <a:spcAft>
        <a:spcPct val="0"/>
      </a:spcAft>
      <a:defRPr kumimoji="1" sz="28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fontAlgn="base">
      <a:spcBef>
        <a:spcPct val="0"/>
      </a:spcBef>
      <a:spcAft>
        <a:spcPct val="0"/>
      </a:spcAft>
      <a:defRPr kumimoji="1" sz="28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fontAlgn="base">
      <a:spcBef>
        <a:spcPct val="0"/>
      </a:spcBef>
      <a:spcAft>
        <a:spcPct val="0"/>
      </a:spcAft>
      <a:defRPr kumimoji="1" sz="28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28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28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28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28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FF00"/>
    <a:srgbClr val="FFCCFF"/>
    <a:srgbClr val="000000"/>
    <a:srgbClr val="FF33CC"/>
    <a:srgbClr val="FF66CC"/>
    <a:srgbClr val="FFFF99"/>
    <a:srgbClr val="FF99FF"/>
    <a:srgbClr val="FF99CC"/>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64653" autoAdjust="0"/>
  </p:normalViewPr>
  <p:slideViewPr>
    <p:cSldViewPr>
      <p:cViewPr varScale="1">
        <p:scale>
          <a:sx n="43" d="100"/>
          <a:sy n="43" d="100"/>
        </p:scale>
        <p:origin x="2220" y="42"/>
      </p:cViewPr>
      <p:guideLst>
        <p:guide orient="horz" pos="2112"/>
        <p:guide pos="2880"/>
      </p:guideLst>
    </p:cSldViewPr>
  </p:slideViewPr>
  <p:outlineViewPr>
    <p:cViewPr>
      <p:scale>
        <a:sx n="33" d="100"/>
        <a:sy n="33" d="100"/>
      </p:scale>
      <p:origin x="0" y="2412"/>
    </p:cViewPr>
  </p:outlineViewPr>
  <p:notesTextViewPr>
    <p:cViewPr>
      <p:scale>
        <a:sx n="100" d="100"/>
        <a:sy n="100" d="100"/>
      </p:scale>
      <p:origin x="0" y="0"/>
    </p:cViewPr>
  </p:notesTextViewPr>
  <p:sorterViewPr>
    <p:cViewPr>
      <p:scale>
        <a:sx n="66" d="100"/>
        <a:sy n="66" d="100"/>
      </p:scale>
      <p:origin x="0" y="19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1" y="0"/>
            <a:ext cx="3076575" cy="511176"/>
          </a:xfrm>
          <a:prstGeom prst="rect">
            <a:avLst/>
          </a:prstGeom>
          <a:noFill/>
          <a:ln w="9525">
            <a:noFill/>
            <a:miter lim="800000"/>
            <a:headEnd/>
            <a:tailEnd/>
          </a:ln>
          <a:effectLst/>
        </p:spPr>
        <p:txBody>
          <a:bodyPr vert="horz" wrap="square" lIns="99032" tIns="49516" rIns="99032" bIns="49516" numCol="1" anchor="t" anchorCtr="0" compatLnSpc="1">
            <a:prstTxWarp prst="textNoShape">
              <a:avLst/>
            </a:prstTxWarp>
          </a:bodyPr>
          <a:lstStyle>
            <a:lvl1pPr algn="l" defTabSz="990600">
              <a:defRPr sz="1300" i="0">
                <a:effectLst/>
                <a:latin typeface="Arial" charset="0"/>
              </a:defRPr>
            </a:lvl1pPr>
          </a:lstStyle>
          <a:p>
            <a:pPr>
              <a:defRPr/>
            </a:pPr>
            <a:endParaRPr lang="en-US" altLang="ja-JP"/>
          </a:p>
        </p:txBody>
      </p:sp>
      <p:sp>
        <p:nvSpPr>
          <p:cNvPr id="130051" name="Rectangle 3"/>
          <p:cNvSpPr>
            <a:spLocks noGrp="1" noChangeArrowheads="1"/>
          </p:cNvSpPr>
          <p:nvPr>
            <p:ph type="dt" sz="quarter" idx="1"/>
          </p:nvPr>
        </p:nvSpPr>
        <p:spPr bwMode="auto">
          <a:xfrm>
            <a:off x="4021139" y="0"/>
            <a:ext cx="3076575" cy="511176"/>
          </a:xfrm>
          <a:prstGeom prst="rect">
            <a:avLst/>
          </a:prstGeom>
          <a:noFill/>
          <a:ln w="9525">
            <a:noFill/>
            <a:miter lim="800000"/>
            <a:headEnd/>
            <a:tailEnd/>
          </a:ln>
          <a:effectLst/>
        </p:spPr>
        <p:txBody>
          <a:bodyPr vert="horz" wrap="square" lIns="99032" tIns="49516" rIns="99032" bIns="49516" numCol="1" anchor="t" anchorCtr="0" compatLnSpc="1">
            <a:prstTxWarp prst="textNoShape">
              <a:avLst/>
            </a:prstTxWarp>
          </a:bodyPr>
          <a:lstStyle>
            <a:lvl1pPr algn="r" defTabSz="990600">
              <a:defRPr sz="1300" i="0">
                <a:effectLst/>
                <a:latin typeface="Arial" charset="0"/>
              </a:defRPr>
            </a:lvl1pPr>
          </a:lstStyle>
          <a:p>
            <a:pPr>
              <a:defRPr/>
            </a:pPr>
            <a:endParaRPr lang="en-US" altLang="ja-JP"/>
          </a:p>
        </p:txBody>
      </p:sp>
      <p:sp>
        <p:nvSpPr>
          <p:cNvPr id="130052" name="Rectangle 4"/>
          <p:cNvSpPr>
            <a:spLocks noGrp="1" noChangeArrowheads="1"/>
          </p:cNvSpPr>
          <p:nvPr>
            <p:ph type="ftr" sz="quarter" idx="2"/>
          </p:nvPr>
        </p:nvSpPr>
        <p:spPr bwMode="auto">
          <a:xfrm>
            <a:off x="1" y="9721850"/>
            <a:ext cx="3076575" cy="511176"/>
          </a:xfrm>
          <a:prstGeom prst="rect">
            <a:avLst/>
          </a:prstGeom>
          <a:noFill/>
          <a:ln w="9525">
            <a:noFill/>
            <a:miter lim="800000"/>
            <a:headEnd/>
            <a:tailEnd/>
          </a:ln>
          <a:effectLst/>
        </p:spPr>
        <p:txBody>
          <a:bodyPr vert="horz" wrap="square" lIns="99032" tIns="49516" rIns="99032" bIns="49516" numCol="1" anchor="b" anchorCtr="0" compatLnSpc="1">
            <a:prstTxWarp prst="textNoShape">
              <a:avLst/>
            </a:prstTxWarp>
          </a:bodyPr>
          <a:lstStyle>
            <a:lvl1pPr algn="l" defTabSz="990600">
              <a:defRPr sz="1300" i="0">
                <a:effectLst/>
                <a:latin typeface="Arial" charset="0"/>
              </a:defRPr>
            </a:lvl1pPr>
          </a:lstStyle>
          <a:p>
            <a:pPr>
              <a:defRPr/>
            </a:pPr>
            <a:endParaRPr lang="en-US" altLang="ja-JP"/>
          </a:p>
        </p:txBody>
      </p:sp>
      <p:sp>
        <p:nvSpPr>
          <p:cNvPr id="130053" name="Rectangle 5"/>
          <p:cNvSpPr>
            <a:spLocks noGrp="1" noChangeArrowheads="1"/>
          </p:cNvSpPr>
          <p:nvPr>
            <p:ph type="sldNum" sz="quarter" idx="3"/>
          </p:nvPr>
        </p:nvSpPr>
        <p:spPr bwMode="auto">
          <a:xfrm>
            <a:off x="4021139" y="9721850"/>
            <a:ext cx="3076575" cy="511176"/>
          </a:xfrm>
          <a:prstGeom prst="rect">
            <a:avLst/>
          </a:prstGeom>
          <a:noFill/>
          <a:ln w="9525">
            <a:noFill/>
            <a:miter lim="800000"/>
            <a:headEnd/>
            <a:tailEnd/>
          </a:ln>
          <a:effectLst/>
        </p:spPr>
        <p:txBody>
          <a:bodyPr vert="horz" wrap="square" lIns="99032" tIns="49516" rIns="99032" bIns="49516" numCol="1" anchor="b" anchorCtr="0" compatLnSpc="1">
            <a:prstTxWarp prst="textNoShape">
              <a:avLst/>
            </a:prstTxWarp>
          </a:bodyPr>
          <a:lstStyle>
            <a:lvl1pPr algn="r" defTabSz="990600">
              <a:defRPr sz="1300">
                <a:latin typeface="Arial" panose="020B0604020202020204" pitchFamily="34" charset="0"/>
              </a:defRPr>
            </a:lvl1pPr>
          </a:lstStyle>
          <a:p>
            <a:fld id="{F117E59F-DAEC-47FF-A6F2-A5CB04D84612}" type="slidenum">
              <a:rPr lang="en-US" altLang="ja-JP"/>
              <a:pPr/>
              <a:t>‹#›</a:t>
            </a:fld>
            <a:endParaRPr lang="en-US" altLang="ja-JP"/>
          </a:p>
        </p:txBody>
      </p:sp>
    </p:spTree>
    <p:extLst>
      <p:ext uri="{BB962C8B-B14F-4D97-AF65-F5344CB8AC3E}">
        <p14:creationId xmlns:p14="http://schemas.microsoft.com/office/powerpoint/2010/main" val="2086557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39" y="1"/>
            <a:ext cx="3076575" cy="512763"/>
          </a:xfrm>
          <a:prstGeom prst="rect">
            <a:avLst/>
          </a:prstGeom>
        </p:spPr>
        <p:txBody>
          <a:bodyPr vert="horz" lIns="91440" tIns="45720" rIns="91440" bIns="45720" rtlCol="0"/>
          <a:lstStyle>
            <a:lvl1pPr algn="r">
              <a:defRPr sz="1200"/>
            </a:lvl1pPr>
          </a:lstStyle>
          <a:p>
            <a:fld id="{2F44C110-5063-4564-9AF7-AF80FE41651C}" type="datetimeFigureOut">
              <a:rPr kumimoji="1" lang="ja-JP" altLang="en-US" smtClean="0"/>
              <a:t>2023/6/12</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9614" y="4926013"/>
            <a:ext cx="5680075"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851"/>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39" y="9721851"/>
            <a:ext cx="3076575" cy="512763"/>
          </a:xfrm>
          <a:prstGeom prst="rect">
            <a:avLst/>
          </a:prstGeom>
        </p:spPr>
        <p:txBody>
          <a:bodyPr vert="horz" lIns="91440" tIns="45720" rIns="91440" bIns="45720" rtlCol="0" anchor="b"/>
          <a:lstStyle>
            <a:lvl1pPr algn="r">
              <a:defRPr sz="1200"/>
            </a:lvl1pPr>
          </a:lstStyle>
          <a:p>
            <a:fld id="{C175F57D-4E49-4629-AEEF-C98129DF2AA2}" type="slidenum">
              <a:rPr kumimoji="1" lang="ja-JP" altLang="en-US" smtClean="0"/>
              <a:t>‹#›</a:t>
            </a:fld>
            <a:endParaRPr kumimoji="1" lang="ja-JP" altLang="en-US"/>
          </a:p>
        </p:txBody>
      </p:sp>
    </p:spTree>
    <p:extLst>
      <p:ext uri="{BB962C8B-B14F-4D97-AF65-F5344CB8AC3E}">
        <p14:creationId xmlns:p14="http://schemas.microsoft.com/office/powerpoint/2010/main" val="8813828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こんにちは。</a:t>
            </a:r>
            <a:endParaRPr kumimoji="1" lang="en-US" altLang="ja-JP" dirty="0"/>
          </a:p>
          <a:p>
            <a:r>
              <a:rPr kumimoji="1" lang="ja-JP" altLang="en-US" dirty="0"/>
              <a:t>これからコンパイラの第</a:t>
            </a:r>
            <a:r>
              <a:rPr kumimoji="1" lang="en-US" altLang="ja-JP" dirty="0"/>
              <a:t>14</a:t>
            </a:r>
            <a:r>
              <a:rPr kumimoji="1" lang="ja-JP" altLang="en-US" dirty="0"/>
              <a:t>回の授業を始めます。</a:t>
            </a:r>
            <a:endParaRPr kumimoji="1" lang="en-US" altLang="ja-JP" dirty="0"/>
          </a:p>
          <a:p>
            <a:r>
              <a:rPr kumimoji="1" lang="ja-JP" altLang="en-US" dirty="0"/>
              <a:t>よろしくお願いします。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1</a:t>
            </a:fld>
            <a:endParaRPr kumimoji="1" lang="ja-JP" altLang="en-US"/>
          </a:p>
        </p:txBody>
      </p:sp>
    </p:spTree>
    <p:extLst>
      <p:ext uri="{BB962C8B-B14F-4D97-AF65-F5344CB8AC3E}">
        <p14:creationId xmlns:p14="http://schemas.microsoft.com/office/powerpoint/2010/main" val="1044665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lex, </a:t>
            </a:r>
            <a:r>
              <a:rPr kumimoji="1" lang="en-US" altLang="ja-JP" dirty="0" err="1"/>
              <a:t>yacc</a:t>
            </a:r>
            <a:r>
              <a:rPr kumimoji="1" lang="en-US" altLang="ja-JP" dirty="0"/>
              <a:t> </a:t>
            </a:r>
            <a:r>
              <a:rPr kumimoji="1" lang="ja-JP" altLang="en-US" dirty="0"/>
              <a:t>の </a:t>
            </a:r>
            <a:r>
              <a:rPr kumimoji="1" lang="en-US" altLang="ja-JP" dirty="0"/>
              <a:t>Java </a:t>
            </a:r>
            <a:r>
              <a:rPr kumimoji="1" lang="ja-JP" altLang="en-US" dirty="0"/>
              <a:t>版が </a:t>
            </a:r>
            <a:r>
              <a:rPr kumimoji="1" lang="en-US" altLang="ja-JP" dirty="0" err="1"/>
              <a:t>JFlex</a:t>
            </a:r>
            <a:r>
              <a:rPr kumimoji="1" lang="en-US" altLang="ja-JP" dirty="0"/>
              <a:t> </a:t>
            </a:r>
            <a:r>
              <a:rPr kumimoji="1" lang="ja-JP" altLang="en-US" dirty="0"/>
              <a:t>と </a:t>
            </a:r>
            <a:r>
              <a:rPr kumimoji="1" lang="en-US" altLang="ja-JP" dirty="0"/>
              <a:t>Jay </a:t>
            </a:r>
            <a:r>
              <a:rPr kumimoji="1" lang="ja-JP" altLang="en-US" dirty="0"/>
              <a:t>です。</a:t>
            </a:r>
            <a:endParaRPr kumimoji="1" lang="en-US" altLang="ja-JP" dirty="0"/>
          </a:p>
          <a:p>
            <a:r>
              <a:rPr kumimoji="1" lang="en-US" altLang="ja-JP" dirty="0" err="1"/>
              <a:t>JFlex</a:t>
            </a:r>
            <a:r>
              <a:rPr kumimoji="1" lang="en-US" altLang="ja-JP" dirty="0"/>
              <a:t> </a:t>
            </a:r>
            <a:r>
              <a:rPr kumimoji="1" lang="ja-JP" altLang="en-US" dirty="0"/>
              <a:t>と </a:t>
            </a:r>
            <a:r>
              <a:rPr kumimoji="1" lang="en-US" altLang="ja-JP" dirty="0"/>
              <a:t>Jay </a:t>
            </a:r>
            <a:r>
              <a:rPr kumimoji="1" lang="ja-JP" altLang="en-US" dirty="0"/>
              <a:t>は </a:t>
            </a:r>
            <a:r>
              <a:rPr kumimoji="1" lang="en-US" altLang="ja-JP" dirty="0"/>
              <a:t>Java </a:t>
            </a:r>
            <a:r>
              <a:rPr kumimoji="1" lang="ja-JP" altLang="en-US" dirty="0"/>
              <a:t>で書かれた生成器を出力します。</a:t>
            </a:r>
            <a:endParaRPr kumimoji="1" lang="en-US" altLang="ja-JP" dirty="0"/>
          </a:p>
          <a:p>
            <a:r>
              <a:rPr kumimoji="1" lang="en-US" altLang="ja-JP" dirty="0" err="1"/>
              <a:t>JFlex</a:t>
            </a:r>
            <a:r>
              <a:rPr kumimoji="1" lang="en-US" altLang="ja-JP" dirty="0"/>
              <a:t> </a:t>
            </a:r>
            <a:r>
              <a:rPr kumimoji="1" lang="ja-JP" altLang="en-US" dirty="0"/>
              <a:t>は</a:t>
            </a:r>
            <a:r>
              <a:rPr kumimoji="1" lang="en-US" altLang="ja-JP" dirty="0"/>
              <a:t>LALR(1)</a:t>
            </a:r>
            <a:r>
              <a:rPr kumimoji="1" lang="ja-JP" altLang="en-US" dirty="0"/>
              <a:t> 解析をする構文解析部を生成します。</a:t>
            </a:r>
            <a:endParaRPr kumimoji="1" lang="en-US" altLang="ja-JP" dirty="0"/>
          </a:p>
          <a:p>
            <a:r>
              <a:rPr kumimoji="1" lang="en-US" altLang="ja-JP" dirty="0" err="1"/>
              <a:t>JFlex</a:t>
            </a:r>
            <a:r>
              <a:rPr kumimoji="1" lang="en-US" altLang="ja-JP" dirty="0"/>
              <a:t> </a:t>
            </a:r>
            <a:r>
              <a:rPr kumimoji="1" lang="ja-JP" altLang="en-US" dirty="0"/>
              <a:t>と </a:t>
            </a:r>
            <a:r>
              <a:rPr kumimoji="1" lang="en-US" altLang="ja-JP" dirty="0"/>
              <a:t>Jay </a:t>
            </a:r>
            <a:r>
              <a:rPr kumimoji="1" lang="ja-JP" altLang="en-US" dirty="0"/>
              <a:t>はセットで使用します。</a:t>
            </a:r>
            <a:endParaRPr kumimoji="1" lang="en-US" altLang="ja-JP" dirty="0"/>
          </a:p>
          <a:p>
            <a:r>
              <a:rPr kumimoji="1" lang="en-US" altLang="ja-JP" dirty="0" err="1"/>
              <a:t>JFlex</a:t>
            </a:r>
            <a:r>
              <a:rPr kumimoji="1" lang="en-US" altLang="ja-JP" dirty="0"/>
              <a:t> </a:t>
            </a:r>
            <a:r>
              <a:rPr kumimoji="1" lang="ja-JP" altLang="en-US" dirty="0"/>
              <a:t>と </a:t>
            </a:r>
            <a:r>
              <a:rPr kumimoji="1" lang="en-US" altLang="ja-JP" dirty="0"/>
              <a:t>Jay </a:t>
            </a:r>
            <a:r>
              <a:rPr kumimoji="1" lang="ja-JP" altLang="en-US" dirty="0"/>
              <a:t>はこちらの </a:t>
            </a:r>
            <a:r>
              <a:rPr kumimoji="1" lang="en-US" altLang="ja-JP" dirty="0" err="1"/>
              <a:t>url</a:t>
            </a:r>
            <a:r>
              <a:rPr kumimoji="1" lang="en-US" altLang="ja-JP" dirty="0"/>
              <a:t> </a:t>
            </a:r>
            <a:r>
              <a:rPr kumimoji="1" lang="ja-JP" altLang="en-US" dirty="0"/>
              <a:t>からダウンロードできます。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10</a:t>
            </a:fld>
            <a:endParaRPr kumimoji="1" lang="ja-JP" altLang="en-US"/>
          </a:p>
        </p:txBody>
      </p:sp>
    </p:spTree>
    <p:extLst>
      <p:ext uri="{BB962C8B-B14F-4D97-AF65-F5344CB8AC3E}">
        <p14:creationId xmlns:p14="http://schemas.microsoft.com/office/powerpoint/2010/main" val="3227794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JFlex</a:t>
            </a:r>
            <a:r>
              <a:rPr kumimoji="1" lang="en-US" altLang="ja-JP" dirty="0"/>
              <a:t> </a:t>
            </a:r>
            <a:r>
              <a:rPr kumimoji="1" lang="ja-JP" altLang="en-US" dirty="0"/>
              <a:t>に、マイクロ構文を定義したファイルを与えると、</a:t>
            </a:r>
            <a:r>
              <a:rPr kumimoji="1" lang="en-US" altLang="ja-JP" dirty="0"/>
              <a:t>Java</a:t>
            </a:r>
            <a:r>
              <a:rPr kumimoji="1" lang="ja-JP" altLang="en-US" dirty="0"/>
              <a:t> で書かれた字句解析部を生成します。</a:t>
            </a:r>
            <a:endParaRPr kumimoji="1" lang="en-US" altLang="ja-JP" dirty="0"/>
          </a:p>
          <a:p>
            <a:r>
              <a:rPr kumimoji="1" lang="ja-JP" altLang="en-US" dirty="0"/>
              <a:t>また、</a:t>
            </a:r>
            <a:r>
              <a:rPr kumimoji="1" lang="en-US" altLang="ja-JP" dirty="0"/>
              <a:t>Jay </a:t>
            </a:r>
            <a:r>
              <a:rPr kumimoji="1" lang="ja-JP" altLang="en-US" dirty="0"/>
              <a:t>にマクロ構文を定義したファイルを与えると、</a:t>
            </a:r>
            <a:r>
              <a:rPr kumimoji="1" lang="en-US" altLang="ja-JP" dirty="0"/>
              <a:t>Java </a:t>
            </a:r>
            <a:r>
              <a:rPr kumimoji="1" lang="ja-JP" altLang="en-US" dirty="0"/>
              <a:t>で書かれた構文解析部を生成します。</a:t>
            </a:r>
            <a:endParaRPr kumimoji="1" lang="en-US" altLang="ja-JP" dirty="0"/>
          </a:p>
          <a:p>
            <a:r>
              <a:rPr kumimoji="1" lang="ja-JP" altLang="en-US" dirty="0"/>
              <a:t>この</a:t>
            </a:r>
            <a:r>
              <a:rPr kumimoji="1" lang="en-US" altLang="ja-JP" dirty="0"/>
              <a:t>2</a:t>
            </a:r>
            <a:r>
              <a:rPr kumimoji="1" lang="ja-JP" altLang="en-US" dirty="0"/>
              <a:t>つを </a:t>
            </a:r>
            <a:r>
              <a:rPr kumimoji="1" lang="en-US" altLang="ja-JP" dirty="0" err="1"/>
              <a:t>Javac</a:t>
            </a:r>
            <a:r>
              <a:rPr kumimoji="1" lang="ja-JP" altLang="en-US" dirty="0"/>
              <a:t> でコンパイルすると、</a:t>
            </a:r>
            <a:endParaRPr kumimoji="1" lang="en-US" altLang="ja-JP" dirty="0"/>
          </a:p>
          <a:p>
            <a:r>
              <a:rPr kumimoji="1" lang="ja-JP" altLang="en-US" dirty="0"/>
              <a:t>字句解析と構文解析をするクラスファイルが生成されます。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11</a:t>
            </a:fld>
            <a:endParaRPr kumimoji="1" lang="ja-JP" altLang="en-US"/>
          </a:p>
        </p:txBody>
      </p:sp>
    </p:spTree>
    <p:extLst>
      <p:ext uri="{BB962C8B-B14F-4D97-AF65-F5344CB8AC3E}">
        <p14:creationId xmlns:p14="http://schemas.microsoft.com/office/powerpoint/2010/main" val="430060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JavaCC </a:t>
            </a:r>
            <a:r>
              <a:rPr kumimoji="1" lang="ja-JP" altLang="en-US" dirty="0"/>
              <a:t>は、字句解析部と構文解析部の両方を生成します。</a:t>
            </a:r>
            <a:endParaRPr kumimoji="1" lang="en-US" altLang="ja-JP" dirty="0"/>
          </a:p>
          <a:p>
            <a:r>
              <a:rPr kumimoji="1" lang="ja-JP" altLang="en-US" dirty="0"/>
              <a:t>出力される記述言語は</a:t>
            </a:r>
            <a:r>
              <a:rPr kumimoji="1" lang="en-US" altLang="ja-JP" dirty="0"/>
              <a:t>Java </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JavaCC </a:t>
            </a:r>
            <a:r>
              <a:rPr kumimoji="1" lang="ja-JP" altLang="en-US" dirty="0"/>
              <a:t>は、下降型構文解析の </a:t>
            </a:r>
            <a:r>
              <a:rPr kumimoji="1" lang="en-US" altLang="ja-JP" dirty="0"/>
              <a:t>LL </a:t>
            </a:r>
            <a:r>
              <a:rPr kumimoji="1" lang="ja-JP" altLang="en-US" dirty="0"/>
              <a:t>解析をする構文解析部を生成します。</a:t>
            </a:r>
            <a:endParaRPr kumimoji="1" lang="en-US" altLang="ja-JP" dirty="0"/>
          </a:p>
          <a:p>
            <a:r>
              <a:rPr kumimoji="1" lang="en-US" altLang="ja-JP" dirty="0"/>
              <a:t>JavaCC </a:t>
            </a:r>
            <a:r>
              <a:rPr kumimoji="1" lang="ja-JP" altLang="en-US" dirty="0"/>
              <a:t>はこちらの </a:t>
            </a:r>
            <a:r>
              <a:rPr kumimoji="1" lang="en-US" altLang="ja-JP" dirty="0" err="1"/>
              <a:t>url</a:t>
            </a:r>
            <a:r>
              <a:rPr kumimoji="1" lang="en-US" altLang="ja-JP" dirty="0"/>
              <a:t> </a:t>
            </a:r>
            <a:r>
              <a:rPr kumimoji="1" lang="ja-JP" altLang="en-US" dirty="0"/>
              <a:t>からインストールできます。</a:t>
            </a:r>
            <a:endParaRPr kumimoji="1" lang="en-US" altLang="ja-JP" dirty="0"/>
          </a:p>
          <a:p>
            <a:r>
              <a:rPr kumimoji="1" lang="en-US" altLang="ja-JP" dirty="0"/>
              <a:t>JavaCC </a:t>
            </a:r>
            <a:r>
              <a:rPr kumimoji="1" lang="ja-JP" altLang="en-US" dirty="0"/>
              <a:t>に、マイクロ構文、マクロ構文を定義したファイルを入力すると、</a:t>
            </a:r>
            <a:endParaRPr kumimoji="1" lang="en-US" altLang="ja-JP" dirty="0"/>
          </a:p>
          <a:p>
            <a:r>
              <a:rPr kumimoji="1" lang="en-US" altLang="ja-JP" dirty="0"/>
              <a:t>Java </a:t>
            </a:r>
            <a:r>
              <a:rPr kumimoji="1" lang="ja-JP" altLang="en-US" dirty="0"/>
              <a:t>で書かれた字句解析・構文解析部を生成します。</a:t>
            </a:r>
            <a:endParaRPr kumimoji="1" lang="en-US" altLang="ja-JP" dirty="0"/>
          </a:p>
          <a:p>
            <a:r>
              <a:rPr kumimoji="1" lang="ja-JP" altLang="en-US" dirty="0"/>
              <a:t>以下では、</a:t>
            </a:r>
            <a:r>
              <a:rPr kumimoji="1" lang="en-US" altLang="ja-JP" dirty="0"/>
              <a:t>JavaCC </a:t>
            </a:r>
            <a:r>
              <a:rPr kumimoji="1" lang="ja-JP" altLang="en-US" dirty="0"/>
              <a:t>の使い方を説明します。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12</a:t>
            </a:fld>
            <a:endParaRPr kumimoji="1" lang="ja-JP" altLang="en-US"/>
          </a:p>
        </p:txBody>
      </p:sp>
    </p:spTree>
    <p:extLst>
      <p:ext uri="{BB962C8B-B14F-4D97-AF65-F5344CB8AC3E}">
        <p14:creationId xmlns:p14="http://schemas.microsoft.com/office/powerpoint/2010/main" val="61015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皆さんはコンパイラを作成するために様々な作業をしました。</a:t>
            </a:r>
            <a:endParaRPr kumimoji="1" lang="en-US" altLang="ja-JP" dirty="0"/>
          </a:p>
          <a:p>
            <a:r>
              <a:rPr kumimoji="1" lang="en-US" altLang="ja-JP" dirty="0"/>
              <a:t>JavaCC </a:t>
            </a:r>
            <a:r>
              <a:rPr kumimoji="1" lang="ja-JP" altLang="en-US" dirty="0"/>
              <a:t>を使うと、そのうちのいくつかを省略できます。</a:t>
            </a:r>
            <a:endParaRPr kumimoji="1" lang="en-US" altLang="ja-JP" dirty="0"/>
          </a:p>
          <a:p>
            <a:r>
              <a:rPr kumimoji="1" lang="ja-JP" altLang="en-US" dirty="0"/>
              <a:t>字句解析系では、</a:t>
            </a:r>
            <a:endParaRPr kumimoji="1" lang="en-US" altLang="ja-JP" dirty="0"/>
          </a:p>
          <a:p>
            <a:r>
              <a:rPr kumimoji="1" lang="ja-JP" altLang="en-US" dirty="0"/>
              <a:t>マイクロ構文から有限オートマトンを求める作業と、</a:t>
            </a:r>
            <a:endParaRPr kumimoji="1" lang="en-US" altLang="ja-JP" dirty="0"/>
          </a:p>
          <a:p>
            <a:r>
              <a:rPr kumimoji="1" lang="ja-JP" altLang="en-US" dirty="0"/>
              <a:t>文字列からトークンを切り出す </a:t>
            </a:r>
            <a:r>
              <a:rPr kumimoji="1" lang="en-US" altLang="ja-JP" dirty="0" err="1"/>
              <a:t>nextToken</a:t>
            </a:r>
            <a:r>
              <a:rPr kumimoji="1" lang="en-US" altLang="ja-JP" dirty="0"/>
              <a:t>() </a:t>
            </a:r>
            <a:r>
              <a:rPr kumimoji="1" lang="ja-JP" altLang="en-US" dirty="0"/>
              <a:t>メソッドの作成を </a:t>
            </a:r>
            <a:r>
              <a:rPr kumimoji="1" lang="en-US" altLang="ja-JP" dirty="0"/>
              <a:t>JavaCC </a:t>
            </a:r>
            <a:r>
              <a:rPr kumimoji="1" lang="ja-JP" altLang="en-US" dirty="0"/>
              <a:t>がやってくれます。</a:t>
            </a:r>
            <a:endParaRPr kumimoji="1" lang="en-US" altLang="ja-JP" dirty="0"/>
          </a:p>
          <a:p>
            <a:r>
              <a:rPr kumimoji="1" lang="ja-JP" altLang="en-US" dirty="0"/>
              <a:t>構文解析系では、</a:t>
            </a:r>
            <a:endParaRPr kumimoji="1" lang="en-US" altLang="ja-JP" dirty="0"/>
          </a:p>
          <a:p>
            <a:r>
              <a:rPr kumimoji="1" lang="ja-JP" altLang="en-US" dirty="0"/>
              <a:t>マクロ構文が </a:t>
            </a:r>
            <a:r>
              <a:rPr kumimoji="1" lang="en-US" altLang="ja-JP" dirty="0"/>
              <a:t>LL(1)</a:t>
            </a:r>
            <a:r>
              <a:rPr kumimoji="1" lang="ja-JP" altLang="en-US" dirty="0"/>
              <a:t>文法か否かの判定、</a:t>
            </a:r>
            <a:endParaRPr kumimoji="1" lang="en-US" altLang="ja-JP" dirty="0"/>
          </a:p>
          <a:p>
            <a:r>
              <a:rPr kumimoji="1" lang="en-US" altLang="ja-JP" dirty="0"/>
              <a:t>Firsts</a:t>
            </a:r>
            <a:r>
              <a:rPr kumimoji="1" lang="ja-JP" altLang="en-US" dirty="0"/>
              <a:t> 集合を求める、</a:t>
            </a:r>
            <a:endParaRPr kumimoji="1" lang="en-US" altLang="ja-JP" dirty="0"/>
          </a:p>
          <a:p>
            <a:r>
              <a:rPr kumimoji="1" lang="en-US" altLang="ja-JP" dirty="0" err="1"/>
              <a:t>nextToken</a:t>
            </a:r>
            <a:r>
              <a:rPr kumimoji="1" lang="en-US" altLang="ja-JP" dirty="0"/>
              <a:t>() </a:t>
            </a:r>
            <a:r>
              <a:rPr kumimoji="1" lang="ja-JP" altLang="en-US" dirty="0"/>
              <a:t>メソッドの呼び出し、</a:t>
            </a:r>
            <a:endParaRPr kumimoji="1" lang="en-US" altLang="ja-JP" dirty="0"/>
          </a:p>
          <a:p>
            <a:r>
              <a:rPr kumimoji="1" lang="ja-JP" altLang="en-US" dirty="0"/>
              <a:t>トークンの一致判定などを </a:t>
            </a:r>
            <a:r>
              <a:rPr kumimoji="1" lang="en-US" altLang="ja-JP" dirty="0"/>
              <a:t>JavaCC </a:t>
            </a:r>
            <a:r>
              <a:rPr kumimoji="1" lang="ja-JP" altLang="en-US" dirty="0"/>
              <a:t>がやってくれます。</a:t>
            </a:r>
            <a:r>
              <a:rPr kumimoji="1" lang="en-US" altLang="ja-JP" dirty="0"/>
              <a:t> </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13</a:t>
            </a:fld>
            <a:endParaRPr kumimoji="1" lang="ja-JP" altLang="en-US"/>
          </a:p>
        </p:txBody>
      </p:sp>
    </p:spTree>
    <p:extLst>
      <p:ext uri="{BB962C8B-B14F-4D97-AF65-F5344CB8AC3E}">
        <p14:creationId xmlns:p14="http://schemas.microsoft.com/office/powerpoint/2010/main" val="1349340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a:t>
            </a:r>
            <a:r>
              <a:rPr kumimoji="1" lang="en-US" altLang="ja-JP" dirty="0"/>
              <a:t>JavaCC </a:t>
            </a:r>
            <a:r>
              <a:rPr kumimoji="1" lang="ja-JP" altLang="en-US" dirty="0"/>
              <a:t>ではできない作業もあります。</a:t>
            </a:r>
            <a:endParaRPr kumimoji="1" lang="en-US" altLang="ja-JP" dirty="0"/>
          </a:p>
          <a:p>
            <a:r>
              <a:rPr kumimoji="1" lang="ja-JP" altLang="en-US" dirty="0"/>
              <a:t>構文解析系では、左再帰性の除去や左括り出しはしてくれません。</a:t>
            </a:r>
            <a:endParaRPr kumimoji="1" lang="en-US" altLang="ja-JP" dirty="0"/>
          </a:p>
          <a:p>
            <a:r>
              <a:rPr kumimoji="1" lang="ja-JP" altLang="en-US" dirty="0"/>
              <a:t>また、コード生成系、最適化系は一切してくれません。</a:t>
            </a:r>
            <a:endParaRPr kumimoji="1" lang="en-US" altLang="ja-JP" dirty="0"/>
          </a:p>
          <a:p>
            <a:r>
              <a:rPr kumimoji="1" lang="ja-JP" altLang="en-US" dirty="0"/>
              <a:t>ですので、この部分は自力で作る必要があります。</a:t>
            </a:r>
            <a:endParaRPr kumimoji="1" lang="en-US" altLang="ja-JP" dirty="0"/>
          </a:p>
          <a:p>
            <a:r>
              <a:rPr kumimoji="1" lang="ja-JP" altLang="en-US" dirty="0"/>
              <a:t>とは言え、字句解析、構文解析を作るのもかなりの作業ですので、</a:t>
            </a:r>
            <a:endParaRPr kumimoji="1" lang="en-US" altLang="ja-JP" dirty="0"/>
          </a:p>
          <a:p>
            <a:r>
              <a:rPr kumimoji="1" lang="en-US" altLang="ja-JP" dirty="0"/>
              <a:t>JavaCC </a:t>
            </a:r>
            <a:r>
              <a:rPr kumimoji="1" lang="ja-JP" altLang="en-US" dirty="0"/>
              <a:t>がその部分を自動的に作ってくれれば、かなり手間が省けます。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14</a:t>
            </a:fld>
            <a:endParaRPr kumimoji="1" lang="ja-JP" altLang="en-US"/>
          </a:p>
        </p:txBody>
      </p:sp>
    </p:spTree>
    <p:extLst>
      <p:ext uri="{BB962C8B-B14F-4D97-AF65-F5344CB8AC3E}">
        <p14:creationId xmlns:p14="http://schemas.microsoft.com/office/powerpoint/2010/main" val="2244700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Mac</a:t>
            </a:r>
            <a:r>
              <a:rPr kumimoji="1" lang="ja-JP" altLang="en-US" dirty="0"/>
              <a:t> に </a:t>
            </a:r>
            <a:r>
              <a:rPr kumimoji="1" lang="en-US" altLang="ja-JP" dirty="0"/>
              <a:t>JavaCC</a:t>
            </a:r>
            <a:r>
              <a:rPr kumimoji="1" lang="ja-JP" altLang="en-US" dirty="0"/>
              <a:t> をインストールする場合は、</a:t>
            </a:r>
            <a:endParaRPr kumimoji="1" lang="en-US" altLang="ja-JP" dirty="0"/>
          </a:p>
          <a:p>
            <a:r>
              <a:rPr kumimoji="1" lang="en-US" altLang="ja-JP" dirty="0" err="1"/>
              <a:t>MacPorts</a:t>
            </a:r>
            <a:r>
              <a:rPr kumimoji="1" lang="en-US" altLang="ja-JP" dirty="0"/>
              <a:t> </a:t>
            </a:r>
            <a:r>
              <a:rPr kumimoji="1" lang="ja-JP" altLang="en-US" dirty="0"/>
              <a:t>を使うのが簡単です。</a:t>
            </a:r>
            <a:endParaRPr kumimoji="1" lang="en-US" altLang="ja-JP" dirty="0"/>
          </a:p>
          <a:p>
            <a:r>
              <a:rPr kumimoji="1" lang="en-US" altLang="ja-JP" dirty="0" err="1"/>
              <a:t>MacPorts</a:t>
            </a:r>
            <a:r>
              <a:rPr kumimoji="1" lang="en-US" altLang="ja-JP" dirty="0"/>
              <a:t> </a:t>
            </a:r>
            <a:r>
              <a:rPr kumimoji="1" lang="ja-JP" altLang="en-US" dirty="0"/>
              <a:t>は、</a:t>
            </a:r>
            <a:r>
              <a:rPr kumimoji="1" lang="en-US" altLang="ja-JP" dirty="0"/>
              <a:t>Mac OSX </a:t>
            </a:r>
            <a:r>
              <a:rPr kumimoji="1" lang="ja-JP" altLang="en-US" dirty="0"/>
              <a:t>のパッケージ管理ツールです。</a:t>
            </a:r>
            <a:endParaRPr kumimoji="1" lang="en-US" altLang="ja-JP" dirty="0"/>
          </a:p>
          <a:p>
            <a:r>
              <a:rPr kumimoji="1" lang="en-US" altLang="ja-JP" dirty="0" err="1"/>
              <a:t>MacPorts</a:t>
            </a:r>
            <a:r>
              <a:rPr kumimoji="1" lang="en-US" altLang="ja-JP" dirty="0"/>
              <a:t> </a:t>
            </a:r>
            <a:r>
              <a:rPr kumimoji="1" lang="ja-JP" altLang="en-US" dirty="0"/>
              <a:t>をインストールしておけば、様々なパッケージをインストールできるようになります。</a:t>
            </a:r>
            <a:endParaRPr kumimoji="1" lang="en-US" altLang="ja-JP" dirty="0"/>
          </a:p>
          <a:p>
            <a:r>
              <a:rPr kumimoji="1" lang="en-US" altLang="ja-JP" dirty="0" err="1"/>
              <a:t>MacPorts</a:t>
            </a:r>
            <a:r>
              <a:rPr kumimoji="1" lang="en-US" altLang="ja-JP" dirty="0"/>
              <a:t> </a:t>
            </a:r>
            <a:r>
              <a:rPr kumimoji="1" lang="ja-JP" altLang="en-US" dirty="0"/>
              <a:t>はこちらの </a:t>
            </a:r>
            <a:r>
              <a:rPr kumimoji="1" lang="en-US" altLang="ja-JP" dirty="0" err="1"/>
              <a:t>url</a:t>
            </a:r>
            <a:r>
              <a:rPr kumimoji="1" lang="en-US" altLang="ja-JP" dirty="0"/>
              <a:t> </a:t>
            </a:r>
            <a:r>
              <a:rPr kumimoji="1" lang="ja-JP" altLang="en-US" dirty="0"/>
              <a:t>からインストールできます。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15</a:t>
            </a:fld>
            <a:endParaRPr kumimoji="1" lang="ja-JP" altLang="en-US"/>
          </a:p>
        </p:txBody>
      </p:sp>
    </p:spTree>
    <p:extLst>
      <p:ext uri="{BB962C8B-B14F-4D97-AF65-F5344CB8AC3E}">
        <p14:creationId xmlns:p14="http://schemas.microsoft.com/office/powerpoint/2010/main" val="424566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MacPorts</a:t>
            </a:r>
            <a:r>
              <a:rPr kumimoji="1" lang="en-US" altLang="ja-JP" dirty="0"/>
              <a:t> </a:t>
            </a:r>
            <a:r>
              <a:rPr kumimoji="1" lang="ja-JP" altLang="en-US" dirty="0"/>
              <a:t>のインストールは、まず </a:t>
            </a:r>
            <a:r>
              <a:rPr kumimoji="1" lang="en-US" altLang="ja-JP" dirty="0" err="1"/>
              <a:t>macPorts</a:t>
            </a:r>
            <a:r>
              <a:rPr kumimoji="1" lang="en-US" altLang="ja-JP" dirty="0"/>
              <a:t> </a:t>
            </a:r>
            <a:r>
              <a:rPr kumimoji="1" lang="ja-JP" altLang="en-US" dirty="0"/>
              <a:t>のサイトから、</a:t>
            </a:r>
            <a:endParaRPr kumimoji="1" lang="en-US" altLang="ja-JP" dirty="0"/>
          </a:p>
          <a:p>
            <a:r>
              <a:rPr kumimoji="1" lang="en-US" altLang="ja-JP" dirty="0"/>
              <a:t>pkg </a:t>
            </a:r>
            <a:r>
              <a:rPr kumimoji="1" lang="ja-JP" altLang="en-US" dirty="0"/>
              <a:t>ファイルをダウンロードします。</a:t>
            </a:r>
            <a:endParaRPr kumimoji="1" lang="en-US" altLang="ja-JP" dirty="0"/>
          </a:p>
          <a:p>
            <a:r>
              <a:rPr kumimoji="1" lang="ja-JP" altLang="en-US" dirty="0"/>
              <a:t>ダウンロードしたファイルをクリックすればインストール完了です。</a:t>
            </a:r>
            <a:endParaRPr kumimoji="1" lang="en-US" altLang="ja-JP" dirty="0"/>
          </a:p>
          <a:p>
            <a:r>
              <a:rPr kumimoji="1" lang="ja-JP" altLang="en-US" dirty="0"/>
              <a:t>プロキシ内から作業をする場合は、</a:t>
            </a:r>
            <a:endParaRPr kumimoji="1" lang="en-US" altLang="ja-JP" dirty="0"/>
          </a:p>
          <a:p>
            <a:r>
              <a:rPr kumimoji="1" lang="ja-JP" altLang="en-US" dirty="0"/>
              <a:t>さらに </a:t>
            </a:r>
            <a:r>
              <a:rPr kumimoji="1" lang="en-US" altLang="ja-JP" dirty="0"/>
              <a:t>3. 4. </a:t>
            </a:r>
            <a:r>
              <a:rPr kumimoji="1" lang="ja-JP" altLang="en-US" dirty="0"/>
              <a:t>の作業も必要になります。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16</a:t>
            </a:fld>
            <a:endParaRPr kumimoji="1" lang="ja-JP" altLang="en-US"/>
          </a:p>
        </p:txBody>
      </p:sp>
    </p:spTree>
    <p:extLst>
      <p:ext uri="{BB962C8B-B14F-4D97-AF65-F5344CB8AC3E}">
        <p14:creationId xmlns:p14="http://schemas.microsoft.com/office/powerpoint/2010/main" val="2387148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effectLst/>
              </a:rPr>
              <a:t>こちらが </a:t>
            </a:r>
            <a:r>
              <a:rPr lang="en-US" altLang="ja-JP" dirty="0" err="1">
                <a:effectLst/>
              </a:rPr>
              <a:t>macPorts</a:t>
            </a:r>
            <a:r>
              <a:rPr lang="ja-JP" altLang="en-US" dirty="0">
                <a:effectLst/>
              </a:rPr>
              <a:t> のサイトです。</a:t>
            </a:r>
            <a:endParaRPr lang="en-US" altLang="ja-JP" dirty="0">
              <a:effectLst/>
            </a:endParaRPr>
          </a:p>
          <a:p>
            <a:r>
              <a:rPr lang="en-US" altLang="ja-JP" dirty="0">
                <a:effectLst/>
              </a:rPr>
              <a:t> </a:t>
            </a:r>
            <a:r>
              <a:rPr lang="ja-JP" altLang="en-US" dirty="0">
                <a:effectLst/>
              </a:rPr>
              <a:t>こちらのサイトから、</a:t>
            </a:r>
            <a:r>
              <a:rPr lang="en-US" altLang="ja-JP" dirty="0">
                <a:effectLst/>
              </a:rPr>
              <a:t>installing </a:t>
            </a:r>
            <a:r>
              <a:rPr lang="en-US" altLang="ja-JP" dirty="0" err="1">
                <a:effectLst/>
              </a:rPr>
              <a:t>MacPorts</a:t>
            </a:r>
            <a:r>
              <a:rPr lang="en-US" altLang="ja-JP" dirty="0">
                <a:effectLst/>
              </a:rPr>
              <a:t> </a:t>
            </a:r>
            <a:r>
              <a:rPr lang="ja-JP" altLang="en-US" dirty="0">
                <a:effectLst/>
              </a:rPr>
              <a:t>を選択します。</a:t>
            </a:r>
            <a:endParaRPr kumimoji="1" lang="ja-JP" altLang="en-US"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17</a:t>
            </a:fld>
            <a:endParaRPr kumimoji="1" lang="ja-JP" altLang="en-US"/>
          </a:p>
        </p:txBody>
      </p:sp>
    </p:spTree>
    <p:extLst>
      <p:ext uri="{BB962C8B-B14F-4D97-AF65-F5344CB8AC3E}">
        <p14:creationId xmlns:p14="http://schemas.microsoft.com/office/powerpoint/2010/main" val="1500186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こちらから </a:t>
            </a:r>
            <a:r>
              <a:rPr kumimoji="1" lang="en-US" altLang="ja-JP" dirty="0"/>
              <a:t>pkg </a:t>
            </a:r>
            <a:r>
              <a:rPr kumimoji="1" lang="ja-JP" altLang="en-US" dirty="0"/>
              <a:t>ファイルをダウンロードできますので、</a:t>
            </a:r>
            <a:endParaRPr kumimoji="1" lang="en-US" altLang="ja-JP" dirty="0"/>
          </a:p>
          <a:p>
            <a:r>
              <a:rPr kumimoji="1" lang="en-US" altLang="ja-JP" dirty="0"/>
              <a:t>OS </a:t>
            </a:r>
            <a:r>
              <a:rPr kumimoji="1" lang="ja-JP" altLang="en-US" dirty="0"/>
              <a:t>のバージョンに応じたファイルをダウンロードしてください。</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18</a:t>
            </a:fld>
            <a:endParaRPr kumimoji="1" lang="ja-JP" altLang="en-US"/>
          </a:p>
        </p:txBody>
      </p:sp>
    </p:spTree>
    <p:extLst>
      <p:ext uri="{BB962C8B-B14F-4D97-AF65-F5344CB8AC3E}">
        <p14:creationId xmlns:p14="http://schemas.microsoft.com/office/powerpoint/2010/main" val="1371300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ダウンロードした </a:t>
            </a:r>
            <a:r>
              <a:rPr kumimoji="1" lang="en-US" altLang="ja-JP" dirty="0"/>
              <a:t>pkg </a:t>
            </a:r>
            <a:r>
              <a:rPr kumimoji="1" lang="ja-JP" altLang="en-US" dirty="0"/>
              <a:t>ファイルをクリックするとインストールが始まります。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19</a:t>
            </a:fld>
            <a:endParaRPr kumimoji="1" lang="ja-JP" altLang="en-US"/>
          </a:p>
        </p:txBody>
      </p:sp>
    </p:spTree>
    <p:extLst>
      <p:ext uri="{BB962C8B-B14F-4D97-AF65-F5344CB8AC3E}">
        <p14:creationId xmlns:p14="http://schemas.microsoft.com/office/powerpoint/2010/main" val="128907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この授業では、コンパイラについて学んできました。</a:t>
            </a:r>
            <a:endParaRPr kumimoji="1" lang="en-US" altLang="ja-JP" dirty="0"/>
          </a:p>
          <a:p>
            <a:r>
              <a:rPr kumimoji="1" lang="ja-JP" altLang="en-US" dirty="0"/>
              <a:t>コンパイラは、原始プログラム </a:t>
            </a:r>
            <a:r>
              <a:rPr kumimoji="1" lang="en-US" altLang="ja-JP" dirty="0"/>
              <a:t>source program </a:t>
            </a:r>
            <a:r>
              <a:rPr kumimoji="1" lang="ja-JP" altLang="en-US" dirty="0"/>
              <a:t>を</a:t>
            </a:r>
            <a:endParaRPr kumimoji="1" lang="en-US" altLang="ja-JP" dirty="0"/>
          </a:p>
          <a:p>
            <a:r>
              <a:rPr kumimoji="1" lang="ja-JP" altLang="en-US" dirty="0"/>
              <a:t>目的プログラム </a:t>
            </a:r>
            <a:r>
              <a:rPr kumimoji="1" lang="en-US" altLang="ja-JP" dirty="0"/>
              <a:t>object program </a:t>
            </a:r>
            <a:r>
              <a:rPr kumimoji="1" lang="ja-JP" altLang="en-US" dirty="0"/>
              <a:t>に翻訳するプログラムです。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2</a:t>
            </a:fld>
            <a:endParaRPr kumimoji="1" lang="ja-JP" altLang="en-US"/>
          </a:p>
        </p:txBody>
      </p:sp>
    </p:spTree>
    <p:extLst>
      <p:ext uri="{BB962C8B-B14F-4D97-AF65-F5344CB8AC3E}">
        <p14:creationId xmlns:p14="http://schemas.microsoft.com/office/powerpoint/2010/main" val="2309305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このようなインストール画面が出てきますので、続けるを押して</a:t>
            </a:r>
            <a:endParaRPr kumimoji="1" lang="en-US" altLang="ja-JP" dirty="0"/>
          </a:p>
          <a:p>
            <a:r>
              <a:rPr kumimoji="1" lang="ja-JP" altLang="en-US" dirty="0"/>
              <a:t>インストールを開始してください。</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20</a:t>
            </a:fld>
            <a:endParaRPr kumimoji="1" lang="ja-JP" altLang="en-US"/>
          </a:p>
        </p:txBody>
      </p:sp>
    </p:spTree>
    <p:extLst>
      <p:ext uri="{BB962C8B-B14F-4D97-AF65-F5344CB8AC3E}">
        <p14:creationId xmlns:p14="http://schemas.microsoft.com/office/powerpoint/2010/main" val="375698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プロキシ内部からインストールする場合は、</a:t>
            </a:r>
            <a:endParaRPr kumimoji="1" lang="en-US" altLang="ja-JP" dirty="0"/>
          </a:p>
          <a:p>
            <a:r>
              <a:rPr kumimoji="1" lang="en-US" altLang="ja-JP" dirty="0"/>
              <a:t>/opt/local/</a:t>
            </a:r>
            <a:r>
              <a:rPr kumimoji="1" lang="en-US" altLang="ja-JP" dirty="0" err="1"/>
              <a:t>etc</a:t>
            </a:r>
            <a:r>
              <a:rPr kumimoji="1" lang="en-US" altLang="ja-JP" dirty="0"/>
              <a:t>/</a:t>
            </a:r>
            <a:r>
              <a:rPr kumimoji="1" lang="en-US" altLang="ja-JP" dirty="0" err="1"/>
              <a:t>macports</a:t>
            </a:r>
            <a:r>
              <a:rPr kumimoji="1" lang="en-US" altLang="ja-JP" dirty="0"/>
              <a:t> </a:t>
            </a:r>
            <a:r>
              <a:rPr kumimoji="1" lang="ja-JP" altLang="en-US" dirty="0"/>
              <a:t>にある</a:t>
            </a:r>
            <a:endParaRPr kumimoji="1" lang="en-US" altLang="ja-JP" dirty="0"/>
          </a:p>
          <a:p>
            <a:r>
              <a:rPr kumimoji="1" lang="en-US" altLang="ja-JP" dirty="0" err="1"/>
              <a:t>sources.conf</a:t>
            </a:r>
            <a:r>
              <a:rPr kumimoji="1" lang="en-US" altLang="ja-JP" dirty="0"/>
              <a:t> </a:t>
            </a:r>
            <a:r>
              <a:rPr kumimoji="1" lang="ja-JP" altLang="en-US" dirty="0"/>
              <a:t>ファイルをエディタで開き、</a:t>
            </a:r>
            <a:endParaRPr kumimoji="1" lang="en-US" altLang="ja-JP" dirty="0"/>
          </a:p>
          <a:p>
            <a:r>
              <a:rPr kumimoji="1" lang="ja-JP" altLang="en-US" dirty="0"/>
              <a:t>パッケージをダウンロードする  </a:t>
            </a:r>
            <a:r>
              <a:rPr kumimoji="1" lang="en-US" altLang="ja-JP" dirty="0" err="1"/>
              <a:t>url</a:t>
            </a:r>
            <a:r>
              <a:rPr kumimoji="1" lang="en-US" altLang="ja-JP" dirty="0"/>
              <a:t> </a:t>
            </a:r>
            <a:r>
              <a:rPr kumimoji="1" lang="ja-JP" altLang="en-US" dirty="0"/>
              <a:t>の部分を書き換える必要があります。</a:t>
            </a:r>
            <a:endParaRPr kumimoji="1" lang="en-US" altLang="ja-JP" dirty="0"/>
          </a:p>
          <a:p>
            <a:r>
              <a:rPr kumimoji="1" lang="ja-JP" altLang="en-US" dirty="0"/>
              <a:t>元のファイルに書かれている </a:t>
            </a:r>
            <a:r>
              <a:rPr kumimoji="1" lang="en-US" altLang="ja-JP" dirty="0" err="1"/>
              <a:t>url</a:t>
            </a:r>
            <a:r>
              <a:rPr kumimoji="1" lang="en-US" altLang="ja-JP" dirty="0"/>
              <a:t> </a:t>
            </a:r>
            <a:r>
              <a:rPr kumimoji="1" lang="ja-JP" altLang="en-US" dirty="0"/>
              <a:t>をコメントアウトし、</a:t>
            </a:r>
            <a:endParaRPr kumimoji="1" lang="en-US" altLang="ja-JP" dirty="0"/>
          </a:p>
          <a:p>
            <a:r>
              <a:rPr kumimoji="1" lang="ja-JP" altLang="en-US" dirty="0"/>
              <a:t>こちらの </a:t>
            </a:r>
            <a:r>
              <a:rPr kumimoji="1" lang="en-US" altLang="ja-JP" dirty="0" err="1"/>
              <a:t>url</a:t>
            </a:r>
            <a:r>
              <a:rPr kumimoji="1" lang="en-US" altLang="ja-JP" dirty="0"/>
              <a:t> </a:t>
            </a:r>
            <a:r>
              <a:rPr kumimoji="1" lang="ja-JP" altLang="en-US" dirty="0"/>
              <a:t>に書き換えてください。</a:t>
            </a:r>
            <a:endParaRPr kumimoji="1" lang="en-US" altLang="ja-JP" dirty="0"/>
          </a:p>
          <a:p>
            <a:r>
              <a:rPr kumimoji="1" lang="ja-JP" altLang="en-US" dirty="0"/>
              <a:t>自宅等、プロキシを使っていない所で</a:t>
            </a:r>
            <a:endParaRPr kumimoji="1" lang="en-US" altLang="ja-JP" dirty="0"/>
          </a:p>
          <a:p>
            <a:r>
              <a:rPr kumimoji="1" lang="en-US" altLang="ja-JP" dirty="0" err="1"/>
              <a:t>macPorts</a:t>
            </a:r>
            <a:r>
              <a:rPr kumimoji="1" lang="en-US" altLang="ja-JP" dirty="0"/>
              <a:t> </a:t>
            </a:r>
            <a:r>
              <a:rPr kumimoji="1" lang="ja-JP" altLang="en-US" dirty="0"/>
              <a:t>を使う場合は書き換える必要はありません。</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21</a:t>
            </a:fld>
            <a:endParaRPr kumimoji="1" lang="ja-JP" altLang="en-US"/>
          </a:p>
        </p:txBody>
      </p:sp>
    </p:spTree>
    <p:extLst>
      <p:ext uri="{BB962C8B-B14F-4D97-AF65-F5344CB8AC3E}">
        <p14:creationId xmlns:p14="http://schemas.microsoft.com/office/powerpoint/2010/main" val="27782987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MacPorts</a:t>
            </a:r>
            <a:r>
              <a:rPr kumimoji="1" lang="en-US" altLang="ja-JP" dirty="0"/>
              <a:t> </a:t>
            </a:r>
            <a:r>
              <a:rPr kumimoji="1" lang="ja-JP" altLang="en-US" dirty="0"/>
              <a:t>をインストールすれば、</a:t>
            </a:r>
            <a:r>
              <a:rPr kumimoji="1" lang="en-US" altLang="ja-JP" dirty="0"/>
              <a:t>port </a:t>
            </a:r>
            <a:r>
              <a:rPr kumimoji="1" lang="ja-JP" altLang="en-US" dirty="0"/>
              <a:t>コマンドで </a:t>
            </a:r>
            <a:r>
              <a:rPr kumimoji="1" lang="en-US" altLang="ja-JP" dirty="0"/>
              <a:t>JavaCC </a:t>
            </a:r>
            <a:r>
              <a:rPr kumimoji="1" lang="ja-JP" altLang="en-US" dirty="0"/>
              <a:t>をインストールできます。</a:t>
            </a:r>
            <a:endParaRPr kumimoji="1" lang="en-US" altLang="ja-JP" dirty="0"/>
          </a:p>
          <a:p>
            <a:r>
              <a:rPr kumimoji="1" lang="en-US" altLang="ja-JP" dirty="0"/>
              <a:t>port sync </a:t>
            </a:r>
            <a:r>
              <a:rPr kumimoji="1" lang="ja-JP" altLang="en-US" dirty="0"/>
              <a:t>コマンドでパッケージリストを取得し、</a:t>
            </a:r>
            <a:endParaRPr kumimoji="1" lang="en-US" altLang="ja-JP" dirty="0"/>
          </a:p>
          <a:p>
            <a:r>
              <a:rPr kumimoji="1" lang="en-US" altLang="ja-JP" dirty="0"/>
              <a:t>port install </a:t>
            </a:r>
            <a:r>
              <a:rPr kumimoji="1" lang="ja-JP" altLang="en-US" dirty="0"/>
              <a:t>コマンドで、</a:t>
            </a:r>
            <a:r>
              <a:rPr kumimoji="1" lang="en-US" altLang="ja-JP" dirty="0"/>
              <a:t>JavaCC </a:t>
            </a:r>
            <a:r>
              <a:rPr kumimoji="1" lang="ja-JP" altLang="en-US" dirty="0"/>
              <a:t>をインストールします。</a:t>
            </a:r>
            <a:endParaRPr kumimoji="1" lang="en-US" altLang="ja-JP" dirty="0"/>
          </a:p>
          <a:p>
            <a:r>
              <a:rPr kumimoji="1" lang="ja-JP" altLang="en-US" dirty="0"/>
              <a:t>インストールが完了すれば、</a:t>
            </a:r>
            <a:r>
              <a:rPr kumimoji="1" lang="en-US" altLang="ja-JP" dirty="0" err="1"/>
              <a:t>javacc</a:t>
            </a:r>
            <a:r>
              <a:rPr kumimoji="1" lang="en-US" altLang="ja-JP" dirty="0"/>
              <a:t> </a:t>
            </a:r>
            <a:r>
              <a:rPr kumimoji="1" lang="ja-JP" altLang="en-US" dirty="0"/>
              <a:t>コマンドで </a:t>
            </a:r>
            <a:r>
              <a:rPr kumimoji="1" lang="en-US" altLang="ja-JP" dirty="0"/>
              <a:t>JavaCC </a:t>
            </a:r>
            <a:r>
              <a:rPr kumimoji="1" lang="ja-JP" altLang="en-US" dirty="0"/>
              <a:t>が起動します。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22</a:t>
            </a:fld>
            <a:endParaRPr kumimoji="1" lang="ja-JP" altLang="en-US"/>
          </a:p>
        </p:txBody>
      </p:sp>
    </p:spTree>
    <p:extLst>
      <p:ext uri="{BB962C8B-B14F-4D97-AF65-F5344CB8AC3E}">
        <p14:creationId xmlns:p14="http://schemas.microsoft.com/office/powerpoint/2010/main" val="4224826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 </a:t>
            </a:r>
            <a:r>
              <a:rPr kumimoji="1" lang="en-US" altLang="ja-JP" dirty="0"/>
              <a:t>port –d sync </a:t>
            </a:r>
            <a:r>
              <a:rPr kumimoji="1" lang="ja-JP" altLang="en-US" dirty="0"/>
              <a:t>を実行すると、</a:t>
            </a:r>
            <a:endParaRPr kumimoji="1" lang="en-US" altLang="ja-JP" dirty="0"/>
          </a:p>
          <a:p>
            <a:r>
              <a:rPr kumimoji="1" lang="ja-JP" altLang="en-US" dirty="0"/>
              <a:t>パッケージリストが取得されます。</a:t>
            </a:r>
            <a:endParaRPr kumimoji="1" lang="en-US" altLang="ja-JP" dirty="0"/>
          </a:p>
          <a:p>
            <a:r>
              <a:rPr kumimoji="1" lang="ja-JP" altLang="en-US" dirty="0"/>
              <a:t>その後、 </a:t>
            </a:r>
            <a:r>
              <a:rPr kumimoji="1" lang="en-US" altLang="ja-JP" dirty="0"/>
              <a:t>port install </a:t>
            </a:r>
            <a:r>
              <a:rPr kumimoji="1" lang="en-US" altLang="ja-JP" dirty="0" err="1"/>
              <a:t>javacc</a:t>
            </a:r>
            <a:r>
              <a:rPr kumimoji="1" lang="en-US" altLang="ja-JP" dirty="0"/>
              <a:t> </a:t>
            </a:r>
            <a:r>
              <a:rPr kumimoji="1" lang="ja-JP" altLang="en-US" dirty="0"/>
              <a:t>を実行すると、</a:t>
            </a:r>
            <a:endParaRPr kumimoji="1" lang="en-US" altLang="ja-JP" dirty="0"/>
          </a:p>
          <a:p>
            <a:r>
              <a:rPr kumimoji="1" lang="en-US" altLang="ja-JP" dirty="0" err="1"/>
              <a:t>javacc</a:t>
            </a:r>
            <a:r>
              <a:rPr kumimoji="1" lang="en-US" altLang="ja-JP" dirty="0"/>
              <a:t> </a:t>
            </a:r>
            <a:r>
              <a:rPr kumimoji="1" lang="ja-JP" altLang="en-US" dirty="0"/>
              <a:t>のインストールが始まります。</a:t>
            </a:r>
            <a:endParaRPr kumimoji="1" lang="en-US" altLang="ja-JP" dirty="0"/>
          </a:p>
          <a:p>
            <a:r>
              <a:rPr kumimoji="1" lang="ja-JP" altLang="en-US" dirty="0"/>
              <a:t>どちらのコマンドもそれなりの時間が掛かりますので、</a:t>
            </a:r>
            <a:endParaRPr kumimoji="1" lang="en-US" altLang="ja-JP" dirty="0"/>
          </a:p>
          <a:p>
            <a:r>
              <a:rPr kumimoji="1" lang="ja-JP" altLang="en-US" dirty="0"/>
              <a:t>インストールは時間のあるときにしてください。</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23</a:t>
            </a:fld>
            <a:endParaRPr kumimoji="1" lang="ja-JP" altLang="en-US"/>
          </a:p>
        </p:txBody>
      </p:sp>
    </p:spTree>
    <p:extLst>
      <p:ext uri="{BB962C8B-B14F-4D97-AF65-F5344CB8AC3E}">
        <p14:creationId xmlns:p14="http://schemas.microsoft.com/office/powerpoint/2010/main" val="2669209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インストールが完了すれば、</a:t>
            </a:r>
            <a:r>
              <a:rPr kumimoji="1" lang="en-US" altLang="ja-JP" dirty="0"/>
              <a:t>ls </a:t>
            </a:r>
            <a:r>
              <a:rPr kumimoji="1" lang="ja-JP" altLang="en-US" dirty="0"/>
              <a:t>コマンドで </a:t>
            </a:r>
            <a:r>
              <a:rPr kumimoji="1" lang="en-US" altLang="ja-JP" dirty="0" err="1"/>
              <a:t>javacc</a:t>
            </a:r>
            <a:r>
              <a:rPr kumimoji="1" lang="en-US" altLang="ja-JP" dirty="0"/>
              <a:t> </a:t>
            </a:r>
            <a:r>
              <a:rPr kumimoji="1" lang="ja-JP" altLang="en-US" dirty="0"/>
              <a:t>を確認できます。</a:t>
            </a:r>
            <a:endParaRPr kumimoji="1" lang="en-US" altLang="ja-JP" dirty="0"/>
          </a:p>
          <a:p>
            <a:r>
              <a:rPr kumimoji="1" lang="en-US" altLang="ja-JP" dirty="0"/>
              <a:t>/opt/local/bin/ </a:t>
            </a:r>
            <a:r>
              <a:rPr kumimoji="1" lang="ja-JP" altLang="en-US" dirty="0"/>
              <a:t>にインストールされますので、確認してみてください。</a:t>
            </a:r>
            <a:endParaRPr kumimoji="1" lang="en-US" altLang="ja-JP" dirty="0"/>
          </a:p>
          <a:p>
            <a:r>
              <a:rPr kumimoji="1" lang="ja-JP" altLang="en-US" dirty="0"/>
              <a:t>インスト</a:t>
            </a:r>
            <a:r>
              <a:rPr kumimoji="1" lang="en-US" altLang="ja-JP" dirty="0"/>
              <a:t>―</a:t>
            </a:r>
            <a:r>
              <a:rPr kumimoji="1" lang="ja-JP" altLang="en-US" dirty="0"/>
              <a:t>ルできていれば、</a:t>
            </a:r>
            <a:r>
              <a:rPr kumimoji="1" lang="en-US" altLang="ja-JP" dirty="0" err="1"/>
              <a:t>javacc</a:t>
            </a:r>
            <a:r>
              <a:rPr kumimoji="1" lang="en-US" altLang="ja-JP" dirty="0"/>
              <a:t> </a:t>
            </a:r>
            <a:r>
              <a:rPr kumimoji="1" lang="ja-JP" altLang="en-US" dirty="0"/>
              <a:t>コマンドを入れると</a:t>
            </a:r>
            <a:endParaRPr kumimoji="1" lang="en-US" altLang="ja-JP" dirty="0"/>
          </a:p>
          <a:p>
            <a:r>
              <a:rPr kumimoji="1" lang="en-US" altLang="ja-JP" dirty="0"/>
              <a:t>Usage </a:t>
            </a:r>
            <a:r>
              <a:rPr kumimoji="1" lang="ja-JP" altLang="en-US" dirty="0"/>
              <a:t>メッセージが出ます。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24</a:t>
            </a:fld>
            <a:endParaRPr kumimoji="1" lang="ja-JP" altLang="en-US"/>
          </a:p>
        </p:txBody>
      </p:sp>
    </p:spTree>
    <p:extLst>
      <p:ext uri="{BB962C8B-B14F-4D97-AF65-F5344CB8AC3E}">
        <p14:creationId xmlns:p14="http://schemas.microsoft.com/office/powerpoint/2010/main" val="3469004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 </a:t>
            </a:r>
            <a:r>
              <a:rPr kumimoji="1" lang="en-US" altLang="ja-JP" dirty="0"/>
              <a:t>JavaCC </a:t>
            </a:r>
            <a:r>
              <a:rPr kumimoji="1" lang="ja-JP" altLang="en-US" dirty="0"/>
              <a:t>を使ってみましょう。</a:t>
            </a:r>
            <a:endParaRPr kumimoji="1" lang="en-US" altLang="ja-JP" dirty="0"/>
          </a:p>
          <a:p>
            <a:r>
              <a:rPr kumimoji="1" lang="en-US" altLang="ja-JP" dirty="0" err="1"/>
              <a:t>Javacc</a:t>
            </a:r>
            <a:r>
              <a:rPr kumimoji="1" lang="en-US" altLang="ja-JP" dirty="0"/>
              <a:t> </a:t>
            </a:r>
            <a:r>
              <a:rPr kumimoji="1" lang="ja-JP" altLang="en-US" dirty="0"/>
              <a:t>は、拡張子 </a:t>
            </a:r>
            <a:r>
              <a:rPr kumimoji="1" lang="en-US" altLang="ja-JP" dirty="0"/>
              <a:t>.</a:t>
            </a:r>
            <a:r>
              <a:rPr kumimoji="1" lang="en-US" altLang="ja-JP" dirty="0" err="1"/>
              <a:t>jj</a:t>
            </a:r>
            <a:r>
              <a:rPr kumimoji="1" lang="ja-JP" altLang="en-US" dirty="0"/>
              <a:t> のファイルにマイクロ構文、マクロ構文を記述します。</a:t>
            </a:r>
            <a:endParaRPr kumimoji="1" lang="en-US" altLang="ja-JP" dirty="0"/>
          </a:p>
          <a:p>
            <a:r>
              <a:rPr kumimoji="1" lang="ja-JP" altLang="en-US" dirty="0"/>
              <a:t>マイクロ構文、マクロ構文を記述した </a:t>
            </a:r>
            <a:r>
              <a:rPr kumimoji="1" lang="en-US" altLang="ja-JP" dirty="0"/>
              <a:t>.</a:t>
            </a:r>
            <a:r>
              <a:rPr kumimoji="1" lang="en-US" altLang="ja-JP" dirty="0" err="1"/>
              <a:t>jj</a:t>
            </a:r>
            <a:r>
              <a:rPr kumimoji="1" lang="en-US" altLang="ja-JP" dirty="0"/>
              <a:t> </a:t>
            </a:r>
            <a:r>
              <a:rPr kumimoji="1" lang="ja-JP" altLang="en-US" dirty="0"/>
              <a:t>ファイルを </a:t>
            </a:r>
            <a:r>
              <a:rPr kumimoji="1" lang="en-US" altLang="ja-JP" dirty="0" err="1"/>
              <a:t>javacc</a:t>
            </a:r>
            <a:r>
              <a:rPr kumimoji="1" lang="en-US" altLang="ja-JP" dirty="0"/>
              <a:t> </a:t>
            </a:r>
            <a:r>
              <a:rPr kumimoji="1" lang="ja-JP" altLang="en-US" dirty="0"/>
              <a:t>に入力すると、</a:t>
            </a:r>
            <a:endParaRPr kumimoji="1" lang="en-US" altLang="ja-JP" dirty="0"/>
          </a:p>
          <a:p>
            <a:r>
              <a:rPr kumimoji="1" lang="en-US" altLang="ja-JP" dirty="0"/>
              <a:t>Java</a:t>
            </a:r>
            <a:r>
              <a:rPr kumimoji="1" lang="ja-JP" altLang="en-US" dirty="0"/>
              <a:t> で書かれた字句解析・構文解析器が生成されます。</a:t>
            </a:r>
            <a:endParaRPr kumimoji="1" lang="en-US" altLang="ja-JP"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25</a:t>
            </a:fld>
            <a:endParaRPr kumimoji="1" lang="ja-JP" altLang="en-US"/>
          </a:p>
        </p:txBody>
      </p:sp>
    </p:spTree>
    <p:extLst>
      <p:ext uri="{BB962C8B-B14F-4D97-AF65-F5344CB8AC3E}">
        <p14:creationId xmlns:p14="http://schemas.microsoft.com/office/powerpoint/2010/main" val="132773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以下では、サンプルプログラムを使って </a:t>
            </a:r>
            <a:r>
              <a:rPr kumimoji="1" lang="en-US" altLang="ja-JP" dirty="0"/>
              <a:t>JavaCC </a:t>
            </a:r>
            <a:r>
              <a:rPr kumimoji="1" lang="ja-JP" altLang="en-US" dirty="0"/>
              <a:t>を実行してみましょう。</a:t>
            </a:r>
            <a:endParaRPr kumimoji="1" lang="en-US" altLang="ja-JP" dirty="0"/>
          </a:p>
          <a:p>
            <a:r>
              <a:rPr kumimoji="1" lang="ja-JP" altLang="en-US" dirty="0"/>
              <a:t>コンパイラの公式ページに、サンプルプログラム集 </a:t>
            </a:r>
            <a:r>
              <a:rPr kumimoji="1" lang="en-US" altLang="ja-JP" dirty="0"/>
              <a:t>javacc.zip </a:t>
            </a:r>
            <a:r>
              <a:rPr kumimoji="1" lang="ja-JP" altLang="en-US" dirty="0"/>
              <a:t>というファイルがありますので、</a:t>
            </a:r>
            <a:endParaRPr kumimoji="1" lang="en-US" altLang="ja-JP" dirty="0"/>
          </a:p>
          <a:p>
            <a:r>
              <a:rPr kumimoji="1" lang="ja-JP" altLang="en-US" dirty="0"/>
              <a:t>ダウンロードしてください。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26</a:t>
            </a:fld>
            <a:endParaRPr kumimoji="1" lang="ja-JP" altLang="en-US"/>
          </a:p>
        </p:txBody>
      </p:sp>
    </p:spTree>
    <p:extLst>
      <p:ext uri="{BB962C8B-B14F-4D97-AF65-F5344CB8AC3E}">
        <p14:creationId xmlns:p14="http://schemas.microsoft.com/office/powerpoint/2010/main" val="4143148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javacc.zip </a:t>
            </a:r>
            <a:r>
              <a:rPr kumimoji="1" lang="ja-JP" altLang="en-US" dirty="0"/>
              <a:t>の中には、こちらのファイルが入っています。</a:t>
            </a:r>
            <a:endParaRPr kumimoji="1" lang="en-US" altLang="ja-JP" dirty="0"/>
          </a:p>
          <a:p>
            <a:r>
              <a:rPr kumimoji="1" lang="en-US" altLang="ja-JP" dirty="0" err="1"/>
              <a:t>javacc</a:t>
            </a:r>
            <a:r>
              <a:rPr kumimoji="1" lang="en-US" altLang="ja-JP" dirty="0"/>
              <a:t> </a:t>
            </a:r>
            <a:r>
              <a:rPr kumimoji="1" lang="ja-JP" altLang="en-US" dirty="0"/>
              <a:t>への入力となる </a:t>
            </a:r>
            <a:r>
              <a:rPr kumimoji="1" lang="en-US" altLang="ja-JP" dirty="0"/>
              <a:t>.</a:t>
            </a:r>
            <a:r>
              <a:rPr kumimoji="1" lang="en-US" altLang="ja-JP" dirty="0" err="1"/>
              <a:t>jj</a:t>
            </a:r>
            <a:r>
              <a:rPr kumimoji="1" lang="en-US" altLang="ja-JP" dirty="0"/>
              <a:t> </a:t>
            </a:r>
            <a:r>
              <a:rPr kumimoji="1" lang="ja-JP" altLang="en-US" dirty="0"/>
              <a:t>ファイル、</a:t>
            </a:r>
            <a:endParaRPr kumimoji="1" lang="en-US" altLang="ja-JP" dirty="0"/>
          </a:p>
          <a:p>
            <a:r>
              <a:rPr kumimoji="1" lang="en-US" altLang="ja-JP" dirty="0"/>
              <a:t>.</a:t>
            </a:r>
            <a:r>
              <a:rPr kumimoji="1" lang="en-US" altLang="ja-JP" dirty="0" err="1"/>
              <a:t>jj</a:t>
            </a:r>
            <a:r>
              <a:rPr kumimoji="1" lang="en-US" altLang="ja-JP" dirty="0"/>
              <a:t> </a:t>
            </a:r>
            <a:r>
              <a:rPr kumimoji="1" lang="ja-JP" altLang="en-US" dirty="0"/>
              <a:t>ファイルをコンパイルしてできた </a:t>
            </a:r>
            <a:r>
              <a:rPr kumimoji="1" lang="en-US" altLang="ja-JP" dirty="0"/>
              <a:t>.java </a:t>
            </a:r>
            <a:r>
              <a:rPr kumimoji="1" lang="ja-JP" altLang="en-US" dirty="0"/>
              <a:t>ファイル、</a:t>
            </a:r>
            <a:endParaRPr kumimoji="1" lang="en-US" altLang="ja-JP" dirty="0"/>
          </a:p>
          <a:p>
            <a:r>
              <a:rPr kumimoji="1" lang="en-US" altLang="ja-JP" dirty="0"/>
              <a:t>k </a:t>
            </a:r>
            <a:r>
              <a:rPr kumimoji="1" lang="ja-JP" altLang="en-US" dirty="0"/>
              <a:t>言語の例プログラム等です。</a:t>
            </a:r>
            <a:endParaRPr kumimoji="1" lang="en-US" altLang="ja-JP"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27</a:t>
            </a:fld>
            <a:endParaRPr kumimoji="1" lang="ja-JP" altLang="en-US"/>
          </a:p>
        </p:txBody>
      </p:sp>
    </p:spTree>
    <p:extLst>
      <p:ext uri="{BB962C8B-B14F-4D97-AF65-F5344CB8AC3E}">
        <p14:creationId xmlns:p14="http://schemas.microsoft.com/office/powerpoint/2010/main" val="1106380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javacc</a:t>
            </a:r>
            <a:r>
              <a:rPr kumimoji="1" lang="en-US" altLang="ja-JP" dirty="0"/>
              <a:t> </a:t>
            </a:r>
            <a:r>
              <a:rPr kumimoji="1" lang="ja-JP" altLang="en-US" dirty="0"/>
              <a:t>を </a:t>
            </a:r>
            <a:r>
              <a:rPr kumimoji="1" lang="en-US" altLang="ja-JP" dirty="0" err="1"/>
              <a:t>jj</a:t>
            </a:r>
            <a:r>
              <a:rPr kumimoji="1" lang="en-US" altLang="ja-JP" dirty="0"/>
              <a:t> </a:t>
            </a:r>
            <a:r>
              <a:rPr kumimoji="1" lang="ja-JP" altLang="en-US" dirty="0"/>
              <a:t>ファイルを指定して実行すると、</a:t>
            </a:r>
            <a:endParaRPr kumimoji="1" lang="en-US" altLang="ja-JP" dirty="0"/>
          </a:p>
          <a:p>
            <a:r>
              <a:rPr kumimoji="1" lang="en-US" altLang="ja-JP" dirty="0"/>
              <a:t>Java </a:t>
            </a:r>
            <a:r>
              <a:rPr kumimoji="1" lang="ja-JP" altLang="en-US" dirty="0"/>
              <a:t>ファイルが生成されます。</a:t>
            </a:r>
            <a:endParaRPr kumimoji="1" lang="en-US" altLang="ja-JP" dirty="0"/>
          </a:p>
          <a:p>
            <a:r>
              <a:rPr kumimoji="1" lang="ja-JP" altLang="en-US" dirty="0"/>
              <a:t>あとは </a:t>
            </a:r>
            <a:r>
              <a:rPr kumimoji="1" lang="en-US" altLang="ja-JP" dirty="0" err="1"/>
              <a:t>javac</a:t>
            </a:r>
            <a:r>
              <a:rPr kumimoji="1" lang="en-US" altLang="ja-JP" dirty="0"/>
              <a:t> </a:t>
            </a:r>
            <a:r>
              <a:rPr kumimoji="1" lang="ja-JP" altLang="en-US" dirty="0"/>
              <a:t>でコンパイルして、</a:t>
            </a:r>
            <a:r>
              <a:rPr kumimoji="1" lang="en-US" altLang="ja-JP" dirty="0"/>
              <a:t>java </a:t>
            </a:r>
            <a:r>
              <a:rPr kumimoji="1" lang="ja-JP" altLang="en-US" dirty="0"/>
              <a:t>で実行します。</a:t>
            </a:r>
            <a:endParaRPr kumimoji="1" lang="en-US" altLang="ja-JP" dirty="0"/>
          </a:p>
          <a:p>
            <a:r>
              <a:rPr kumimoji="1" lang="ja-JP" altLang="en-US" dirty="0"/>
              <a:t>それでは、実際に </a:t>
            </a:r>
            <a:r>
              <a:rPr kumimoji="1" lang="en-US" altLang="ja-JP" dirty="0" err="1"/>
              <a:t>javacc</a:t>
            </a:r>
            <a:r>
              <a:rPr kumimoji="1" lang="en-US" altLang="ja-JP" dirty="0"/>
              <a:t> </a:t>
            </a:r>
            <a:r>
              <a:rPr kumimoji="1" lang="ja-JP" altLang="en-US" dirty="0"/>
              <a:t>を使ってみましょう</a:t>
            </a:r>
            <a:endParaRPr kumimoji="1" lang="en-US" altLang="ja-JP" dirty="0"/>
          </a:p>
          <a:p>
            <a:r>
              <a:rPr kumimoji="1" lang="ja-JP" altLang="en-US" dirty="0"/>
              <a:t>今回は、コンパイラの公式ページにあるサンプルプログラムを</a:t>
            </a:r>
            <a:endParaRPr kumimoji="1" lang="en-US" altLang="ja-JP" dirty="0"/>
          </a:p>
          <a:p>
            <a:r>
              <a:rPr kumimoji="1" lang="en-US" altLang="ja-JP" dirty="0" err="1"/>
              <a:t>javacc</a:t>
            </a:r>
            <a:r>
              <a:rPr kumimoji="1" lang="en-US" altLang="ja-JP" dirty="0"/>
              <a:t> </a:t>
            </a:r>
            <a:r>
              <a:rPr kumimoji="1" lang="ja-JP" altLang="en-US" dirty="0"/>
              <a:t>でコンパイルしてみましょう。</a:t>
            </a:r>
            <a:endParaRPr kumimoji="1" lang="en-US" altLang="ja-JP" dirty="0"/>
          </a:p>
          <a:p>
            <a:r>
              <a:rPr kumimoji="1" lang="ja-JP" altLang="en-US" dirty="0"/>
              <a:t>まずサンプルプログラムをダウンロードしたディレクトリに移動してください。</a:t>
            </a:r>
            <a:endParaRPr kumimoji="1" lang="en-US" altLang="ja-JP" dirty="0"/>
          </a:p>
          <a:p>
            <a:r>
              <a:rPr kumimoji="1" lang="ja-JP" altLang="en-US" dirty="0"/>
              <a:t>サンプルプログラムは、</a:t>
            </a:r>
            <a:r>
              <a:rPr kumimoji="1" lang="en-US" altLang="ja-JP" dirty="0" err="1"/>
              <a:t>javacc</a:t>
            </a:r>
            <a:r>
              <a:rPr kumimoji="1" lang="en-US" altLang="ja-JP" dirty="0"/>
              <a:t>/kc </a:t>
            </a:r>
            <a:r>
              <a:rPr kumimoji="1" lang="ja-JP" altLang="en-US" dirty="0"/>
              <a:t>というディレクトリにあります。</a:t>
            </a:r>
            <a:endParaRPr kumimoji="1" lang="en-US" altLang="ja-JP" dirty="0"/>
          </a:p>
          <a:p>
            <a:r>
              <a:rPr kumimoji="1" lang="ja-JP" altLang="en-US" dirty="0"/>
              <a:t>今回は、</a:t>
            </a:r>
            <a:r>
              <a:rPr kumimoji="1" lang="en-US" altLang="ja-JP" dirty="0" err="1"/>
              <a:t>parse.jj</a:t>
            </a:r>
            <a:r>
              <a:rPr kumimoji="1" lang="en-US" altLang="ja-JP" dirty="0"/>
              <a:t> </a:t>
            </a:r>
            <a:r>
              <a:rPr kumimoji="1" lang="ja-JP" altLang="en-US" dirty="0"/>
              <a:t>というプログラム使いましょう。</a:t>
            </a:r>
            <a:endParaRPr kumimoji="1" lang="en-US" altLang="ja-JP" dirty="0"/>
          </a:p>
          <a:p>
            <a:r>
              <a:rPr kumimoji="1" lang="en-US" altLang="ja-JP" dirty="0" err="1"/>
              <a:t>parser.jj</a:t>
            </a:r>
            <a:r>
              <a:rPr kumimoji="1" lang="en-US" altLang="ja-JP" dirty="0"/>
              <a:t> </a:t>
            </a:r>
            <a:r>
              <a:rPr kumimoji="1" lang="ja-JP" altLang="en-US" dirty="0"/>
              <a:t>には、</a:t>
            </a:r>
            <a:r>
              <a:rPr kumimoji="1" lang="en-US" altLang="ja-JP" dirty="0"/>
              <a:t>k </a:t>
            </a:r>
            <a:r>
              <a:rPr kumimoji="1" lang="ja-JP" altLang="en-US" dirty="0"/>
              <a:t>言語のマイクロ構文とマクロ構文が記述されています。</a:t>
            </a:r>
            <a:endParaRPr kumimoji="1" lang="en-US" altLang="ja-JP" dirty="0"/>
          </a:p>
          <a:p>
            <a:r>
              <a:rPr kumimoji="1" lang="en-US" altLang="ja-JP" dirty="0" err="1"/>
              <a:t>javacc</a:t>
            </a:r>
            <a:r>
              <a:rPr kumimoji="1" lang="en-US" altLang="ja-JP" dirty="0"/>
              <a:t> </a:t>
            </a:r>
            <a:r>
              <a:rPr kumimoji="1" lang="en-US" altLang="ja-JP" dirty="0" err="1"/>
              <a:t>parse.jj</a:t>
            </a:r>
            <a:r>
              <a:rPr kumimoji="1" lang="en-US" altLang="ja-JP" dirty="0"/>
              <a:t> </a:t>
            </a:r>
            <a:r>
              <a:rPr kumimoji="1" lang="ja-JP" altLang="en-US" dirty="0"/>
              <a:t>とすると、</a:t>
            </a:r>
            <a:r>
              <a:rPr kumimoji="1" lang="en-US" altLang="ja-JP" dirty="0"/>
              <a:t>Parse.java</a:t>
            </a:r>
            <a:r>
              <a:rPr kumimoji="1" lang="ja-JP" altLang="en-US" dirty="0"/>
              <a:t> という </a:t>
            </a:r>
            <a:r>
              <a:rPr kumimoji="1" lang="en-US" altLang="ja-JP" dirty="0"/>
              <a:t>Java</a:t>
            </a:r>
            <a:r>
              <a:rPr kumimoji="1" lang="ja-JP" altLang="en-US" dirty="0"/>
              <a:t> ファイルが作られます。</a:t>
            </a:r>
            <a:endParaRPr kumimoji="1" lang="en-US" altLang="ja-JP" dirty="0"/>
          </a:p>
          <a:p>
            <a:r>
              <a:rPr kumimoji="1" lang="ja-JP" altLang="en-US" dirty="0"/>
              <a:t>その後、一つ上のディレクトリに移動してから、</a:t>
            </a:r>
            <a:endParaRPr kumimoji="1" lang="en-US" altLang="ja-JP" dirty="0"/>
          </a:p>
          <a:p>
            <a:r>
              <a:rPr kumimoji="1" lang="en-US" altLang="ja-JP" dirty="0" err="1"/>
              <a:t>javac</a:t>
            </a:r>
            <a:r>
              <a:rPr kumimoji="1" lang="en-US" altLang="ja-JP" dirty="0"/>
              <a:t> kc/Parse.java</a:t>
            </a:r>
            <a:r>
              <a:rPr kumimoji="1" lang="ja-JP" altLang="en-US" dirty="0"/>
              <a:t> でコンパイルし、</a:t>
            </a:r>
            <a:endParaRPr kumimoji="1" lang="en-US" altLang="ja-JP" dirty="0"/>
          </a:p>
          <a:p>
            <a:r>
              <a:rPr kumimoji="1" lang="en-US" altLang="ja-JP" dirty="0"/>
              <a:t>java </a:t>
            </a:r>
            <a:r>
              <a:rPr kumimoji="1" lang="en-US" altLang="ja-JP" dirty="0" err="1"/>
              <a:t>kc.Parse</a:t>
            </a:r>
            <a:r>
              <a:rPr kumimoji="1" lang="en-US" altLang="ja-JP" dirty="0"/>
              <a:t> sample0.k </a:t>
            </a:r>
            <a:r>
              <a:rPr kumimoji="1" lang="ja-JP" altLang="en-US" dirty="0"/>
              <a:t>で実行します。</a:t>
            </a:r>
            <a:endParaRPr kumimoji="1" lang="en-US" altLang="ja-JP"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28</a:t>
            </a:fld>
            <a:endParaRPr kumimoji="1" lang="ja-JP" altLang="en-US"/>
          </a:p>
        </p:txBody>
      </p:sp>
    </p:spTree>
    <p:extLst>
      <p:ext uri="{BB962C8B-B14F-4D97-AF65-F5344CB8AC3E}">
        <p14:creationId xmlns:p14="http://schemas.microsoft.com/office/powerpoint/2010/main" val="2281235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今度は、サンプルプログラム </a:t>
            </a:r>
            <a:r>
              <a:rPr kumimoji="1" lang="en-US" altLang="ja-JP" dirty="0"/>
              <a:t>sample0.k </a:t>
            </a:r>
            <a:r>
              <a:rPr kumimoji="1" lang="ja-JP" altLang="en-US" dirty="0"/>
              <a:t>から </a:t>
            </a:r>
            <a:r>
              <a:rPr kumimoji="1" lang="en-US" altLang="ja-JP" dirty="0" err="1"/>
              <a:t>vsm</a:t>
            </a:r>
            <a:r>
              <a:rPr kumimoji="1" lang="en-US" altLang="ja-JP" dirty="0"/>
              <a:t> </a:t>
            </a:r>
            <a:r>
              <a:rPr kumimoji="1" lang="ja-JP" altLang="en-US" dirty="0"/>
              <a:t>アセンブラを生成してみましょう。</a:t>
            </a:r>
            <a:endParaRPr kumimoji="1" lang="en-US" altLang="ja-JP" dirty="0"/>
          </a:p>
          <a:p>
            <a:r>
              <a:rPr kumimoji="1" lang="en-US" altLang="ja-JP" dirty="0" err="1"/>
              <a:t>parser.jj</a:t>
            </a:r>
            <a:r>
              <a:rPr kumimoji="1" lang="en-US" altLang="ja-JP" dirty="0"/>
              <a:t> </a:t>
            </a:r>
            <a:r>
              <a:rPr kumimoji="1" lang="ja-JP" altLang="en-US" dirty="0"/>
              <a:t>にコード生成を加えたものが </a:t>
            </a:r>
            <a:r>
              <a:rPr kumimoji="1" lang="en-US" altLang="ja-JP" dirty="0" err="1"/>
              <a:t>parserCode.jj</a:t>
            </a:r>
            <a:r>
              <a:rPr kumimoji="1" lang="en-US" altLang="ja-JP" dirty="0"/>
              <a:t> </a:t>
            </a:r>
            <a:r>
              <a:rPr kumimoji="1" lang="ja-JP" altLang="en-US" dirty="0"/>
              <a:t>です。</a:t>
            </a:r>
            <a:endParaRPr kumimoji="1" lang="en-US" altLang="ja-JP" dirty="0"/>
          </a:p>
          <a:p>
            <a:r>
              <a:rPr kumimoji="1" lang="en-US" altLang="ja-JP" dirty="0" err="1"/>
              <a:t>javacc</a:t>
            </a:r>
            <a:r>
              <a:rPr kumimoji="1" lang="en-US" altLang="ja-JP" dirty="0"/>
              <a:t> </a:t>
            </a:r>
            <a:r>
              <a:rPr kumimoji="1" lang="ja-JP" altLang="en-US" dirty="0"/>
              <a:t>で </a:t>
            </a:r>
            <a:r>
              <a:rPr kumimoji="1" lang="en-US" altLang="ja-JP" dirty="0" err="1"/>
              <a:t>parserCode.jj</a:t>
            </a:r>
            <a:r>
              <a:rPr kumimoji="1" lang="en-US" altLang="ja-JP" dirty="0"/>
              <a:t> </a:t>
            </a:r>
            <a:r>
              <a:rPr kumimoji="1" lang="ja-JP" altLang="en-US" dirty="0"/>
              <a:t>をコンパイルすると、</a:t>
            </a:r>
            <a:endParaRPr kumimoji="1" lang="en-US" altLang="ja-JP" dirty="0"/>
          </a:p>
          <a:p>
            <a:r>
              <a:rPr kumimoji="1" lang="en-US" altLang="ja-JP" dirty="0"/>
              <a:t>ParserCode.java </a:t>
            </a:r>
            <a:r>
              <a:rPr kumimoji="1" lang="ja-JP" altLang="en-US" dirty="0"/>
              <a:t>という </a:t>
            </a:r>
            <a:r>
              <a:rPr kumimoji="1" lang="en-US" altLang="ja-JP" dirty="0"/>
              <a:t>Java </a:t>
            </a:r>
            <a:r>
              <a:rPr kumimoji="1" lang="ja-JP" altLang="en-US" dirty="0"/>
              <a:t>ファイルが作られます。</a:t>
            </a:r>
            <a:endParaRPr kumimoji="1" lang="en-US" altLang="ja-JP" dirty="0"/>
          </a:p>
          <a:p>
            <a:r>
              <a:rPr kumimoji="1" lang="en-US" altLang="ja-JP" dirty="0"/>
              <a:t>ParserCode.java </a:t>
            </a:r>
            <a:r>
              <a:rPr kumimoji="1" lang="ja-JP" altLang="en-US" dirty="0"/>
              <a:t>をコンパイルし、</a:t>
            </a:r>
            <a:endParaRPr kumimoji="1" lang="en-US" altLang="ja-JP" dirty="0"/>
          </a:p>
          <a:p>
            <a:r>
              <a:rPr kumimoji="1" lang="en-US" altLang="ja-JP" dirty="0"/>
              <a:t>sample0.k </a:t>
            </a:r>
            <a:r>
              <a:rPr kumimoji="1" lang="ja-JP" altLang="en-US" dirty="0"/>
              <a:t>を入力して実行すると、</a:t>
            </a:r>
            <a:endParaRPr kumimoji="1" lang="en-US" altLang="ja-JP" dirty="0"/>
          </a:p>
          <a:p>
            <a:r>
              <a:rPr kumimoji="1" lang="ja-JP" altLang="en-US" dirty="0"/>
              <a:t>右に示す </a:t>
            </a:r>
            <a:r>
              <a:rPr kumimoji="1" lang="en-US" altLang="ja-JP" dirty="0" err="1"/>
              <a:t>vsm</a:t>
            </a:r>
            <a:r>
              <a:rPr kumimoji="1" lang="en-US" altLang="ja-JP" dirty="0"/>
              <a:t> </a:t>
            </a:r>
            <a:r>
              <a:rPr kumimoji="1" lang="ja-JP" altLang="en-US" dirty="0"/>
              <a:t>アセンブラファイル </a:t>
            </a:r>
            <a:r>
              <a:rPr kumimoji="1" lang="en-US" altLang="ja-JP" dirty="0"/>
              <a:t>OpCode.asm </a:t>
            </a:r>
            <a:r>
              <a:rPr kumimoji="1" lang="ja-JP" altLang="en-US" dirty="0"/>
              <a:t>が作られます。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29</a:t>
            </a:fld>
            <a:endParaRPr kumimoji="1" lang="ja-JP" altLang="en-US"/>
          </a:p>
        </p:txBody>
      </p:sp>
    </p:spTree>
    <p:extLst>
      <p:ext uri="{BB962C8B-B14F-4D97-AF65-F5344CB8AC3E}">
        <p14:creationId xmlns:p14="http://schemas.microsoft.com/office/powerpoint/2010/main" val="688750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皆さんは実際にシステムプロジェクト</a:t>
            </a:r>
            <a:r>
              <a:rPr kumimoji="1" lang="en-US" altLang="ja-JP" dirty="0"/>
              <a:t>1 </a:t>
            </a:r>
            <a:r>
              <a:rPr kumimoji="1" lang="ja-JP" altLang="en-US" dirty="0"/>
              <a:t>でコンパイラを作成しました。</a:t>
            </a:r>
            <a:endParaRPr kumimoji="1" lang="en-US" altLang="ja-JP" dirty="0"/>
          </a:p>
          <a:p>
            <a:r>
              <a:rPr kumimoji="1" lang="ja-JP" altLang="en-US" dirty="0"/>
              <a:t>実際に作成してお分かりでしょうが、</a:t>
            </a:r>
            <a:endParaRPr kumimoji="1" lang="en-US" altLang="ja-JP" dirty="0"/>
          </a:p>
          <a:p>
            <a:r>
              <a:rPr kumimoji="1" lang="ja-JP" altLang="en-US" dirty="0"/>
              <a:t>コンパイラは、構文規則に従って規則的に作られます。</a:t>
            </a:r>
            <a:endParaRPr kumimoji="1" lang="en-US" altLang="ja-JP" dirty="0"/>
          </a:p>
          <a:p>
            <a:r>
              <a:rPr kumimoji="1" lang="ja-JP" altLang="en-US" dirty="0"/>
              <a:t>作成手順さえ理解していれば、あとはその手順に従いプログラミングするだけです。</a:t>
            </a:r>
            <a:endParaRPr kumimoji="1" lang="en-US" altLang="ja-JP" dirty="0"/>
          </a:p>
          <a:p>
            <a:r>
              <a:rPr kumimoji="1" lang="ja-JP" altLang="en-US" dirty="0"/>
              <a:t>一方、作成作業は膨大です。</a:t>
            </a:r>
            <a:endParaRPr kumimoji="1" lang="en-US" altLang="ja-JP" dirty="0"/>
          </a:p>
          <a:p>
            <a:r>
              <a:rPr kumimoji="1" lang="ja-JP" altLang="en-US" dirty="0"/>
              <a:t>皆さんも、コンパイラ作成にどれだけ時間がかかるかは実感しているでしょう。</a:t>
            </a:r>
            <a:endParaRPr kumimoji="1" lang="en-US" altLang="ja-JP" dirty="0"/>
          </a:p>
          <a:p>
            <a:r>
              <a:rPr kumimoji="1" lang="ja-JP" altLang="en-US" dirty="0"/>
              <a:t>皆さんが作成した </a:t>
            </a:r>
            <a:r>
              <a:rPr kumimoji="1" lang="en-US" altLang="ja-JP" dirty="0"/>
              <a:t>LL </a:t>
            </a:r>
            <a:r>
              <a:rPr kumimoji="1" lang="ja-JP" altLang="en-US" dirty="0"/>
              <a:t>構文解析では、非終端記号ごとに解析が必要になります。</a:t>
            </a:r>
            <a:endParaRPr kumimoji="1" lang="en-US" altLang="ja-JP" dirty="0"/>
          </a:p>
          <a:p>
            <a:r>
              <a:rPr kumimoji="1" lang="en-US" altLang="ja-JP" dirty="0"/>
              <a:t>LR </a:t>
            </a:r>
            <a:r>
              <a:rPr kumimoji="1" lang="ja-JP" altLang="en-US" dirty="0"/>
              <a:t>構文解析になると、状態から解析表を作らなければなりませんので、更に作業は増えます。</a:t>
            </a:r>
            <a:endParaRPr kumimoji="1" lang="en-US" altLang="ja-JP" dirty="0"/>
          </a:p>
          <a:p>
            <a:r>
              <a:rPr kumimoji="1" lang="ja-JP" altLang="en-US" dirty="0"/>
              <a:t>このような、手順は決まっているが、作業は膨大、という処理は、</a:t>
            </a:r>
            <a:endParaRPr kumimoji="1" lang="en-US" altLang="ja-JP" dirty="0"/>
          </a:p>
          <a:p>
            <a:r>
              <a:rPr kumimoji="1" lang="ja-JP" altLang="en-US" dirty="0"/>
              <a:t>計算機が得意とする分野です。</a:t>
            </a:r>
            <a:endParaRPr kumimoji="1" lang="en-US" altLang="ja-JP" dirty="0"/>
          </a:p>
          <a:p>
            <a:r>
              <a:rPr kumimoji="1" lang="ja-JP" altLang="en-US" dirty="0"/>
              <a:t>でしたら、コンパイラの作成は、人間がするよりも、計算機に任せればいいのでは、というのは自然な流れです。</a:t>
            </a:r>
            <a:endParaRPr kumimoji="1" lang="en-US" altLang="ja-JP" dirty="0"/>
          </a:p>
          <a:p>
            <a:r>
              <a:rPr kumimoji="1" lang="ja-JP" altLang="en-US" dirty="0"/>
              <a:t>コンパイラの作成を、計算機に任せるために使われるのが、コンパイラコンパイラと呼ばれるプログラムです。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3</a:t>
            </a:fld>
            <a:endParaRPr kumimoji="1" lang="ja-JP" altLang="en-US"/>
          </a:p>
        </p:txBody>
      </p:sp>
    </p:spTree>
    <p:extLst>
      <p:ext uri="{BB962C8B-B14F-4D97-AF65-F5344CB8AC3E}">
        <p14:creationId xmlns:p14="http://schemas.microsoft.com/office/powerpoint/2010/main" val="1958586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javacc</a:t>
            </a:r>
            <a:r>
              <a:rPr kumimoji="1" lang="en-US" altLang="ja-JP" dirty="0"/>
              <a:t> </a:t>
            </a:r>
            <a:r>
              <a:rPr kumimoji="1" lang="ja-JP" altLang="en-US" dirty="0"/>
              <a:t>に、</a:t>
            </a:r>
            <a:r>
              <a:rPr kumimoji="1" lang="en-US" altLang="ja-JP" dirty="0"/>
              <a:t>.</a:t>
            </a:r>
            <a:r>
              <a:rPr kumimoji="1" lang="en-US" altLang="ja-JP" dirty="0" err="1"/>
              <a:t>jj</a:t>
            </a:r>
            <a:r>
              <a:rPr kumimoji="1" lang="en-US" altLang="ja-JP" dirty="0"/>
              <a:t> </a:t>
            </a:r>
            <a:r>
              <a:rPr kumimoji="1" lang="ja-JP" altLang="en-US" dirty="0"/>
              <a:t>ファイルを入力すると、こちらの表にあるクラスファイルが作成されます。</a:t>
            </a:r>
            <a:endParaRPr kumimoji="1" lang="en-US" altLang="ja-JP" dirty="0"/>
          </a:p>
          <a:p>
            <a:r>
              <a:rPr kumimoji="1" lang="en-US" altLang="ja-JP" dirty="0"/>
              <a:t>XXX.java </a:t>
            </a:r>
            <a:r>
              <a:rPr kumimoji="1" lang="ja-JP" altLang="en-US" dirty="0"/>
              <a:t>はメインクラスです。</a:t>
            </a:r>
            <a:endParaRPr kumimoji="1" lang="en-US" altLang="ja-JP" dirty="0"/>
          </a:p>
          <a:p>
            <a:r>
              <a:rPr kumimoji="1" lang="en-US" altLang="ja-JP" dirty="0"/>
              <a:t>XXX </a:t>
            </a:r>
            <a:r>
              <a:rPr kumimoji="1" lang="ja-JP" altLang="en-US" dirty="0"/>
              <a:t>の部分は、</a:t>
            </a:r>
            <a:r>
              <a:rPr kumimoji="1" lang="en-US" altLang="ja-JP" dirty="0"/>
              <a:t>.</a:t>
            </a:r>
            <a:r>
              <a:rPr kumimoji="1" lang="en-US" altLang="ja-JP" dirty="0" err="1"/>
              <a:t>jj</a:t>
            </a:r>
            <a:r>
              <a:rPr kumimoji="1" lang="en-US" altLang="ja-JP" dirty="0"/>
              <a:t> </a:t>
            </a:r>
            <a:r>
              <a:rPr kumimoji="1" lang="ja-JP" altLang="en-US" dirty="0"/>
              <a:t>ファイルで指定します。</a:t>
            </a:r>
            <a:endParaRPr kumimoji="1" lang="en-US" altLang="ja-JP" dirty="0"/>
          </a:p>
          <a:p>
            <a:r>
              <a:rPr kumimoji="1" lang="ja-JP" altLang="en-US" dirty="0"/>
              <a:t>他に、トークンを管理するクラスや</a:t>
            </a:r>
            <a:endParaRPr kumimoji="1" lang="en-US" altLang="ja-JP" dirty="0"/>
          </a:p>
          <a:p>
            <a:r>
              <a:rPr kumimoji="1" lang="ja-JP" altLang="en-US" dirty="0"/>
              <a:t>エラー時の処理を記述したクラスが生成されます。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30</a:t>
            </a:fld>
            <a:endParaRPr kumimoji="1" lang="ja-JP" altLang="en-US"/>
          </a:p>
        </p:txBody>
      </p:sp>
    </p:spTree>
    <p:extLst>
      <p:ext uri="{BB962C8B-B14F-4D97-AF65-F5344CB8AC3E}">
        <p14:creationId xmlns:p14="http://schemas.microsoft.com/office/powerpoint/2010/main" val="3184792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en-US" altLang="ja-JP" dirty="0" err="1"/>
              <a:t>jj</a:t>
            </a:r>
            <a:r>
              <a:rPr kumimoji="1" lang="en-US" altLang="ja-JP" dirty="0"/>
              <a:t> </a:t>
            </a:r>
            <a:r>
              <a:rPr kumimoji="1" lang="ja-JP" altLang="en-US" dirty="0"/>
              <a:t>ファイルは、構文解析クラス記述部、</a:t>
            </a:r>
            <a:endParaRPr kumimoji="1" lang="en-US" altLang="ja-JP" dirty="0"/>
          </a:p>
          <a:p>
            <a:r>
              <a:rPr kumimoji="1" lang="ja-JP" altLang="en-US" dirty="0"/>
              <a:t>マイクロ構文定義部、マクロ構文定義部の</a:t>
            </a:r>
            <a:r>
              <a:rPr kumimoji="1" lang="en-US" altLang="ja-JP" dirty="0"/>
              <a:t>3</a:t>
            </a:r>
            <a:r>
              <a:rPr kumimoji="1" lang="ja-JP" altLang="en-US" dirty="0"/>
              <a:t>つから成っています。</a:t>
            </a:r>
            <a:endParaRPr kumimoji="1" lang="en-US" altLang="ja-JP" dirty="0"/>
          </a:p>
          <a:p>
            <a:r>
              <a:rPr kumimoji="1" lang="ja-JP" altLang="en-US" dirty="0"/>
              <a:t>構文解析クラス記述部は、生成する構文解析クラスのメソッドを定義します。</a:t>
            </a:r>
            <a:endParaRPr kumimoji="1" lang="en-US" altLang="ja-JP" dirty="0"/>
          </a:p>
          <a:p>
            <a:r>
              <a:rPr kumimoji="1" lang="ja-JP" altLang="en-US" dirty="0"/>
              <a:t>生成する </a:t>
            </a:r>
            <a:r>
              <a:rPr kumimoji="1" lang="en-US" altLang="ja-JP" dirty="0"/>
              <a:t>main() </a:t>
            </a:r>
            <a:r>
              <a:rPr kumimoji="1" lang="ja-JP" altLang="en-US" dirty="0"/>
              <a:t>メソッドもここに記述します。</a:t>
            </a:r>
            <a:endParaRPr kumimoji="1" lang="en-US" altLang="ja-JP" dirty="0"/>
          </a:p>
          <a:p>
            <a:r>
              <a:rPr kumimoji="1" lang="ja-JP" altLang="en-US" dirty="0"/>
              <a:t>マイクロ構文定義部は、トークン、および空白を定義します。</a:t>
            </a:r>
            <a:endParaRPr kumimoji="1" lang="en-US" altLang="ja-JP" dirty="0"/>
          </a:p>
          <a:p>
            <a:r>
              <a:rPr kumimoji="1" lang="ja-JP" altLang="en-US" dirty="0"/>
              <a:t>マクロ構文定義部は、各非終端記号の生成規則を定義します。</a:t>
            </a:r>
            <a:r>
              <a:rPr kumimoji="1" lang="en-US" altLang="ja-JP" dirty="0"/>
              <a:t> </a:t>
            </a:r>
            <a:endParaRPr kumimoji="1" lang="ja-JP" altLang="en-US"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31</a:t>
            </a:fld>
            <a:endParaRPr kumimoji="1" lang="ja-JP" altLang="en-US"/>
          </a:p>
        </p:txBody>
      </p:sp>
    </p:spTree>
    <p:extLst>
      <p:ext uri="{BB962C8B-B14F-4D97-AF65-F5344CB8AC3E}">
        <p14:creationId xmlns:p14="http://schemas.microsoft.com/office/powerpoint/2010/main" val="897202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サンプルプログラムの</a:t>
            </a:r>
            <a:r>
              <a:rPr kumimoji="1" lang="en-US" altLang="ja-JP" dirty="0"/>
              <a:t> </a:t>
            </a:r>
            <a:r>
              <a:rPr kumimoji="1" lang="en-US" altLang="ja-JP" dirty="0" err="1"/>
              <a:t>parser.jj</a:t>
            </a:r>
            <a:r>
              <a:rPr kumimoji="1" lang="en-US" altLang="ja-JP" dirty="0"/>
              <a:t>, </a:t>
            </a:r>
            <a:r>
              <a:rPr kumimoji="1" lang="en-US" altLang="ja-JP" dirty="0" err="1"/>
              <a:t>parserCode.jj</a:t>
            </a:r>
            <a:r>
              <a:rPr kumimoji="1" lang="en-US" altLang="ja-JP" dirty="0"/>
              <a:t> </a:t>
            </a:r>
            <a:r>
              <a:rPr kumimoji="1" lang="ja-JP" altLang="en-US" dirty="0"/>
              <a:t>は以下のマクロ構文を定義しています。</a:t>
            </a:r>
            <a:endParaRPr kumimoji="1" lang="en-US" altLang="ja-JP" dirty="0"/>
          </a:p>
          <a:p>
            <a:r>
              <a:rPr kumimoji="1" lang="ja-JP" altLang="en-US" dirty="0"/>
              <a:t>これはシステムプロジェクト</a:t>
            </a:r>
            <a:r>
              <a:rPr kumimoji="1" lang="en-US" altLang="ja-JP" dirty="0"/>
              <a:t>1 </a:t>
            </a:r>
            <a:r>
              <a:rPr kumimoji="1" lang="ja-JP" altLang="en-US" dirty="0"/>
              <a:t>で使った </a:t>
            </a:r>
            <a:r>
              <a:rPr kumimoji="1" lang="en-US" altLang="ja-JP" dirty="0"/>
              <a:t>k20 </a:t>
            </a:r>
            <a:r>
              <a:rPr kumimoji="1" lang="ja-JP" altLang="en-US" dirty="0"/>
              <a:t>言語のマイナー版です。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32</a:t>
            </a:fld>
            <a:endParaRPr kumimoji="1" lang="ja-JP" altLang="en-US"/>
          </a:p>
        </p:txBody>
      </p:sp>
    </p:spTree>
    <p:extLst>
      <p:ext uri="{BB962C8B-B14F-4D97-AF65-F5344CB8AC3E}">
        <p14:creationId xmlns:p14="http://schemas.microsoft.com/office/powerpoint/2010/main" val="3263778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構文解析クラス記述部は、</a:t>
            </a:r>
            <a:endParaRPr kumimoji="1" lang="en-US" altLang="ja-JP" dirty="0"/>
          </a:p>
          <a:p>
            <a:r>
              <a:rPr kumimoji="1" lang="en-US" altLang="ja-JP" dirty="0" err="1"/>
              <a:t>javacc</a:t>
            </a:r>
            <a:r>
              <a:rPr kumimoji="1" lang="en-US" altLang="ja-JP" dirty="0"/>
              <a:t> </a:t>
            </a:r>
            <a:r>
              <a:rPr kumimoji="1" lang="ja-JP" altLang="en-US" dirty="0"/>
              <a:t>により作成されるメインクラスを記述します。</a:t>
            </a:r>
            <a:endParaRPr kumimoji="1" lang="en-US" altLang="ja-JP" dirty="0"/>
          </a:p>
          <a:p>
            <a:r>
              <a:rPr kumimoji="1" lang="en-US" altLang="ja-JP" dirty="0"/>
              <a:t>PARSER_BEGIN () </a:t>
            </a:r>
            <a:r>
              <a:rPr kumimoji="1" lang="ja-JP" altLang="en-US" dirty="0"/>
              <a:t>と</a:t>
            </a:r>
            <a:endParaRPr kumimoji="1" lang="en-US" altLang="ja-JP" dirty="0"/>
          </a:p>
          <a:p>
            <a:r>
              <a:rPr kumimoji="1" lang="en-US" altLang="ja-JP" dirty="0"/>
              <a:t>PARSER_END () </a:t>
            </a:r>
            <a:r>
              <a:rPr kumimoji="1" lang="ja-JP" altLang="en-US" dirty="0"/>
              <a:t>の括弧の中に、</a:t>
            </a:r>
            <a:endParaRPr kumimoji="1" lang="en-US" altLang="ja-JP" dirty="0"/>
          </a:p>
          <a:p>
            <a:r>
              <a:rPr kumimoji="1" lang="ja-JP" altLang="en-US" dirty="0"/>
              <a:t>作成する </a:t>
            </a:r>
            <a:r>
              <a:rPr kumimoji="1" lang="en-US" altLang="ja-JP" dirty="0"/>
              <a:t>java </a:t>
            </a:r>
            <a:r>
              <a:rPr kumimoji="1" lang="ja-JP" altLang="en-US" dirty="0"/>
              <a:t>ファイルの名前を書きます。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33</a:t>
            </a:fld>
            <a:endParaRPr kumimoji="1" lang="ja-JP" altLang="en-US"/>
          </a:p>
        </p:txBody>
      </p:sp>
    </p:spTree>
    <p:extLst>
      <p:ext uri="{BB962C8B-B14F-4D97-AF65-F5344CB8AC3E}">
        <p14:creationId xmlns:p14="http://schemas.microsoft.com/office/powerpoint/2010/main" val="1423371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サンプルプログラムの </a:t>
            </a:r>
            <a:r>
              <a:rPr kumimoji="1" lang="en-US" altLang="ja-JP" dirty="0" err="1"/>
              <a:t>parser.jj</a:t>
            </a:r>
            <a:r>
              <a:rPr kumimoji="1" lang="en-US" altLang="ja-JP" dirty="0"/>
              <a:t> </a:t>
            </a:r>
            <a:r>
              <a:rPr kumimoji="1" lang="ja-JP" altLang="en-US" dirty="0"/>
              <a:t>では、</a:t>
            </a:r>
            <a:endParaRPr kumimoji="1" lang="en-US" altLang="ja-JP" dirty="0"/>
          </a:p>
          <a:p>
            <a:r>
              <a:rPr kumimoji="1" lang="en-US" altLang="ja-JP" dirty="0"/>
              <a:t>Parser.java </a:t>
            </a:r>
            <a:r>
              <a:rPr kumimoji="1" lang="ja-JP" altLang="en-US" dirty="0"/>
              <a:t>という </a:t>
            </a:r>
            <a:r>
              <a:rPr kumimoji="1" lang="en-US" altLang="ja-JP" dirty="0"/>
              <a:t>Java </a:t>
            </a:r>
            <a:r>
              <a:rPr kumimoji="1" lang="ja-JP" altLang="en-US" dirty="0"/>
              <a:t>ファイルを作りたいので、</a:t>
            </a:r>
            <a:endParaRPr kumimoji="1" lang="en-US" altLang="ja-JP" dirty="0"/>
          </a:p>
          <a:p>
            <a:r>
              <a:rPr kumimoji="1" lang="en-US" altLang="ja-JP" dirty="0"/>
              <a:t>PARSER_BEGIN () </a:t>
            </a:r>
            <a:r>
              <a:rPr kumimoji="1" lang="ja-JP" altLang="en-US" dirty="0"/>
              <a:t>と</a:t>
            </a:r>
            <a:endParaRPr kumimoji="1" lang="en-US" altLang="ja-JP" dirty="0"/>
          </a:p>
          <a:p>
            <a:r>
              <a:rPr kumimoji="1" lang="en-US" altLang="ja-JP" dirty="0"/>
              <a:t>PARSER_END () </a:t>
            </a:r>
            <a:r>
              <a:rPr kumimoji="1" lang="ja-JP" altLang="en-US" dirty="0"/>
              <a:t>の括弧の中には </a:t>
            </a:r>
            <a:r>
              <a:rPr kumimoji="1" lang="en-US" altLang="ja-JP" dirty="0"/>
              <a:t>Parser </a:t>
            </a:r>
            <a:r>
              <a:rPr kumimoji="1" lang="ja-JP" altLang="en-US" dirty="0"/>
              <a:t>と書いています。</a:t>
            </a:r>
            <a:endParaRPr kumimoji="1" lang="en-US" altLang="ja-JP" dirty="0"/>
          </a:p>
          <a:p>
            <a:r>
              <a:rPr kumimoji="1" lang="en-US" altLang="ja-JP" dirty="0"/>
              <a:t>PARSER_BEGIN () </a:t>
            </a:r>
            <a:r>
              <a:rPr kumimoji="1" lang="ja-JP" altLang="en-US" dirty="0"/>
              <a:t>と</a:t>
            </a:r>
            <a:endParaRPr kumimoji="1" lang="en-US" altLang="ja-JP" dirty="0"/>
          </a:p>
          <a:p>
            <a:r>
              <a:rPr kumimoji="1" lang="en-US" altLang="ja-JP" dirty="0"/>
              <a:t>PARSER_END () </a:t>
            </a:r>
            <a:r>
              <a:rPr kumimoji="1" lang="ja-JP" altLang="en-US" dirty="0"/>
              <a:t>の間に、生成するクラスの </a:t>
            </a:r>
            <a:r>
              <a:rPr kumimoji="1" lang="en-US" altLang="ja-JP" dirty="0"/>
              <a:t>main() </a:t>
            </a:r>
            <a:r>
              <a:rPr kumimoji="1" lang="ja-JP" altLang="en-US" dirty="0"/>
              <a:t>メソッドを書きます。</a:t>
            </a:r>
            <a:endParaRPr kumimoji="1" lang="en-US" altLang="ja-JP" dirty="0"/>
          </a:p>
          <a:p>
            <a:r>
              <a:rPr kumimoji="1" lang="en-US" altLang="ja-JP" dirty="0"/>
              <a:t>PARSER_BEGIN </a:t>
            </a:r>
            <a:r>
              <a:rPr kumimoji="1" lang="ja-JP" altLang="en-US" dirty="0"/>
              <a:t>から </a:t>
            </a:r>
            <a:r>
              <a:rPr kumimoji="1" lang="en-US" altLang="ja-JP" dirty="0"/>
              <a:t>PARSER_END </a:t>
            </a:r>
            <a:r>
              <a:rPr kumimoji="1" lang="ja-JP" altLang="en-US" dirty="0"/>
              <a:t>までが</a:t>
            </a:r>
            <a:endParaRPr kumimoji="1" lang="en-US" altLang="ja-JP" dirty="0"/>
          </a:p>
          <a:p>
            <a:r>
              <a:rPr kumimoji="1" lang="ja-JP" altLang="en-US" dirty="0"/>
              <a:t>そのまま生成される </a:t>
            </a:r>
            <a:r>
              <a:rPr kumimoji="1" lang="en-US" altLang="ja-JP" dirty="0"/>
              <a:t>Java </a:t>
            </a:r>
            <a:r>
              <a:rPr kumimoji="1" lang="ja-JP" altLang="en-US" dirty="0"/>
              <a:t>ファイルに出力されます。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34</a:t>
            </a:fld>
            <a:endParaRPr kumimoji="1" lang="ja-JP" altLang="en-US"/>
          </a:p>
        </p:txBody>
      </p:sp>
    </p:spTree>
    <p:extLst>
      <p:ext uri="{BB962C8B-B14F-4D97-AF65-F5344CB8AC3E}">
        <p14:creationId xmlns:p14="http://schemas.microsoft.com/office/powerpoint/2010/main" val="220666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a:t>
            </a:r>
            <a:r>
              <a:rPr kumimoji="1" lang="en-US" altLang="ja-JP" dirty="0" err="1"/>
              <a:t>javacc</a:t>
            </a:r>
            <a:r>
              <a:rPr kumimoji="1" lang="en-US" altLang="ja-JP" dirty="0"/>
              <a:t> </a:t>
            </a:r>
            <a:r>
              <a:rPr kumimoji="1" lang="ja-JP" altLang="en-US" dirty="0"/>
              <a:t>によって生成された </a:t>
            </a:r>
            <a:r>
              <a:rPr kumimoji="1" lang="en-US" altLang="ja-JP" dirty="0"/>
              <a:t>Parser.java </a:t>
            </a:r>
            <a:r>
              <a:rPr kumimoji="1" lang="ja-JP" altLang="en-US" dirty="0"/>
              <a:t>の冒頭部です。</a:t>
            </a:r>
            <a:endParaRPr kumimoji="1" lang="en-US" altLang="ja-JP" dirty="0"/>
          </a:p>
          <a:p>
            <a:r>
              <a:rPr kumimoji="1" lang="en-US" altLang="ja-JP" dirty="0"/>
              <a:t>PARSER_BEGIN </a:t>
            </a:r>
            <a:r>
              <a:rPr kumimoji="1" lang="ja-JP" altLang="en-US" dirty="0"/>
              <a:t>から </a:t>
            </a:r>
            <a:r>
              <a:rPr kumimoji="1" lang="en-US" altLang="ja-JP" dirty="0"/>
              <a:t>PARSER_END </a:t>
            </a:r>
            <a:r>
              <a:rPr kumimoji="1" lang="ja-JP" altLang="en-US" dirty="0"/>
              <a:t>までが</a:t>
            </a:r>
            <a:endParaRPr kumimoji="1" lang="en-US" altLang="ja-JP" dirty="0"/>
          </a:p>
          <a:p>
            <a:r>
              <a:rPr kumimoji="1" lang="ja-JP" altLang="en-US" dirty="0"/>
              <a:t>そのまま出力されています。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35</a:t>
            </a:fld>
            <a:endParaRPr kumimoji="1" lang="ja-JP" altLang="en-US"/>
          </a:p>
        </p:txBody>
      </p:sp>
    </p:spTree>
    <p:extLst>
      <p:ext uri="{BB962C8B-B14F-4D97-AF65-F5344CB8AC3E}">
        <p14:creationId xmlns:p14="http://schemas.microsoft.com/office/powerpoint/2010/main" val="1188777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次はマイクロ構文記述部を見てみましょう。</a:t>
            </a:r>
            <a:endParaRPr kumimoji="1" lang="en-US" altLang="ja-JP" dirty="0"/>
          </a:p>
          <a:p>
            <a:r>
              <a:rPr kumimoji="1" lang="ja-JP" altLang="en-US" dirty="0"/>
              <a:t>マイクロ構文記述部では、空白とトークンを定義します。</a:t>
            </a:r>
            <a:endParaRPr kumimoji="1" lang="en-US" altLang="ja-JP" dirty="0"/>
          </a:p>
          <a:p>
            <a:r>
              <a:rPr kumimoji="1" lang="ja-JP" altLang="en-US" dirty="0"/>
              <a:t>空白、トークンはそれぞれ正規表現で記述します。</a:t>
            </a:r>
            <a:endParaRPr kumimoji="1" lang="en-US" altLang="ja-JP" dirty="0"/>
          </a:p>
          <a:p>
            <a:r>
              <a:rPr kumimoji="1" lang="ja-JP" altLang="en-US" dirty="0"/>
              <a:t>空白は、</a:t>
            </a:r>
            <a:r>
              <a:rPr kumimoji="1" lang="en-US" altLang="ja-JP" dirty="0"/>
              <a:t>SKIP : </a:t>
            </a:r>
            <a:r>
              <a:rPr kumimoji="1" lang="ja-JP" altLang="en-US" dirty="0"/>
              <a:t>の後の中括弧の中に、</a:t>
            </a:r>
            <a:endParaRPr kumimoji="1" lang="en-US" altLang="ja-JP" dirty="0"/>
          </a:p>
          <a:p>
            <a:r>
              <a:rPr kumimoji="1" lang="ja-JP" altLang="en-US" dirty="0"/>
              <a:t>正規表現で空白を定義します。</a:t>
            </a:r>
            <a:endParaRPr kumimoji="1" lang="en-US" altLang="ja-JP" dirty="0"/>
          </a:p>
          <a:p>
            <a:r>
              <a:rPr kumimoji="1" lang="ja-JP" altLang="en-US" dirty="0"/>
              <a:t>例えば、スペース、改行、タブ記号、復帰を空白とする場合、</a:t>
            </a:r>
            <a:endParaRPr kumimoji="1" lang="en-US" altLang="ja-JP" dirty="0"/>
          </a:p>
          <a:p>
            <a:r>
              <a:rPr kumimoji="1" lang="ja-JP" altLang="en-US" dirty="0"/>
              <a:t>右上のように書きます。</a:t>
            </a:r>
            <a:endParaRPr kumimoji="1" lang="en-US" altLang="ja-JP" dirty="0"/>
          </a:p>
          <a:p>
            <a:r>
              <a:rPr kumimoji="1" lang="ja-JP" altLang="en-US" dirty="0"/>
              <a:t>トークンは、</a:t>
            </a:r>
            <a:r>
              <a:rPr kumimoji="1" lang="en-US" altLang="ja-JP" dirty="0"/>
              <a:t>TOKEN : </a:t>
            </a:r>
            <a:r>
              <a:rPr kumimoji="1" lang="ja-JP" altLang="en-US" dirty="0"/>
              <a:t>の後の中括弧に、</a:t>
            </a:r>
            <a:endParaRPr kumimoji="1" lang="en-US" altLang="ja-JP" dirty="0"/>
          </a:p>
          <a:p>
            <a:r>
              <a:rPr kumimoji="1" lang="ja-JP" altLang="en-US" dirty="0"/>
              <a:t>トークン名と正規表現を書きます。</a:t>
            </a:r>
            <a:endParaRPr kumimoji="1" lang="en-US" altLang="ja-JP" dirty="0"/>
          </a:p>
          <a:p>
            <a:r>
              <a:rPr kumimoji="1" lang="ja-JP" altLang="en-US" dirty="0"/>
              <a:t>例えば、</a:t>
            </a:r>
            <a:r>
              <a:rPr kumimoji="1" lang="en-US" altLang="ja-JP" dirty="0"/>
              <a:t>ASSGN </a:t>
            </a:r>
            <a:r>
              <a:rPr kumimoji="1" lang="ja-JP" altLang="en-US" dirty="0"/>
              <a:t>を定義する場合、</a:t>
            </a:r>
            <a:endParaRPr kumimoji="1" lang="en-US" altLang="ja-JP" dirty="0"/>
          </a:p>
          <a:p>
            <a:r>
              <a:rPr kumimoji="1" lang="ja-JP" altLang="en-US" dirty="0"/>
              <a:t>右下のように</a:t>
            </a:r>
            <a:endParaRPr kumimoji="1" lang="en-US" altLang="ja-JP" dirty="0"/>
          </a:p>
          <a:p>
            <a:r>
              <a:rPr kumimoji="1" lang="en-US" altLang="ja-JP" dirty="0"/>
              <a:t>ASSGN : “=“ </a:t>
            </a:r>
            <a:r>
              <a:rPr kumimoji="1" lang="ja-JP" altLang="en-US" dirty="0"/>
              <a:t>と書きます。</a:t>
            </a:r>
            <a:endParaRPr kumimoji="1" lang="en-US" altLang="ja-JP"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36</a:t>
            </a:fld>
            <a:endParaRPr kumimoji="1" lang="ja-JP" altLang="en-US"/>
          </a:p>
        </p:txBody>
      </p:sp>
    </p:spTree>
    <p:extLst>
      <p:ext uri="{BB962C8B-B14F-4D97-AF65-F5344CB8AC3E}">
        <p14:creationId xmlns:p14="http://schemas.microsoft.com/office/powerpoint/2010/main" val="14714050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トークンの定義は正規表現が使えます。</a:t>
            </a:r>
            <a:endParaRPr kumimoji="1" lang="en-US" altLang="ja-JP" dirty="0"/>
          </a:p>
          <a:p>
            <a:r>
              <a:rPr kumimoji="1" lang="en-US" altLang="ja-JP" dirty="0"/>
              <a:t>0 </a:t>
            </a:r>
            <a:r>
              <a:rPr kumimoji="1" lang="ja-JP" altLang="en-US" dirty="0"/>
              <a:t>から </a:t>
            </a:r>
            <a:r>
              <a:rPr kumimoji="1" lang="en-US" altLang="ja-JP" dirty="0"/>
              <a:t>9 </a:t>
            </a:r>
            <a:r>
              <a:rPr kumimoji="1" lang="ja-JP" altLang="en-US" dirty="0"/>
              <a:t>の整数であれば、</a:t>
            </a:r>
            <a:endParaRPr kumimoji="1" lang="en-US" altLang="ja-JP" dirty="0"/>
          </a:p>
          <a:p>
            <a:r>
              <a:rPr kumimoji="1" lang="ja-JP" altLang="en-US" dirty="0"/>
              <a:t>大括弧 </a:t>
            </a:r>
            <a:r>
              <a:rPr kumimoji="1" lang="en-US" altLang="ja-JP" dirty="0"/>
              <a:t>0 </a:t>
            </a:r>
            <a:r>
              <a:rPr kumimoji="1" lang="ja-JP" altLang="en-US" dirty="0"/>
              <a:t>ハイフン </a:t>
            </a:r>
            <a:r>
              <a:rPr kumimoji="1" lang="en-US" altLang="ja-JP" dirty="0"/>
              <a:t>9 </a:t>
            </a:r>
            <a:r>
              <a:rPr kumimoji="1" lang="ja-JP" altLang="en-US" dirty="0"/>
              <a:t>大括弧閉じる、と表します。</a:t>
            </a:r>
            <a:endParaRPr kumimoji="1" lang="en-US" altLang="ja-JP" dirty="0"/>
          </a:p>
          <a:p>
            <a:r>
              <a:rPr kumimoji="1" lang="ja-JP" altLang="en-US" dirty="0"/>
              <a:t>また、</a:t>
            </a:r>
            <a:r>
              <a:rPr kumimoji="1" lang="en-US" altLang="ja-JP" dirty="0"/>
              <a:t>0</a:t>
            </a:r>
            <a:r>
              <a:rPr kumimoji="1" lang="ja-JP" altLang="en-US" dirty="0"/>
              <a:t>回以上の繰り返しは、小括弧 </a:t>
            </a:r>
            <a:r>
              <a:rPr kumimoji="1" lang="en-US" altLang="ja-JP" dirty="0"/>
              <a:t>* </a:t>
            </a:r>
            <a:r>
              <a:rPr kumimoji="1" lang="ja-JP" altLang="en-US" dirty="0"/>
              <a:t>と表します。</a:t>
            </a:r>
            <a:endParaRPr kumimoji="1" lang="en-US" altLang="ja-JP" dirty="0"/>
          </a:p>
          <a:p>
            <a:r>
              <a:rPr kumimoji="1" lang="ja-JP" altLang="en-US" dirty="0"/>
              <a:t>正規表現を使うと、</a:t>
            </a:r>
            <a:r>
              <a:rPr kumimoji="1" lang="en-US" altLang="ja-JP" dirty="0"/>
              <a:t>INTEGER</a:t>
            </a:r>
            <a:r>
              <a:rPr kumimoji="1" lang="ja-JP" altLang="en-US" dirty="0"/>
              <a:t> は上の例のように表せます。</a:t>
            </a:r>
            <a:endParaRPr kumimoji="1" lang="en-US" altLang="ja-JP" dirty="0"/>
          </a:p>
          <a:p>
            <a:r>
              <a:rPr kumimoji="1" lang="ja-JP" altLang="en-US" dirty="0"/>
              <a:t>また、</a:t>
            </a:r>
            <a:r>
              <a:rPr kumimoji="1" lang="en-US" altLang="ja-JP" dirty="0"/>
              <a:t>NAME </a:t>
            </a:r>
            <a:r>
              <a:rPr kumimoji="1" lang="ja-JP" altLang="en-US" dirty="0"/>
              <a:t>は真ん中の例のように表せます。</a:t>
            </a:r>
            <a:endParaRPr kumimoji="1" lang="en-US" altLang="ja-JP" dirty="0"/>
          </a:p>
          <a:p>
            <a:r>
              <a:rPr kumimoji="1" lang="ja-JP" altLang="en-US" dirty="0"/>
              <a:t>コメントも空白として定義できます。</a:t>
            </a:r>
            <a:endParaRPr kumimoji="1" lang="en-US" altLang="ja-JP" dirty="0"/>
          </a:p>
          <a:p>
            <a:r>
              <a:rPr kumimoji="1" lang="en-US" altLang="ja-JP" dirty="0"/>
              <a:t>// </a:t>
            </a:r>
            <a:r>
              <a:rPr kumimoji="1" lang="ja-JP" altLang="en-US" dirty="0"/>
              <a:t>から改行までのラインコメントであれば、</a:t>
            </a:r>
            <a:endParaRPr kumimoji="1" lang="en-US" altLang="ja-JP" dirty="0"/>
          </a:p>
          <a:p>
            <a:r>
              <a:rPr kumimoji="1" lang="ja-JP" altLang="en-US" dirty="0"/>
              <a:t>下の例のように表せます。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37</a:t>
            </a:fld>
            <a:endParaRPr kumimoji="1" lang="ja-JP" altLang="en-US"/>
          </a:p>
        </p:txBody>
      </p:sp>
    </p:spTree>
    <p:extLst>
      <p:ext uri="{BB962C8B-B14F-4D97-AF65-F5344CB8AC3E}">
        <p14:creationId xmlns:p14="http://schemas.microsoft.com/office/powerpoint/2010/main" val="32882713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この表が、</a:t>
            </a:r>
            <a:r>
              <a:rPr kumimoji="1" lang="en-US" altLang="ja-JP" dirty="0"/>
              <a:t>.</a:t>
            </a:r>
            <a:r>
              <a:rPr kumimoji="1" lang="en-US" altLang="ja-JP" dirty="0" err="1"/>
              <a:t>jj</a:t>
            </a:r>
            <a:r>
              <a:rPr kumimoji="1" lang="en-US" altLang="ja-JP" dirty="0"/>
              <a:t> </a:t>
            </a:r>
            <a:r>
              <a:rPr kumimoji="1" lang="ja-JP" altLang="en-US" dirty="0"/>
              <a:t>ファイルのマイクロ構文定義部で使える正規表現の一覧です。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38</a:t>
            </a:fld>
            <a:endParaRPr kumimoji="1" lang="ja-JP" altLang="en-US"/>
          </a:p>
        </p:txBody>
      </p:sp>
    </p:spTree>
    <p:extLst>
      <p:ext uri="{BB962C8B-B14F-4D97-AF65-F5344CB8AC3E}">
        <p14:creationId xmlns:p14="http://schemas.microsoft.com/office/powerpoint/2010/main" val="19222736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文字列が複数のトークンにマッチした場合は、</a:t>
            </a:r>
            <a:endParaRPr kumimoji="1" lang="en-US" altLang="ja-JP" dirty="0"/>
          </a:p>
          <a:p>
            <a:r>
              <a:rPr kumimoji="1" lang="ja-JP" altLang="en-US" dirty="0"/>
              <a:t>長さが異なる場合は最長一致で、長い方を優先します。</a:t>
            </a:r>
            <a:endParaRPr kumimoji="1" lang="en-US" altLang="ja-JP" dirty="0"/>
          </a:p>
          <a:p>
            <a:r>
              <a:rPr kumimoji="1" lang="ja-JP" altLang="en-US" dirty="0"/>
              <a:t>同じ長さの場合は、マイクロ構文定義部で先に書いた方を優先します。</a:t>
            </a:r>
            <a:endParaRPr kumimoji="1" lang="en-US" altLang="ja-JP" dirty="0"/>
          </a:p>
          <a:p>
            <a:r>
              <a:rPr kumimoji="1" lang="ja-JP" altLang="en-US" dirty="0"/>
              <a:t>例えば、</a:t>
            </a:r>
            <a:r>
              <a:rPr kumimoji="1" lang="en-US" altLang="ja-JP" dirty="0"/>
              <a:t>+=. ++, + </a:t>
            </a:r>
            <a:r>
              <a:rPr kumimoji="1" lang="ja-JP" altLang="en-US" dirty="0"/>
              <a:t>を定義した場合、</a:t>
            </a:r>
            <a:endParaRPr kumimoji="1" lang="en-US" altLang="ja-JP" dirty="0"/>
          </a:p>
          <a:p>
            <a:r>
              <a:rPr kumimoji="1" lang="ja-JP" altLang="en-US" dirty="0"/>
              <a:t>どの順番で書いても、</a:t>
            </a:r>
            <a:r>
              <a:rPr kumimoji="1" lang="en-US" altLang="ja-JP" dirty="0"/>
              <a:t>++</a:t>
            </a:r>
            <a:r>
              <a:rPr kumimoji="1" lang="ja-JP" altLang="en-US" dirty="0"/>
              <a:t>と </a:t>
            </a:r>
            <a:r>
              <a:rPr kumimoji="1" lang="en-US" altLang="ja-JP" dirty="0"/>
              <a:t>+= </a:t>
            </a:r>
            <a:r>
              <a:rPr kumimoji="1" lang="ja-JP" altLang="en-US" dirty="0"/>
              <a:t>は </a:t>
            </a:r>
            <a:r>
              <a:rPr kumimoji="1" lang="en-US" altLang="ja-JP" dirty="0"/>
              <a:t>+ </a:t>
            </a:r>
            <a:r>
              <a:rPr kumimoji="1" lang="ja-JP" altLang="en-US" dirty="0"/>
              <a:t>よりも優先されます。</a:t>
            </a:r>
            <a:endParaRPr kumimoji="1" lang="en-US" altLang="ja-JP" dirty="0"/>
          </a:p>
          <a:p>
            <a:r>
              <a:rPr kumimoji="1" lang="ja-JP" altLang="en-US" dirty="0"/>
              <a:t>予約語と変数名は同じ長さになる場合もありますので、</a:t>
            </a:r>
            <a:endParaRPr kumimoji="1" lang="en-US" altLang="ja-JP" dirty="0"/>
          </a:p>
          <a:p>
            <a:r>
              <a:rPr kumimoji="1" lang="ja-JP" altLang="en-US" dirty="0"/>
              <a:t>予約語を先に書けば、</a:t>
            </a:r>
            <a:endParaRPr kumimoji="1" lang="en-US" altLang="ja-JP" dirty="0"/>
          </a:p>
          <a:p>
            <a:r>
              <a:rPr kumimoji="1" lang="ja-JP" altLang="en-US" dirty="0"/>
              <a:t>文字列が予約語と一致するならば予約語、一致しなければ変数名となります。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39</a:t>
            </a:fld>
            <a:endParaRPr kumimoji="1" lang="ja-JP" altLang="en-US"/>
          </a:p>
        </p:txBody>
      </p:sp>
    </p:spTree>
    <p:extLst>
      <p:ext uri="{BB962C8B-B14F-4D97-AF65-F5344CB8AC3E}">
        <p14:creationId xmlns:p14="http://schemas.microsoft.com/office/powerpoint/2010/main" val="3946277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コンパイラコンパイラは、コンパイラを自動生成するプログラムです。</a:t>
            </a:r>
            <a:endParaRPr kumimoji="1" lang="en-US" altLang="ja-JP" dirty="0"/>
          </a:p>
          <a:p>
            <a:r>
              <a:rPr kumimoji="1" lang="ja-JP" altLang="en-US" dirty="0"/>
              <a:t>コンパイラコンパイラに、原始言語 </a:t>
            </a:r>
            <a:r>
              <a:rPr kumimoji="1" lang="en-US" altLang="ja-JP" dirty="0"/>
              <a:t>S </a:t>
            </a:r>
            <a:r>
              <a:rPr kumimoji="1" lang="ja-JP" altLang="en-US" dirty="0"/>
              <a:t>の文法と、目的言語 </a:t>
            </a:r>
            <a:r>
              <a:rPr kumimoji="1" lang="en-US" altLang="ja-JP" dirty="0"/>
              <a:t>T </a:t>
            </a:r>
            <a:r>
              <a:rPr kumimoji="1" lang="ja-JP" altLang="en-US" dirty="0"/>
              <a:t>の文法を与えると、</a:t>
            </a:r>
            <a:endParaRPr kumimoji="1" lang="en-US" altLang="ja-JP" dirty="0"/>
          </a:p>
          <a:p>
            <a:r>
              <a:rPr kumimoji="1" lang="ja-JP" altLang="en-US" dirty="0"/>
              <a:t>原始言語 </a:t>
            </a:r>
            <a:r>
              <a:rPr kumimoji="1" lang="en-US" altLang="ja-JP" dirty="0"/>
              <a:t>S </a:t>
            </a:r>
            <a:r>
              <a:rPr kumimoji="1" lang="ja-JP" altLang="en-US" dirty="0"/>
              <a:t>を目的言語 </a:t>
            </a:r>
            <a:r>
              <a:rPr kumimoji="1" lang="en-US" altLang="ja-JP" dirty="0"/>
              <a:t>T </a:t>
            </a:r>
            <a:r>
              <a:rPr kumimoji="1" lang="ja-JP" altLang="en-US" dirty="0"/>
              <a:t>に変換するコンパイラを出力します。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4</a:t>
            </a:fld>
            <a:endParaRPr kumimoji="1" lang="ja-JP" altLang="en-US"/>
          </a:p>
        </p:txBody>
      </p:sp>
    </p:spTree>
    <p:extLst>
      <p:ext uri="{BB962C8B-B14F-4D97-AF65-F5344CB8AC3E}">
        <p14:creationId xmlns:p14="http://schemas.microsoft.com/office/powerpoint/2010/main" val="23458861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parse.jj</a:t>
            </a:r>
            <a:r>
              <a:rPr kumimoji="1" lang="en-US" altLang="ja-JP" dirty="0"/>
              <a:t> </a:t>
            </a:r>
            <a:r>
              <a:rPr kumimoji="1" lang="ja-JP" altLang="en-US" dirty="0"/>
              <a:t>のマイクロ構文定義部を見て見ましょう。</a:t>
            </a:r>
            <a:endParaRPr kumimoji="1" lang="en-US" altLang="ja-JP" dirty="0"/>
          </a:p>
          <a:p>
            <a:r>
              <a:rPr kumimoji="1" lang="en-US" altLang="ja-JP" dirty="0" err="1"/>
              <a:t>parse.jj</a:t>
            </a:r>
            <a:r>
              <a:rPr kumimoji="1" lang="en-US" altLang="ja-JP" dirty="0"/>
              <a:t> </a:t>
            </a:r>
            <a:r>
              <a:rPr kumimoji="1" lang="ja-JP" altLang="en-US" dirty="0"/>
              <a:t>では、空白としてスペース、改行記号、タブ記号、復帰記号、</a:t>
            </a:r>
            <a:endParaRPr kumimoji="1" lang="en-US" altLang="ja-JP" dirty="0"/>
          </a:p>
          <a:p>
            <a:r>
              <a:rPr kumimoji="1" lang="ja-JP" altLang="en-US" dirty="0"/>
              <a:t>ラインコメントを定義しています。</a:t>
            </a:r>
            <a:endParaRPr kumimoji="1" lang="en-US" altLang="ja-JP" dirty="0"/>
          </a:p>
          <a:p>
            <a:r>
              <a:rPr kumimoji="1" lang="ja-JP" altLang="en-US" dirty="0"/>
              <a:t>また、記号や整数、変数名等を定義しています。</a:t>
            </a:r>
            <a:endParaRPr kumimoji="1" lang="en-US" altLang="ja-JP" dirty="0"/>
          </a:p>
          <a:p>
            <a:r>
              <a:rPr kumimoji="1" lang="ja-JP" altLang="en-US" dirty="0"/>
              <a:t>正規表現を使って定義しているものもあります。</a:t>
            </a:r>
            <a:endParaRPr kumimoji="1" lang="en-US" altLang="ja-JP" dirty="0"/>
          </a:p>
          <a:p>
            <a:r>
              <a:rPr kumimoji="1" lang="ja-JP" altLang="en-US" dirty="0"/>
              <a:t>例えば、</a:t>
            </a:r>
            <a:r>
              <a:rPr kumimoji="1" lang="en-US" altLang="ja-JP" dirty="0"/>
              <a:t>() * </a:t>
            </a:r>
            <a:r>
              <a:rPr kumimoji="1" lang="ja-JP" altLang="en-US" dirty="0"/>
              <a:t>は</a:t>
            </a:r>
            <a:r>
              <a:rPr kumimoji="1" lang="en-US" altLang="ja-JP" dirty="0"/>
              <a:t>0</a:t>
            </a:r>
            <a:r>
              <a:rPr kumimoji="1" lang="ja-JP" altLang="en-US" dirty="0"/>
              <a:t>回以上の繰り返し、</a:t>
            </a:r>
            <a:r>
              <a:rPr kumimoji="1" lang="en-US" altLang="ja-JP" dirty="0"/>
              <a:t>() + </a:t>
            </a:r>
            <a:r>
              <a:rPr kumimoji="1" lang="ja-JP" altLang="en-US" dirty="0"/>
              <a:t>は</a:t>
            </a:r>
            <a:r>
              <a:rPr kumimoji="1" lang="en-US" altLang="ja-JP" dirty="0"/>
              <a:t>1</a:t>
            </a:r>
            <a:r>
              <a:rPr kumimoji="1" lang="ja-JP" altLang="en-US" dirty="0"/>
              <a:t>回以上の繰り返しです。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40</a:t>
            </a:fld>
            <a:endParaRPr kumimoji="1" lang="ja-JP" altLang="en-US"/>
          </a:p>
        </p:txBody>
      </p:sp>
    </p:spTree>
    <p:extLst>
      <p:ext uri="{BB962C8B-B14F-4D97-AF65-F5344CB8AC3E}">
        <p14:creationId xmlns:p14="http://schemas.microsoft.com/office/powerpoint/2010/main" val="25342531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コメントの定義を見てみましょう。</a:t>
            </a:r>
            <a:endParaRPr kumimoji="1" lang="en-US" altLang="ja-JP" dirty="0"/>
          </a:p>
          <a:p>
            <a:r>
              <a:rPr kumimoji="1" lang="en-US" altLang="ja-JP" dirty="0" err="1"/>
              <a:t>parse.jj</a:t>
            </a:r>
            <a:r>
              <a:rPr kumimoji="1" lang="en-US" altLang="ja-JP" dirty="0"/>
              <a:t> </a:t>
            </a:r>
            <a:r>
              <a:rPr kumimoji="1" lang="ja-JP" altLang="en-US" dirty="0"/>
              <a:t>では、ラインコメントは</a:t>
            </a:r>
            <a:endParaRPr kumimoji="1" lang="en-US" altLang="ja-JP" dirty="0"/>
          </a:p>
          <a:p>
            <a:r>
              <a:rPr kumimoji="1" lang="en-US" altLang="ja-JP" dirty="0"/>
              <a:t>// </a:t>
            </a:r>
            <a:r>
              <a:rPr kumimoji="1" lang="ja-JP" altLang="en-US" dirty="0"/>
              <a:t>で始まり、改行以外の文字が</a:t>
            </a:r>
            <a:r>
              <a:rPr kumimoji="1" lang="en-US" altLang="ja-JP" dirty="0"/>
              <a:t>0</a:t>
            </a:r>
            <a:r>
              <a:rPr kumimoji="1" lang="ja-JP" altLang="en-US" dirty="0"/>
              <a:t>個以上来た後、改行が来る、</a:t>
            </a:r>
            <a:endParaRPr kumimoji="1" lang="en-US" altLang="ja-JP" dirty="0"/>
          </a:p>
          <a:p>
            <a:r>
              <a:rPr kumimoji="1" lang="ja-JP" altLang="en-US" dirty="0"/>
              <a:t>と定義しています。</a:t>
            </a:r>
            <a:endParaRPr kumimoji="1" lang="en-US" altLang="ja-JP" dirty="0"/>
          </a:p>
          <a:p>
            <a:r>
              <a:rPr kumimoji="1" lang="ja-JP" altLang="en-US" dirty="0"/>
              <a:t>それでは、</a:t>
            </a:r>
            <a:r>
              <a:rPr kumimoji="1" lang="en-US" altLang="ja-JP" dirty="0"/>
              <a:t>/</a:t>
            </a:r>
            <a:r>
              <a:rPr kumimoji="1" lang="ja-JP" altLang="en-US" dirty="0"/>
              <a:t>* で始まって </a:t>
            </a:r>
            <a:r>
              <a:rPr kumimoji="1" lang="en-US" altLang="ja-JP" dirty="0"/>
              <a:t>*/ </a:t>
            </a:r>
            <a:r>
              <a:rPr kumimoji="1" lang="ja-JP" altLang="en-US" dirty="0"/>
              <a:t>で終わるブロックコメントはどうでしょう。</a:t>
            </a:r>
            <a:endParaRPr kumimoji="1" lang="en-US" altLang="ja-JP" dirty="0"/>
          </a:p>
          <a:p>
            <a:r>
              <a:rPr kumimoji="1" lang="ja-JP" altLang="en-US" dirty="0"/>
              <a:t>ちょっと考えると、</a:t>
            </a:r>
            <a:r>
              <a:rPr kumimoji="1" lang="en-US" altLang="ja-JP" dirty="0"/>
              <a:t>/* </a:t>
            </a:r>
            <a:r>
              <a:rPr kumimoji="1" lang="ja-JP" altLang="en-US" dirty="0"/>
              <a:t>で始まり、任意の文字が来た後に </a:t>
            </a:r>
            <a:r>
              <a:rPr kumimoji="1" lang="en-US" altLang="ja-JP" dirty="0"/>
              <a:t>*/ </a:t>
            </a:r>
            <a:r>
              <a:rPr kumimoji="1" lang="ja-JP" altLang="en-US" dirty="0"/>
              <a:t>で終わる、と定義すれば</a:t>
            </a:r>
            <a:endParaRPr kumimoji="1" lang="en-US" altLang="ja-JP" dirty="0"/>
          </a:p>
          <a:p>
            <a:r>
              <a:rPr kumimoji="1" lang="ja-JP" altLang="en-US" dirty="0"/>
              <a:t>最長一致により </a:t>
            </a:r>
            <a:r>
              <a:rPr kumimoji="1" lang="en-US" altLang="ja-JP" dirty="0"/>
              <a:t>*/ </a:t>
            </a:r>
            <a:r>
              <a:rPr kumimoji="1" lang="ja-JP" altLang="en-US" dirty="0"/>
              <a:t>は真ん中の任意の文字ではなく、最後の部分にマッチしますので、</a:t>
            </a:r>
            <a:endParaRPr kumimoji="1" lang="en-US" altLang="ja-JP" dirty="0"/>
          </a:p>
          <a:p>
            <a:r>
              <a:rPr kumimoji="1" lang="ja-JP" altLang="en-US" dirty="0"/>
              <a:t>これでうまくいきそうに見えます。</a:t>
            </a:r>
            <a:endParaRPr kumimoji="1" lang="en-US" altLang="ja-JP" dirty="0"/>
          </a:p>
          <a:p>
            <a:r>
              <a:rPr kumimoji="1" lang="ja-JP" altLang="en-US" dirty="0"/>
              <a:t>それでは、これで本当にうまくいくか確認してみましょう。</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41</a:t>
            </a:fld>
            <a:endParaRPr kumimoji="1" lang="ja-JP" altLang="en-US"/>
          </a:p>
        </p:txBody>
      </p:sp>
    </p:spTree>
    <p:extLst>
      <p:ext uri="{BB962C8B-B14F-4D97-AF65-F5344CB8AC3E}">
        <p14:creationId xmlns:p14="http://schemas.microsoft.com/office/powerpoint/2010/main" val="4214498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ブロックコメントを上のように定義したとします。</a:t>
            </a:r>
            <a:endParaRPr kumimoji="1" lang="en-US" altLang="ja-JP" dirty="0"/>
          </a:p>
          <a:p>
            <a:r>
              <a:rPr kumimoji="1" lang="ja-JP" altLang="en-US" dirty="0"/>
              <a:t>このとき、複数のブロックコメントがあるファイルを入力したとします。</a:t>
            </a:r>
            <a:endParaRPr kumimoji="1" lang="en-US" altLang="ja-JP" dirty="0"/>
          </a:p>
          <a:p>
            <a:r>
              <a:rPr kumimoji="1" lang="ja-JP" altLang="en-US" dirty="0"/>
              <a:t>真ん中の任意の一文字の部分は、最長一致の原則に従い、</a:t>
            </a:r>
            <a:endParaRPr kumimoji="1" lang="en-US" altLang="ja-JP" dirty="0"/>
          </a:p>
          <a:p>
            <a:r>
              <a:rPr kumimoji="1" lang="ja-JP" altLang="en-US" dirty="0"/>
              <a:t>できるだけ長い文字にマッチングしようとします。</a:t>
            </a:r>
            <a:endParaRPr kumimoji="1" lang="en-US" altLang="ja-JP" dirty="0"/>
          </a:p>
          <a:p>
            <a:r>
              <a:rPr kumimoji="1" lang="ja-JP" altLang="en-US" dirty="0"/>
              <a:t>その結果、コメント</a:t>
            </a:r>
            <a:r>
              <a:rPr kumimoji="1" lang="en-US" altLang="ja-JP" dirty="0"/>
              <a:t>1 </a:t>
            </a:r>
            <a:r>
              <a:rPr kumimoji="1" lang="ja-JP" altLang="en-US" dirty="0"/>
              <a:t>の </a:t>
            </a:r>
            <a:r>
              <a:rPr kumimoji="1" lang="en-US" altLang="ja-JP" dirty="0"/>
              <a:t>/* </a:t>
            </a:r>
            <a:r>
              <a:rPr kumimoji="1" lang="ja-JP" altLang="en-US" dirty="0"/>
              <a:t>で始まるブロックコメントは、コメント</a:t>
            </a:r>
            <a:r>
              <a:rPr kumimoji="1" lang="en-US" altLang="ja-JP" dirty="0"/>
              <a:t>3 </a:t>
            </a:r>
            <a:r>
              <a:rPr kumimoji="1" lang="ja-JP" altLang="en-US" dirty="0"/>
              <a:t>の </a:t>
            </a:r>
            <a:r>
              <a:rPr kumimoji="1" lang="en-US" altLang="ja-JP" dirty="0"/>
              <a:t>*/ </a:t>
            </a:r>
            <a:r>
              <a:rPr kumimoji="1" lang="ja-JP" altLang="en-US" dirty="0"/>
              <a:t>までマッチしてしまいます。</a:t>
            </a:r>
            <a:endParaRPr kumimoji="1" lang="en-US" altLang="ja-JP"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42</a:t>
            </a:fld>
            <a:endParaRPr kumimoji="1" lang="ja-JP" altLang="en-US"/>
          </a:p>
        </p:txBody>
      </p:sp>
    </p:spTree>
    <p:extLst>
      <p:ext uri="{BB962C8B-B14F-4D97-AF65-F5344CB8AC3E}">
        <p14:creationId xmlns:p14="http://schemas.microsoft.com/office/powerpoint/2010/main" val="25108457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ブロックコメントを定義する場合に有効なのが、状態付トークンおよび状態付スキップです。</a:t>
            </a:r>
            <a:endParaRPr kumimoji="1" lang="en-US" altLang="ja-JP" dirty="0"/>
          </a:p>
          <a:p>
            <a:r>
              <a:rPr kumimoji="1" lang="ja-JP" altLang="en-US" dirty="0"/>
              <a:t>状態付トークン・状態付スキップは特定の状態でのみ解析されるトークンまたはスキップです。</a:t>
            </a:r>
            <a:endParaRPr kumimoji="1" lang="en-US" altLang="ja-JP" dirty="0"/>
          </a:p>
          <a:p>
            <a:r>
              <a:rPr kumimoji="1" lang="ja-JP" altLang="en-US" dirty="0"/>
              <a:t>状態付トークンは、先頭に現在の状態、中括弧の最後に遷移後の状態を付けます。</a:t>
            </a:r>
            <a:endParaRPr kumimoji="1" lang="en-US" altLang="ja-JP" dirty="0"/>
          </a:p>
          <a:p>
            <a:r>
              <a:rPr kumimoji="1" lang="ja-JP" altLang="en-US" dirty="0"/>
              <a:t>例のようにトークンを記述した場合、</a:t>
            </a:r>
            <a:endParaRPr kumimoji="1" lang="en-US" altLang="ja-JP" dirty="0"/>
          </a:p>
          <a:p>
            <a:r>
              <a:rPr kumimoji="1" lang="ja-JP" altLang="en-US" dirty="0"/>
              <a:t>状態</a:t>
            </a:r>
            <a:r>
              <a:rPr kumimoji="1" lang="en-US" altLang="ja-JP" dirty="0"/>
              <a:t>1 </a:t>
            </a:r>
            <a:r>
              <a:rPr kumimoji="1" lang="ja-JP" altLang="en-US" dirty="0"/>
              <a:t>でトークンを読めば、状態</a:t>
            </a:r>
            <a:r>
              <a:rPr kumimoji="1" lang="en-US" altLang="ja-JP" dirty="0"/>
              <a:t>2 </a:t>
            </a:r>
            <a:r>
              <a:rPr kumimoji="1" lang="ja-JP" altLang="en-US" dirty="0"/>
              <a:t>へ移行します。</a:t>
            </a:r>
            <a:endParaRPr kumimoji="1" lang="en-US" altLang="ja-JP" dirty="0"/>
          </a:p>
          <a:p>
            <a:r>
              <a:rPr kumimoji="1" lang="ja-JP" altLang="en-US" dirty="0"/>
              <a:t>状態</a:t>
            </a:r>
            <a:r>
              <a:rPr kumimoji="1" lang="en-US" altLang="ja-JP" dirty="0"/>
              <a:t>1 </a:t>
            </a:r>
            <a:r>
              <a:rPr kumimoji="1" lang="ja-JP" altLang="en-US" dirty="0"/>
              <a:t>を省略すると、</a:t>
            </a:r>
            <a:r>
              <a:rPr kumimoji="1" lang="en-US" altLang="ja-JP" dirty="0"/>
              <a:t>&lt;DEFAULT&gt; </a:t>
            </a:r>
            <a:r>
              <a:rPr kumimoji="1" lang="ja-JP" altLang="en-US" dirty="0"/>
              <a:t>という状態になります。</a:t>
            </a:r>
            <a:endParaRPr kumimoji="1" lang="en-US" altLang="ja-JP" dirty="0"/>
          </a:p>
          <a:p>
            <a:r>
              <a:rPr kumimoji="1" lang="ja-JP" altLang="en-US" dirty="0"/>
              <a:t>また、状態</a:t>
            </a:r>
            <a:r>
              <a:rPr kumimoji="1" lang="en-US" altLang="ja-JP" dirty="0"/>
              <a:t>2 </a:t>
            </a:r>
            <a:r>
              <a:rPr kumimoji="1" lang="ja-JP" altLang="en-US" dirty="0"/>
              <a:t>を省略すると、状態は変化しません。</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43</a:t>
            </a:fld>
            <a:endParaRPr kumimoji="1" lang="ja-JP" altLang="en-US"/>
          </a:p>
        </p:txBody>
      </p:sp>
    </p:spTree>
    <p:extLst>
      <p:ext uri="{BB962C8B-B14F-4D97-AF65-F5344CB8AC3E}">
        <p14:creationId xmlns:p14="http://schemas.microsoft.com/office/powerpoint/2010/main" val="37588883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状態付トークン、状態付スキップを使った例を見てみましょう。</a:t>
            </a:r>
            <a:endParaRPr kumimoji="1" lang="en-US" altLang="ja-JP" dirty="0"/>
          </a:p>
          <a:p>
            <a:r>
              <a:rPr kumimoji="1" lang="en-US" altLang="ja-JP" dirty="0"/>
              <a:t>EN, JP </a:t>
            </a:r>
            <a:r>
              <a:rPr kumimoji="1" lang="ja-JP" altLang="en-US" dirty="0"/>
              <a:t>という</a:t>
            </a:r>
            <a:r>
              <a:rPr kumimoji="1" lang="en-US" altLang="ja-JP" dirty="0"/>
              <a:t>2 </a:t>
            </a:r>
            <a:r>
              <a:rPr kumimoji="1" lang="ja-JP" altLang="en-US" dirty="0"/>
              <a:t>つの状態があるとします。</a:t>
            </a:r>
            <a:endParaRPr kumimoji="1" lang="en-US" altLang="ja-JP" dirty="0"/>
          </a:p>
          <a:p>
            <a:r>
              <a:rPr kumimoji="1" lang="ja-JP" altLang="en-US" dirty="0"/>
              <a:t>こちらの例では、</a:t>
            </a:r>
            <a:endParaRPr kumimoji="1" lang="en-US" altLang="ja-JP" dirty="0"/>
          </a:p>
          <a:p>
            <a:r>
              <a:rPr kumimoji="1" lang="ja-JP" altLang="en-US" dirty="0"/>
              <a:t>状態 </a:t>
            </a:r>
            <a:r>
              <a:rPr kumimoji="1" lang="en-US" altLang="ja-JP" dirty="0"/>
              <a:t>EN </a:t>
            </a:r>
            <a:r>
              <a:rPr kumimoji="1" lang="ja-JP" altLang="en-US" dirty="0"/>
              <a:t>では、</a:t>
            </a:r>
            <a:r>
              <a:rPr kumimoji="1" lang="en-US" altLang="ja-JP" dirty="0"/>
              <a:t>hello, thankyou, bye </a:t>
            </a:r>
            <a:r>
              <a:rPr kumimoji="1" lang="ja-JP" altLang="en-US" dirty="0"/>
              <a:t>という文字列をトークンとして受理します。</a:t>
            </a:r>
            <a:endParaRPr kumimoji="1" lang="en-US" altLang="ja-JP" dirty="0"/>
          </a:p>
          <a:p>
            <a:r>
              <a:rPr kumimoji="1" lang="ja-JP" altLang="en-US" dirty="0"/>
              <a:t>状態 </a:t>
            </a:r>
            <a:r>
              <a:rPr kumimoji="1" lang="en-US" altLang="ja-JP" dirty="0"/>
              <a:t>JP </a:t>
            </a:r>
            <a:r>
              <a:rPr kumimoji="1" lang="ja-JP" altLang="en-US" dirty="0"/>
              <a:t>では、おはよう、ありがとう、さようならという文字列をトークンとして受理します。</a:t>
            </a:r>
            <a:endParaRPr kumimoji="1" lang="en-US" altLang="ja-JP" dirty="0"/>
          </a:p>
          <a:p>
            <a:r>
              <a:rPr kumimoji="1" lang="ja-JP" altLang="en-US" dirty="0"/>
              <a:t>また、</a:t>
            </a:r>
            <a:r>
              <a:rPr kumimoji="1" lang="en-US" altLang="ja-JP" dirty="0" err="1"/>
              <a:t>jp</a:t>
            </a:r>
            <a:r>
              <a:rPr kumimoji="1" lang="en-US" altLang="ja-JP" dirty="0"/>
              <a:t> </a:t>
            </a:r>
            <a:r>
              <a:rPr kumimoji="1" lang="ja-JP" altLang="en-US" dirty="0"/>
              <a:t>という文字列が来れば状態 </a:t>
            </a:r>
            <a:r>
              <a:rPr kumimoji="1" lang="en-US" altLang="ja-JP" dirty="0"/>
              <a:t>JP</a:t>
            </a:r>
            <a:r>
              <a:rPr kumimoji="1" lang="ja-JP" altLang="en-US" dirty="0"/>
              <a:t> へ、</a:t>
            </a:r>
            <a:r>
              <a:rPr kumimoji="1" lang="en-US" altLang="ja-JP" dirty="0" err="1"/>
              <a:t>en</a:t>
            </a:r>
            <a:r>
              <a:rPr kumimoji="1" lang="en-US" altLang="ja-JP" dirty="0"/>
              <a:t> </a:t>
            </a:r>
            <a:r>
              <a:rPr kumimoji="1" lang="ja-JP" altLang="en-US" dirty="0"/>
              <a:t>という文字列が来れば状態 </a:t>
            </a:r>
            <a:r>
              <a:rPr kumimoji="1" lang="en-US" altLang="ja-JP" dirty="0"/>
              <a:t>EN </a:t>
            </a:r>
            <a:r>
              <a:rPr kumimoji="1" lang="ja-JP" altLang="en-US" dirty="0"/>
              <a:t>へ移行します。</a:t>
            </a:r>
            <a:endParaRPr kumimoji="1" lang="en-US" altLang="ja-JP" dirty="0"/>
          </a:p>
          <a:p>
            <a:r>
              <a:rPr kumimoji="1" lang="ja-JP" altLang="en-US" dirty="0"/>
              <a:t>例えばこちらが入力された場合、</a:t>
            </a:r>
            <a:r>
              <a:rPr kumimoji="1" lang="en-US" altLang="ja-JP" dirty="0"/>
              <a:t>hello, thankyou </a:t>
            </a:r>
            <a:r>
              <a:rPr kumimoji="1" lang="ja-JP" altLang="en-US" dirty="0"/>
              <a:t>を受理した後に </a:t>
            </a:r>
            <a:r>
              <a:rPr kumimoji="1" lang="en-US" altLang="ja-JP" dirty="0" err="1"/>
              <a:t>jp</a:t>
            </a:r>
            <a:r>
              <a:rPr kumimoji="1" lang="en-US" altLang="ja-JP" dirty="0"/>
              <a:t> </a:t>
            </a:r>
            <a:r>
              <a:rPr kumimoji="1" lang="ja-JP" altLang="en-US" dirty="0"/>
              <a:t>が</a:t>
            </a:r>
            <a:endParaRPr kumimoji="1" lang="en-US" altLang="ja-JP" dirty="0"/>
          </a:p>
          <a:p>
            <a:r>
              <a:rPr kumimoji="1" lang="ja-JP" altLang="en-US" dirty="0"/>
              <a:t>来ましたので、状態 </a:t>
            </a:r>
            <a:r>
              <a:rPr kumimoji="1" lang="en-US" altLang="ja-JP" dirty="0"/>
              <a:t>JP </a:t>
            </a:r>
            <a:r>
              <a:rPr kumimoji="1" lang="ja-JP" altLang="en-US" dirty="0"/>
              <a:t>へ移行します。</a:t>
            </a:r>
            <a:endParaRPr kumimoji="1" lang="en-US" altLang="ja-JP" dirty="0"/>
          </a:p>
          <a:p>
            <a:r>
              <a:rPr kumimoji="1" lang="ja-JP" altLang="en-US" dirty="0"/>
              <a:t>その後、ありがとう、さようなら、を受理して </a:t>
            </a:r>
            <a:r>
              <a:rPr kumimoji="1" lang="en-US" altLang="ja-JP" dirty="0" err="1"/>
              <a:t>en</a:t>
            </a:r>
            <a:r>
              <a:rPr kumimoji="1" lang="en-US" altLang="ja-JP" dirty="0"/>
              <a:t> </a:t>
            </a:r>
            <a:r>
              <a:rPr kumimoji="1" lang="ja-JP" altLang="en-US" dirty="0"/>
              <a:t>で再び状態 </a:t>
            </a:r>
            <a:r>
              <a:rPr kumimoji="1" lang="en-US" altLang="ja-JP" dirty="0"/>
              <a:t>EN </a:t>
            </a:r>
            <a:r>
              <a:rPr kumimoji="1" lang="ja-JP" altLang="en-US" dirty="0"/>
              <a:t>に戻り、</a:t>
            </a:r>
            <a:r>
              <a:rPr kumimoji="1" lang="en-US" altLang="ja-JP" dirty="0"/>
              <a:t> bye </a:t>
            </a:r>
            <a:r>
              <a:rPr kumimoji="1" lang="ja-JP" altLang="en-US" dirty="0"/>
              <a:t>を受理します。</a:t>
            </a:r>
            <a:endParaRPr kumimoji="1" lang="en-US" altLang="ja-JP" dirty="0"/>
          </a:p>
          <a:p>
            <a:r>
              <a:rPr kumimoji="1" lang="ja-JP" altLang="en-US" dirty="0"/>
              <a:t>下の例では、</a:t>
            </a:r>
            <a:r>
              <a:rPr kumimoji="1" lang="en-US" altLang="ja-JP" dirty="0"/>
              <a:t>hello </a:t>
            </a:r>
            <a:r>
              <a:rPr kumimoji="1" lang="ja-JP" altLang="en-US" dirty="0"/>
              <a:t>を受理した後、状態 </a:t>
            </a:r>
            <a:r>
              <a:rPr kumimoji="1" lang="en-US" altLang="ja-JP" dirty="0"/>
              <a:t>JP </a:t>
            </a:r>
            <a:r>
              <a:rPr kumimoji="1" lang="ja-JP" altLang="en-US" dirty="0"/>
              <a:t>へ移行します。</a:t>
            </a:r>
            <a:endParaRPr kumimoji="1" lang="en-US" altLang="ja-JP" dirty="0"/>
          </a:p>
          <a:p>
            <a:r>
              <a:rPr kumimoji="1" lang="ja-JP" altLang="en-US" dirty="0"/>
              <a:t>状態 </a:t>
            </a:r>
            <a:r>
              <a:rPr kumimoji="1" lang="en-US" altLang="ja-JP" dirty="0"/>
              <a:t>JP </a:t>
            </a:r>
            <a:r>
              <a:rPr kumimoji="1" lang="ja-JP" altLang="en-US" dirty="0"/>
              <a:t>では、おはようは受理しますが、</a:t>
            </a:r>
            <a:r>
              <a:rPr kumimoji="1" lang="en-US" altLang="ja-JP" dirty="0"/>
              <a:t>thankyou </a:t>
            </a:r>
            <a:r>
              <a:rPr kumimoji="1" lang="ja-JP" altLang="en-US" dirty="0"/>
              <a:t>で不受理となります。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44</a:t>
            </a:fld>
            <a:endParaRPr kumimoji="1" lang="ja-JP" altLang="en-US"/>
          </a:p>
        </p:txBody>
      </p:sp>
    </p:spTree>
    <p:extLst>
      <p:ext uri="{BB962C8B-B14F-4D97-AF65-F5344CB8AC3E}">
        <p14:creationId xmlns:p14="http://schemas.microsoft.com/office/powerpoint/2010/main" val="2354328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状態付スキップを使うと、ブロックコメントはこちらの例のように定義できます。</a:t>
            </a:r>
            <a:endParaRPr kumimoji="1" lang="en-US" altLang="ja-JP" dirty="0"/>
          </a:p>
          <a:p>
            <a:r>
              <a:rPr kumimoji="1" lang="ja-JP" altLang="en-US" dirty="0"/>
              <a:t>状態 </a:t>
            </a:r>
            <a:r>
              <a:rPr kumimoji="1" lang="en-US" altLang="ja-JP" dirty="0"/>
              <a:t>DEFAULT </a:t>
            </a:r>
            <a:r>
              <a:rPr kumimoji="1" lang="ja-JP" altLang="en-US" dirty="0"/>
              <a:t>で、</a:t>
            </a:r>
            <a:r>
              <a:rPr kumimoji="1" lang="en-US" altLang="ja-JP" dirty="0"/>
              <a:t>/* </a:t>
            </a:r>
            <a:r>
              <a:rPr kumimoji="1" lang="ja-JP" altLang="en-US" dirty="0"/>
              <a:t>を読むと状態 </a:t>
            </a:r>
            <a:r>
              <a:rPr kumimoji="1" lang="en-US" altLang="ja-JP" dirty="0"/>
              <a:t>IN_COM </a:t>
            </a:r>
            <a:r>
              <a:rPr kumimoji="1" lang="ja-JP" altLang="en-US" dirty="0"/>
              <a:t>に移行します。</a:t>
            </a:r>
            <a:endParaRPr kumimoji="1" lang="en-US" altLang="ja-JP" dirty="0"/>
          </a:p>
          <a:p>
            <a:r>
              <a:rPr kumimoji="1" lang="ja-JP" altLang="en-US" dirty="0"/>
              <a:t>状態 </a:t>
            </a:r>
            <a:r>
              <a:rPr kumimoji="1" lang="en-US" altLang="ja-JP" dirty="0"/>
              <a:t>IN_COM </a:t>
            </a:r>
            <a:r>
              <a:rPr kumimoji="1" lang="ja-JP" altLang="en-US" dirty="0"/>
              <a:t>で </a:t>
            </a:r>
            <a:r>
              <a:rPr kumimoji="1" lang="en-US" altLang="ja-JP" dirty="0"/>
              <a:t>*/ </a:t>
            </a:r>
            <a:r>
              <a:rPr kumimoji="1" lang="ja-JP" altLang="en-US" dirty="0"/>
              <a:t>を読めば状態 </a:t>
            </a:r>
            <a:r>
              <a:rPr kumimoji="1" lang="en-US" altLang="ja-JP" dirty="0"/>
              <a:t>DEFAULT </a:t>
            </a:r>
            <a:r>
              <a:rPr kumimoji="1" lang="ja-JP" altLang="en-US" dirty="0"/>
              <a:t>に移行、</a:t>
            </a:r>
            <a:endParaRPr kumimoji="1" lang="en-US" altLang="ja-JP" dirty="0"/>
          </a:p>
          <a:p>
            <a:r>
              <a:rPr kumimoji="1" lang="ja-JP" altLang="en-US" dirty="0"/>
              <a:t>それ以外の任意の文字を読めば、状態 </a:t>
            </a:r>
            <a:r>
              <a:rPr kumimoji="1" lang="en-US" altLang="ja-JP" dirty="0"/>
              <a:t>IN_COM </a:t>
            </a:r>
            <a:r>
              <a:rPr kumimoji="1" lang="ja-JP" altLang="en-US" dirty="0"/>
              <a:t>に留まります。</a:t>
            </a:r>
            <a:endParaRPr kumimoji="1" lang="en-US" altLang="ja-JP"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45</a:t>
            </a:fld>
            <a:endParaRPr kumimoji="1" lang="ja-JP" altLang="en-US"/>
          </a:p>
        </p:txBody>
      </p:sp>
    </p:spTree>
    <p:extLst>
      <p:ext uri="{BB962C8B-B14F-4D97-AF65-F5344CB8AC3E}">
        <p14:creationId xmlns:p14="http://schemas.microsoft.com/office/powerpoint/2010/main" val="6294165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ブロックコメントは、状態付</a:t>
            </a:r>
            <a:r>
              <a:rPr kumimoji="1" lang="en-US" altLang="ja-JP" dirty="0"/>
              <a:t>SKIP </a:t>
            </a:r>
            <a:r>
              <a:rPr kumimoji="1" lang="ja-JP" altLang="en-US" dirty="0"/>
              <a:t>を使えば記述できました。</a:t>
            </a:r>
            <a:endParaRPr kumimoji="1" lang="en-US" altLang="ja-JP" dirty="0"/>
          </a:p>
          <a:p>
            <a:r>
              <a:rPr kumimoji="1" lang="ja-JP" altLang="en-US" dirty="0"/>
              <a:t>実は状態付スキップ無しでもブロックコメントは記述できます。</a:t>
            </a:r>
            <a:endParaRPr kumimoji="1" lang="en-US" altLang="ja-JP" dirty="0"/>
          </a:p>
          <a:p>
            <a:r>
              <a:rPr kumimoji="1" lang="ja-JP" altLang="en-US" dirty="0"/>
              <a:t>下の例が、状態付スキップを使わないブロックコメントの定義なのですが</a:t>
            </a:r>
            <a:r>
              <a:rPr kumimoji="1" lang="en-US" altLang="ja-JP" dirty="0"/>
              <a:t>…</a:t>
            </a:r>
          </a:p>
          <a:p>
            <a:r>
              <a:rPr kumimoji="1" lang="ja-JP" altLang="en-US" dirty="0"/>
              <a:t>かなり入り組んだ記述ですので、</a:t>
            </a:r>
            <a:endParaRPr kumimoji="1" lang="en-US" altLang="ja-JP" dirty="0"/>
          </a:p>
          <a:p>
            <a:r>
              <a:rPr kumimoji="1" lang="ja-JP" altLang="en-US" dirty="0"/>
              <a:t>これでブロックコメントになる、というのはぱっと見ではわかりませんね。</a:t>
            </a:r>
            <a:endParaRPr kumimoji="1" lang="en-US" altLang="ja-JP" dirty="0"/>
          </a:p>
          <a:p>
            <a:r>
              <a:rPr kumimoji="1" lang="ja-JP" altLang="en-US" dirty="0"/>
              <a:t>これを使うのはバグの元ですので、</a:t>
            </a:r>
            <a:endParaRPr kumimoji="1" lang="en-US" altLang="ja-JP" dirty="0"/>
          </a:p>
          <a:p>
            <a:r>
              <a:rPr kumimoji="1" lang="ja-JP" altLang="en-US" dirty="0"/>
              <a:t>素直に状態付スキップを使った方がいいでしょう。</a:t>
            </a:r>
            <a:endParaRPr kumimoji="1" lang="en-US" altLang="ja-JP"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46</a:t>
            </a:fld>
            <a:endParaRPr kumimoji="1" lang="ja-JP" altLang="en-US"/>
          </a:p>
        </p:txBody>
      </p:sp>
    </p:spTree>
    <p:extLst>
      <p:ext uri="{BB962C8B-B14F-4D97-AF65-F5344CB8AC3E}">
        <p14:creationId xmlns:p14="http://schemas.microsoft.com/office/powerpoint/2010/main" val="36090300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次はマクロ構文の記述です。</a:t>
            </a:r>
            <a:endParaRPr kumimoji="1" lang="en-US" altLang="ja-JP" dirty="0"/>
          </a:p>
          <a:p>
            <a:r>
              <a:rPr kumimoji="1" lang="ja-JP" altLang="en-US" dirty="0"/>
              <a:t>非終端記号 </a:t>
            </a:r>
            <a:r>
              <a:rPr kumimoji="1" lang="en-US" altLang="ja-JP" dirty="0"/>
              <a:t>&lt;A&gt; </a:t>
            </a:r>
            <a:r>
              <a:rPr kumimoji="1" lang="ja-JP" altLang="en-US" dirty="0"/>
              <a:t>の構文解析は、</a:t>
            </a:r>
            <a:endParaRPr kumimoji="1" lang="en-US" altLang="ja-JP" dirty="0"/>
          </a:p>
          <a:p>
            <a:r>
              <a:rPr kumimoji="1" lang="en-US" altLang="ja-JP" dirty="0"/>
              <a:t>A() </a:t>
            </a:r>
            <a:r>
              <a:rPr kumimoji="1" lang="ja-JP" altLang="en-US" dirty="0"/>
              <a:t>というメソッドを記述します。</a:t>
            </a:r>
            <a:endParaRPr kumimoji="1" lang="en-US" altLang="ja-JP" dirty="0"/>
          </a:p>
          <a:p>
            <a:r>
              <a:rPr kumimoji="1" lang="ja-JP" altLang="en-US" dirty="0"/>
              <a:t>例えば、</a:t>
            </a:r>
            <a:r>
              <a:rPr kumimoji="1" lang="en-US" altLang="ja-JP" dirty="0"/>
              <a:t>&lt;A&gt; ::= “token1” &lt;B&gt; “token2” &lt;C&gt; “token3” </a:t>
            </a:r>
            <a:r>
              <a:rPr kumimoji="1" lang="ja-JP" altLang="en-US" dirty="0"/>
              <a:t>という</a:t>
            </a:r>
            <a:endParaRPr kumimoji="1" lang="en-US" altLang="ja-JP" dirty="0"/>
          </a:p>
          <a:p>
            <a:r>
              <a:rPr kumimoji="1" lang="ja-JP" altLang="en-US" dirty="0"/>
              <a:t>マクロ構文があった場合、</a:t>
            </a:r>
            <a:endParaRPr kumimoji="1" lang="en-US" altLang="ja-JP" dirty="0"/>
          </a:p>
          <a:p>
            <a:r>
              <a:rPr kumimoji="1" lang="ja-JP" altLang="en-US" dirty="0"/>
              <a:t>メソッド </a:t>
            </a:r>
            <a:r>
              <a:rPr kumimoji="1" lang="en-US" altLang="ja-JP" dirty="0"/>
              <a:t>A() </a:t>
            </a:r>
            <a:r>
              <a:rPr kumimoji="1" lang="ja-JP" altLang="en-US" dirty="0"/>
              <a:t>の中に、</a:t>
            </a:r>
            <a:endParaRPr kumimoji="1" lang="en-US" altLang="ja-JP" dirty="0"/>
          </a:p>
          <a:p>
            <a:r>
              <a:rPr kumimoji="1" lang="en-US" altLang="ja-JP" dirty="0"/>
              <a:t>&lt;token1&gt; B() &lt;token2&gt; C() &lt;token3&gt; </a:t>
            </a:r>
          </a:p>
          <a:p>
            <a:r>
              <a:rPr kumimoji="1" lang="ja-JP" altLang="en-US" dirty="0"/>
              <a:t>とマクロ構文を並べるだけです。</a:t>
            </a:r>
            <a:endParaRPr kumimoji="1" lang="en-US" altLang="ja-JP" dirty="0"/>
          </a:p>
          <a:p>
            <a:r>
              <a:rPr kumimoji="1" lang="ja-JP" altLang="en-US" dirty="0"/>
              <a:t>終端記号は </a:t>
            </a:r>
            <a:r>
              <a:rPr kumimoji="1" lang="en-US" altLang="ja-JP" dirty="0"/>
              <a:t>&lt; </a:t>
            </a:r>
            <a:r>
              <a:rPr kumimoji="1" lang="ja-JP" altLang="en-US" dirty="0"/>
              <a:t>と </a:t>
            </a:r>
            <a:r>
              <a:rPr kumimoji="1" lang="en-US" altLang="ja-JP" dirty="0"/>
              <a:t>&gt; </a:t>
            </a:r>
            <a:r>
              <a:rPr kumimoji="1" lang="ja-JP" altLang="en-US" dirty="0"/>
              <a:t>で挟みます。</a:t>
            </a:r>
            <a:endParaRPr kumimoji="1" lang="en-US" altLang="ja-JP" dirty="0"/>
          </a:p>
          <a:p>
            <a:r>
              <a:rPr kumimoji="1" lang="ja-JP" altLang="en-US" dirty="0"/>
              <a:t>非終端記号は、後ろに </a:t>
            </a:r>
            <a:r>
              <a:rPr kumimoji="1" lang="en-US" altLang="ja-JP" dirty="0"/>
              <a:t>() </a:t>
            </a:r>
            <a:r>
              <a:rPr kumimoji="1" lang="ja-JP" altLang="en-US" dirty="0"/>
              <a:t>を付けます。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47</a:t>
            </a:fld>
            <a:endParaRPr kumimoji="1" lang="ja-JP" altLang="en-US"/>
          </a:p>
        </p:txBody>
      </p:sp>
    </p:spTree>
    <p:extLst>
      <p:ext uri="{BB962C8B-B14F-4D97-AF65-F5344CB8AC3E}">
        <p14:creationId xmlns:p14="http://schemas.microsoft.com/office/powerpoint/2010/main" val="23044296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マクロ構文の記述は正規表現が使えます。</a:t>
            </a:r>
            <a:endParaRPr kumimoji="1" lang="en-US" altLang="ja-JP" dirty="0"/>
          </a:p>
          <a:p>
            <a:r>
              <a:rPr kumimoji="1" lang="ja-JP" altLang="en-US" dirty="0"/>
              <a:t>例えば、</a:t>
            </a:r>
            <a:r>
              <a:rPr kumimoji="1" lang="en-US" altLang="ja-JP" dirty="0"/>
              <a:t>0 </a:t>
            </a:r>
            <a:r>
              <a:rPr kumimoji="1" lang="ja-JP" altLang="en-US" dirty="0"/>
              <a:t>回以上の繰り返しは、</a:t>
            </a:r>
            <a:r>
              <a:rPr kumimoji="1" lang="en-US" altLang="ja-JP" dirty="0"/>
              <a:t>()* </a:t>
            </a:r>
            <a:r>
              <a:rPr kumimoji="1" lang="ja-JP" altLang="en-US" dirty="0"/>
              <a:t>で表します。</a:t>
            </a:r>
            <a:endParaRPr kumimoji="1" lang="en-US" altLang="ja-JP" dirty="0"/>
          </a:p>
          <a:p>
            <a:r>
              <a:rPr kumimoji="1" lang="en-US" altLang="ja-JP" dirty="0"/>
              <a:t>0</a:t>
            </a:r>
            <a:r>
              <a:rPr kumimoji="1" lang="ja-JP" altLang="en-US" dirty="0"/>
              <a:t>回または</a:t>
            </a:r>
            <a:r>
              <a:rPr kumimoji="1" lang="en-US" altLang="ja-JP" dirty="0"/>
              <a:t>1 </a:t>
            </a:r>
            <a:r>
              <a:rPr kumimoji="1" lang="ja-JP" altLang="en-US" dirty="0"/>
              <a:t>回は</a:t>
            </a:r>
            <a:r>
              <a:rPr kumimoji="1" lang="en-US" altLang="ja-JP" dirty="0"/>
              <a:t>[] </a:t>
            </a:r>
            <a:r>
              <a:rPr kumimoji="1" lang="ja-JP" altLang="en-US" dirty="0"/>
              <a:t>で囲みます。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48</a:t>
            </a:fld>
            <a:endParaRPr kumimoji="1" lang="ja-JP" altLang="en-US"/>
          </a:p>
        </p:txBody>
      </p:sp>
    </p:spTree>
    <p:extLst>
      <p:ext uri="{BB962C8B-B14F-4D97-AF65-F5344CB8AC3E}">
        <p14:creationId xmlns:p14="http://schemas.microsoft.com/office/powerpoint/2010/main" val="2016623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この表が、</a:t>
            </a:r>
            <a:r>
              <a:rPr kumimoji="1" lang="en-US" altLang="ja-JP" dirty="0"/>
              <a:t>.</a:t>
            </a:r>
            <a:r>
              <a:rPr kumimoji="1" lang="en-US" altLang="ja-JP" dirty="0" err="1"/>
              <a:t>jj</a:t>
            </a:r>
            <a:r>
              <a:rPr kumimoji="1" lang="en-US" altLang="ja-JP" dirty="0"/>
              <a:t> </a:t>
            </a:r>
            <a:r>
              <a:rPr kumimoji="1" lang="ja-JP" altLang="en-US" dirty="0"/>
              <a:t>ファイルのマクロ構文定義部で使える正規表現の一覧です。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 などマイクロ構文定義部とは異なるものがありますので注意が必要です。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49</a:t>
            </a:fld>
            <a:endParaRPr kumimoji="1" lang="ja-JP" altLang="en-US"/>
          </a:p>
        </p:txBody>
      </p:sp>
    </p:spTree>
    <p:extLst>
      <p:ext uri="{BB962C8B-B14F-4D97-AF65-F5344CB8AC3E}">
        <p14:creationId xmlns:p14="http://schemas.microsoft.com/office/powerpoint/2010/main" val="1187738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コンパイラは、字句解析部、構文解析部、コード生成部などからなっています。</a:t>
            </a:r>
            <a:endParaRPr kumimoji="1" lang="en-US" altLang="ja-JP" dirty="0"/>
          </a:p>
          <a:p>
            <a:r>
              <a:rPr kumimoji="1" lang="ja-JP" altLang="en-US" dirty="0"/>
              <a:t>これらを作成するのが、生成器 </a:t>
            </a:r>
            <a:r>
              <a:rPr kumimoji="1" lang="en-US" altLang="ja-JP" dirty="0"/>
              <a:t>generator </a:t>
            </a:r>
            <a:r>
              <a:rPr kumimoji="1" lang="ja-JP" altLang="en-US" dirty="0"/>
              <a:t>と呼ばれるプログラムです。</a:t>
            </a:r>
            <a:endParaRPr kumimoji="1" lang="en-US" altLang="ja-JP" dirty="0"/>
          </a:p>
          <a:p>
            <a:r>
              <a:rPr kumimoji="1" lang="ja-JP" altLang="en-US" dirty="0"/>
              <a:t>字句解析部を生成するのが字句解析部生成器 </a:t>
            </a:r>
            <a:r>
              <a:rPr kumimoji="1" lang="en-US" altLang="ja-JP" dirty="0" err="1"/>
              <a:t>lexer</a:t>
            </a:r>
            <a:r>
              <a:rPr kumimoji="1" lang="en-US" altLang="ja-JP" dirty="0"/>
              <a:t> generator </a:t>
            </a:r>
            <a:r>
              <a:rPr kumimoji="1" lang="ja-JP" altLang="en-US" dirty="0"/>
              <a:t>です。</a:t>
            </a:r>
            <a:endParaRPr kumimoji="1" lang="en-US" altLang="ja-JP" dirty="0"/>
          </a:p>
          <a:p>
            <a:r>
              <a:rPr kumimoji="1" lang="ja-JP" altLang="en-US" dirty="0"/>
              <a:t>代表的な字句解析部生成器には、</a:t>
            </a:r>
            <a:r>
              <a:rPr kumimoji="1" lang="en-US" altLang="ja-JP" dirty="0"/>
              <a:t>lex flex </a:t>
            </a:r>
            <a:r>
              <a:rPr kumimoji="1" lang="en-US" altLang="ja-JP" dirty="0" err="1"/>
              <a:t>JFlex</a:t>
            </a:r>
            <a:r>
              <a:rPr kumimoji="1" lang="en-US" altLang="ja-JP" dirty="0"/>
              <a:t> </a:t>
            </a:r>
            <a:r>
              <a:rPr kumimoji="1" lang="ja-JP" altLang="en-US" dirty="0"/>
              <a:t>等があります。</a:t>
            </a:r>
            <a:endParaRPr kumimoji="1" lang="en-US" altLang="ja-JP" dirty="0"/>
          </a:p>
          <a:p>
            <a:r>
              <a:rPr kumimoji="1" lang="ja-JP" altLang="en-US" dirty="0"/>
              <a:t>構文解析部を生成するのが、構文解析部生成器 </a:t>
            </a:r>
            <a:r>
              <a:rPr kumimoji="1" lang="en-US" altLang="ja-JP" dirty="0"/>
              <a:t>parser generator </a:t>
            </a:r>
            <a:r>
              <a:rPr kumimoji="1" lang="ja-JP" altLang="en-US" dirty="0"/>
              <a:t>です。</a:t>
            </a:r>
            <a:endParaRPr kumimoji="1" lang="en-US" altLang="ja-JP" dirty="0"/>
          </a:p>
          <a:p>
            <a:r>
              <a:rPr kumimoji="1" lang="ja-JP" altLang="en-US" dirty="0"/>
              <a:t>代表的な構文解析生成器には、</a:t>
            </a:r>
            <a:r>
              <a:rPr kumimoji="1" lang="en-US" altLang="ja-JP" dirty="0" err="1"/>
              <a:t>yacc</a:t>
            </a:r>
            <a:r>
              <a:rPr kumimoji="1" lang="en-US" altLang="ja-JP" dirty="0"/>
              <a:t> JavaCC Jay,, Coco/R ANTLR </a:t>
            </a:r>
            <a:r>
              <a:rPr kumimoji="1" lang="ja-JP" altLang="en-US" dirty="0"/>
              <a:t>等があります。</a:t>
            </a:r>
            <a:endParaRPr kumimoji="1" lang="en-US" altLang="ja-JP" dirty="0"/>
          </a:p>
          <a:p>
            <a:r>
              <a:rPr kumimoji="1" lang="ja-JP" altLang="en-US" dirty="0"/>
              <a:t>字句解析、構文解析、と来れば、あとはコード生成ですが、</a:t>
            </a:r>
            <a:endParaRPr kumimoji="1" lang="en-US" altLang="ja-JP" dirty="0"/>
          </a:p>
          <a:p>
            <a:r>
              <a:rPr kumimoji="1" lang="ja-JP" altLang="en-US" dirty="0"/>
              <a:t>残念ながら、今のところ有望なコード生成部生成器はありません。</a:t>
            </a:r>
            <a:endParaRPr kumimoji="1" lang="en-US" altLang="ja-JP" dirty="0"/>
          </a:p>
          <a:p>
            <a:r>
              <a:rPr kumimoji="1" lang="ja-JP" altLang="en-US" dirty="0"/>
              <a:t>とはいえ、字句解析、構文解析のプログラムを作る大変さは、</a:t>
            </a:r>
            <a:endParaRPr kumimoji="1" lang="en-US" altLang="ja-JP" dirty="0"/>
          </a:p>
          <a:p>
            <a:r>
              <a:rPr kumimoji="1" lang="ja-JP" altLang="en-US" dirty="0"/>
              <a:t>皆さん身に染みてわかっているでしょうから、この部分を自動化できるメリットの大きさもわかるでしょう。</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5</a:t>
            </a:fld>
            <a:endParaRPr kumimoji="1" lang="ja-JP" altLang="en-US"/>
          </a:p>
        </p:txBody>
      </p:sp>
    </p:spTree>
    <p:extLst>
      <p:ext uri="{BB962C8B-B14F-4D97-AF65-F5344CB8AC3E}">
        <p14:creationId xmlns:p14="http://schemas.microsoft.com/office/powerpoint/2010/main" val="30478492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それでは、構文解析系の作成例を見てみましょう。</a:t>
            </a:r>
            <a:endParaRPr kumimoji="1" lang="en-US" altLang="ja-JP" dirty="0"/>
          </a:p>
          <a:p>
            <a:r>
              <a:rPr kumimoji="1" lang="ja-JP" altLang="en-US" dirty="0"/>
              <a:t>こちらの </a:t>
            </a:r>
            <a:r>
              <a:rPr kumimoji="1" lang="en-US" altLang="ja-JP" dirty="0"/>
              <a:t>if </a:t>
            </a:r>
            <a:r>
              <a:rPr kumimoji="1" lang="ja-JP" altLang="en-US" dirty="0"/>
              <a:t>文 </a:t>
            </a:r>
            <a:r>
              <a:rPr kumimoji="1" lang="en-US" altLang="ja-JP" dirty="0"/>
              <a:t>“if” “(“ &lt;Exp&gt; “)” &lt;Statement&gt; </a:t>
            </a:r>
            <a:r>
              <a:rPr kumimoji="1" lang="ja-JP" altLang="en-US" dirty="0"/>
              <a:t>を解析する場合を見てみます。</a:t>
            </a:r>
            <a:endParaRPr kumimoji="1" lang="en-US" altLang="ja-JP" dirty="0"/>
          </a:p>
          <a:p>
            <a:r>
              <a:rPr kumimoji="1" lang="ja-JP" altLang="en-US" dirty="0"/>
              <a:t>この構文解析を自力で書くと、</a:t>
            </a:r>
            <a:endParaRPr kumimoji="1" lang="en-US" altLang="ja-JP" dirty="0"/>
          </a:p>
          <a:p>
            <a:r>
              <a:rPr kumimoji="1" lang="ja-JP" altLang="en-US" dirty="0"/>
              <a:t>こちらの例のようになります。</a:t>
            </a:r>
            <a:endParaRPr kumimoji="1" lang="en-US" altLang="ja-JP" dirty="0"/>
          </a:p>
          <a:p>
            <a:r>
              <a:rPr kumimoji="1" lang="ja-JP" altLang="en-US" dirty="0"/>
              <a:t>この構文解析をするには、トークンの一致判定、</a:t>
            </a:r>
            <a:endParaRPr kumimoji="1" lang="en-US" altLang="ja-JP" dirty="0"/>
          </a:p>
          <a:p>
            <a:r>
              <a:rPr kumimoji="1" lang="ja-JP" altLang="en-US" dirty="0"/>
              <a:t>次のトークンの読み込み、</a:t>
            </a:r>
            <a:endParaRPr kumimoji="1" lang="en-US" altLang="ja-JP" dirty="0"/>
          </a:p>
          <a:p>
            <a:r>
              <a:rPr kumimoji="1" lang="ja-JP" altLang="en-US" dirty="0"/>
              <a:t>エラー処理、といった処理を記述する必要があります。</a:t>
            </a:r>
            <a:endParaRPr kumimoji="1" lang="en-US" altLang="ja-JP" dirty="0"/>
          </a:p>
          <a:p>
            <a:r>
              <a:rPr kumimoji="1" lang="ja-JP" altLang="en-US" dirty="0"/>
              <a:t>また、各非終端記号の </a:t>
            </a:r>
            <a:r>
              <a:rPr kumimoji="1" lang="en-US" altLang="ja-JP" dirty="0"/>
              <a:t>First </a:t>
            </a:r>
            <a:r>
              <a:rPr kumimoji="1" lang="ja-JP" altLang="en-US" dirty="0"/>
              <a:t>集合も求める必要があります。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50</a:t>
            </a:fld>
            <a:endParaRPr kumimoji="1" lang="ja-JP" altLang="en-US"/>
          </a:p>
        </p:txBody>
      </p:sp>
    </p:spTree>
    <p:extLst>
      <p:ext uri="{BB962C8B-B14F-4D97-AF65-F5344CB8AC3E}">
        <p14:creationId xmlns:p14="http://schemas.microsoft.com/office/powerpoint/2010/main" val="3368014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javacc</a:t>
            </a:r>
            <a:r>
              <a:rPr kumimoji="1" lang="en-US" altLang="ja-JP" dirty="0"/>
              <a:t> </a:t>
            </a:r>
            <a:r>
              <a:rPr kumimoji="1" lang="ja-JP" altLang="en-US" dirty="0"/>
              <a:t>を使えば、</a:t>
            </a:r>
            <a:r>
              <a:rPr kumimoji="1" lang="en-US" altLang="ja-JP" dirty="0"/>
              <a:t>if </a:t>
            </a:r>
            <a:r>
              <a:rPr kumimoji="1" lang="ja-JP" altLang="en-US" dirty="0"/>
              <a:t>文の解析は、</a:t>
            </a:r>
            <a:endParaRPr kumimoji="1" lang="en-US" altLang="ja-JP" dirty="0"/>
          </a:p>
          <a:p>
            <a:r>
              <a:rPr kumimoji="1" lang="en-US" altLang="ja-JP" dirty="0"/>
              <a:t>&lt;IF&gt; &lt;LPAREN&gt; Exp() &lt;RPAREN&gt; State() </a:t>
            </a:r>
            <a:r>
              <a:rPr kumimoji="1" lang="ja-JP" altLang="en-US" dirty="0"/>
              <a:t>と</a:t>
            </a:r>
            <a:endParaRPr kumimoji="1" lang="en-US" altLang="ja-JP" dirty="0"/>
          </a:p>
          <a:p>
            <a:r>
              <a:rPr kumimoji="1" lang="ja-JP" altLang="en-US" dirty="0"/>
              <a:t>構文規則を並べるだけでできます。</a:t>
            </a:r>
            <a:endParaRPr kumimoji="1" lang="en-US" altLang="ja-JP" dirty="0"/>
          </a:p>
          <a:p>
            <a:r>
              <a:rPr kumimoji="1" lang="ja-JP" altLang="en-US" dirty="0"/>
              <a:t>終端記号は、ダブルクォートで囲んで文字列を直接書くこともできます。</a:t>
            </a:r>
            <a:endParaRPr kumimoji="1" lang="en-US" altLang="ja-JP" dirty="0"/>
          </a:p>
          <a:p>
            <a:r>
              <a:rPr kumimoji="1" lang="en-US" altLang="ja-JP" dirty="0"/>
              <a:t>if</a:t>
            </a:r>
            <a:r>
              <a:rPr kumimoji="1" lang="ja-JP" altLang="en-US" dirty="0"/>
              <a:t> 文でしたら、</a:t>
            </a:r>
            <a:endParaRPr kumimoji="1" lang="en-US" altLang="ja-JP" dirty="0"/>
          </a:p>
          <a:p>
            <a:r>
              <a:rPr kumimoji="1" lang="en-US" altLang="ja-JP" dirty="0"/>
              <a:t>“if” “(“ Exp() “)” State() </a:t>
            </a:r>
            <a:r>
              <a:rPr kumimoji="1" lang="ja-JP" altLang="en-US" dirty="0"/>
              <a:t>と書いても </a:t>
            </a:r>
            <a:r>
              <a:rPr kumimoji="1" lang="en-US" altLang="ja-JP" dirty="0"/>
              <a:t>OK </a:t>
            </a:r>
            <a:r>
              <a:rPr kumimoji="1" lang="ja-JP" altLang="en-US" dirty="0"/>
              <a:t>です。</a:t>
            </a:r>
            <a:endParaRPr kumimoji="1" lang="en-US" altLang="ja-JP"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51</a:t>
            </a:fld>
            <a:endParaRPr kumimoji="1" lang="ja-JP" altLang="en-US"/>
          </a:p>
        </p:txBody>
      </p:sp>
    </p:spTree>
    <p:extLst>
      <p:ext uri="{BB962C8B-B14F-4D97-AF65-F5344CB8AC3E}">
        <p14:creationId xmlns:p14="http://schemas.microsoft.com/office/powerpoint/2010/main" val="33031184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parse.jj</a:t>
            </a:r>
            <a:r>
              <a:rPr kumimoji="1" lang="en-US" altLang="ja-JP" dirty="0"/>
              <a:t> </a:t>
            </a:r>
            <a:r>
              <a:rPr kumimoji="1" lang="ja-JP" altLang="en-US" dirty="0"/>
              <a:t>から </a:t>
            </a:r>
            <a:r>
              <a:rPr kumimoji="1" lang="en-US" altLang="ja-JP" dirty="0" err="1"/>
              <a:t>javacc</a:t>
            </a:r>
            <a:r>
              <a:rPr kumimoji="1" lang="en-US" altLang="ja-JP" dirty="0"/>
              <a:t> </a:t>
            </a:r>
            <a:r>
              <a:rPr kumimoji="1" lang="ja-JP" altLang="en-US" dirty="0"/>
              <a:t>が作成した </a:t>
            </a:r>
            <a:r>
              <a:rPr kumimoji="1" lang="en-US" altLang="ja-JP" dirty="0"/>
              <a:t>Parser.java </a:t>
            </a:r>
            <a:r>
              <a:rPr kumimoji="1" lang="ja-JP" altLang="en-US" dirty="0"/>
              <a:t>の</a:t>
            </a:r>
            <a:endParaRPr kumimoji="1" lang="en-US" altLang="ja-JP" dirty="0"/>
          </a:p>
          <a:p>
            <a:r>
              <a:rPr kumimoji="1" lang="en-US" altLang="ja-JP" dirty="0"/>
              <a:t>if </a:t>
            </a:r>
            <a:r>
              <a:rPr kumimoji="1" lang="ja-JP" altLang="en-US" dirty="0"/>
              <a:t>文の解析部分がこちらです。</a:t>
            </a:r>
            <a:endParaRPr kumimoji="1" lang="en-US" altLang="ja-JP" dirty="0"/>
          </a:p>
          <a:p>
            <a:r>
              <a:rPr kumimoji="1" lang="ja-JP" altLang="en-US" dirty="0"/>
              <a:t>ここの部分が、トークンの一致判定と、次のトークンを読みこむメソッドです。</a:t>
            </a:r>
            <a:endParaRPr kumimoji="1" lang="en-US" altLang="ja-JP" dirty="0"/>
          </a:p>
          <a:p>
            <a:r>
              <a:rPr kumimoji="1" lang="ja-JP" altLang="en-US" dirty="0"/>
              <a:t>また、構文エラーがあった場合は、上位メソッドに例外を投げます。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52</a:t>
            </a:fld>
            <a:endParaRPr kumimoji="1" lang="ja-JP" altLang="en-US"/>
          </a:p>
        </p:txBody>
      </p:sp>
    </p:spTree>
    <p:extLst>
      <p:ext uri="{BB962C8B-B14F-4D97-AF65-F5344CB8AC3E}">
        <p14:creationId xmlns:p14="http://schemas.microsoft.com/office/powerpoint/2010/main" val="32608050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今度は、</a:t>
            </a:r>
            <a:r>
              <a:rPr kumimoji="1" lang="en-US" altLang="ja-JP" dirty="0"/>
              <a:t>&lt;State&gt; = if</a:t>
            </a:r>
            <a:r>
              <a:rPr kumimoji="1" lang="ja-JP" altLang="en-US" dirty="0"/>
              <a:t>文または</a:t>
            </a:r>
            <a:r>
              <a:rPr kumimoji="1" lang="en-US" altLang="ja-JP" dirty="0"/>
              <a:t>while</a:t>
            </a:r>
            <a:r>
              <a:rPr kumimoji="1" lang="ja-JP" altLang="en-US" dirty="0"/>
              <a:t>文または出力文または代入文、の解析を見てみましょう。</a:t>
            </a:r>
            <a:endParaRPr kumimoji="1" lang="en-US" altLang="ja-JP" dirty="0"/>
          </a:p>
          <a:p>
            <a:r>
              <a:rPr kumimoji="1" lang="ja-JP" altLang="en-US" dirty="0"/>
              <a:t>これを自力で書くとこうなります。</a:t>
            </a:r>
            <a:endParaRPr kumimoji="1" lang="en-US" altLang="ja-JP" dirty="0"/>
          </a:p>
          <a:p>
            <a:r>
              <a:rPr kumimoji="1" lang="ja-JP" altLang="en-US" dirty="0"/>
              <a:t>これを構文解析するには、各非終端記号の </a:t>
            </a:r>
            <a:r>
              <a:rPr kumimoji="1" lang="en-US" altLang="ja-JP" dirty="0"/>
              <a:t>First </a:t>
            </a:r>
            <a:r>
              <a:rPr kumimoji="1" lang="ja-JP" altLang="en-US" dirty="0"/>
              <a:t>集合を求めておく必要があります。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53</a:t>
            </a:fld>
            <a:endParaRPr kumimoji="1" lang="ja-JP" altLang="en-US"/>
          </a:p>
        </p:txBody>
      </p:sp>
    </p:spTree>
    <p:extLst>
      <p:ext uri="{BB962C8B-B14F-4D97-AF65-F5344CB8AC3E}">
        <p14:creationId xmlns:p14="http://schemas.microsoft.com/office/powerpoint/2010/main" val="32775624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JavaCC </a:t>
            </a:r>
            <a:r>
              <a:rPr kumimoji="1" lang="ja-JP" altLang="en-US" dirty="0"/>
              <a:t>を使うと、こちらのように、</a:t>
            </a:r>
            <a:endParaRPr kumimoji="1" lang="en-US" altLang="ja-JP" dirty="0"/>
          </a:p>
          <a:p>
            <a:r>
              <a:rPr kumimoji="1" lang="ja-JP" altLang="en-US" dirty="0"/>
              <a:t>各非終端記号を並べるだけでできます。</a:t>
            </a:r>
            <a:endParaRPr kumimoji="1" lang="en-US" altLang="ja-JP" dirty="0"/>
          </a:p>
          <a:p>
            <a:r>
              <a:rPr kumimoji="1" lang="ja-JP" altLang="en-US" dirty="0"/>
              <a:t>各非終端記号の </a:t>
            </a:r>
            <a:r>
              <a:rPr kumimoji="1" lang="en-US" altLang="ja-JP" dirty="0"/>
              <a:t>First </a:t>
            </a:r>
            <a:r>
              <a:rPr kumimoji="1" lang="ja-JP" altLang="en-US" dirty="0"/>
              <a:t>集合は、</a:t>
            </a:r>
            <a:r>
              <a:rPr kumimoji="1" lang="en-US" altLang="ja-JP" dirty="0" err="1"/>
              <a:t>javacc</a:t>
            </a:r>
            <a:r>
              <a:rPr kumimoji="1" lang="en-US" altLang="ja-JP" dirty="0"/>
              <a:t> </a:t>
            </a:r>
            <a:r>
              <a:rPr kumimoji="1" lang="ja-JP" altLang="en-US" dirty="0"/>
              <a:t>が自動的に求めてくれます。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54</a:t>
            </a:fld>
            <a:endParaRPr kumimoji="1" lang="ja-JP" altLang="en-US"/>
          </a:p>
        </p:txBody>
      </p:sp>
    </p:spTree>
    <p:extLst>
      <p:ext uri="{BB962C8B-B14F-4D97-AF65-F5344CB8AC3E}">
        <p14:creationId xmlns:p14="http://schemas.microsoft.com/office/powerpoint/2010/main" val="32351859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式の解析を見てみましょう。</a:t>
            </a:r>
            <a:endParaRPr kumimoji="1" lang="en-US" altLang="ja-JP" dirty="0"/>
          </a:p>
          <a:p>
            <a:r>
              <a:rPr kumimoji="1" lang="en-US" altLang="ja-JP" dirty="0"/>
              <a:t>&lt;Exp&gt; = &lt;Term&gt; { “+” | “-” } &lt;Term&gt; } </a:t>
            </a:r>
            <a:r>
              <a:rPr kumimoji="1" lang="ja-JP" altLang="en-US" dirty="0"/>
              <a:t>の解析を</a:t>
            </a:r>
            <a:endParaRPr kumimoji="1" lang="en-US" altLang="ja-JP" dirty="0"/>
          </a:p>
          <a:p>
            <a:r>
              <a:rPr kumimoji="1" lang="ja-JP" altLang="en-US" dirty="0"/>
              <a:t>自力で書くとこうなります。</a:t>
            </a:r>
            <a:endParaRPr kumimoji="1" lang="en-US" altLang="ja-JP" dirty="0"/>
          </a:p>
          <a:p>
            <a:r>
              <a:rPr kumimoji="1" lang="ja-JP" altLang="en-US" dirty="0"/>
              <a:t>繰り返し部分では、</a:t>
            </a:r>
            <a:r>
              <a:rPr kumimoji="1" lang="en-US" altLang="ja-JP" dirty="0"/>
              <a:t>while </a:t>
            </a:r>
            <a:r>
              <a:rPr kumimoji="1" lang="ja-JP" altLang="en-US" dirty="0"/>
              <a:t>文で継続条件を書く必要があります。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55</a:t>
            </a:fld>
            <a:endParaRPr kumimoji="1" lang="ja-JP" altLang="en-US"/>
          </a:p>
        </p:txBody>
      </p:sp>
    </p:spTree>
    <p:extLst>
      <p:ext uri="{BB962C8B-B14F-4D97-AF65-F5344CB8AC3E}">
        <p14:creationId xmlns:p14="http://schemas.microsoft.com/office/powerpoint/2010/main" val="4568413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JavaCC </a:t>
            </a:r>
            <a:r>
              <a:rPr kumimoji="1" lang="ja-JP" altLang="en-US" dirty="0"/>
              <a:t>を使うと、こちらのように、</a:t>
            </a:r>
            <a:endParaRPr kumimoji="1" lang="en-US" altLang="ja-JP" dirty="0"/>
          </a:p>
          <a:p>
            <a:r>
              <a:rPr kumimoji="1" lang="ja-JP" altLang="en-US" dirty="0"/>
              <a:t>正規表現を使って各非終端記号を並べるだけです。</a:t>
            </a:r>
            <a:endParaRPr kumimoji="1" lang="en-US" altLang="ja-JP" dirty="0"/>
          </a:p>
          <a:p>
            <a:r>
              <a:rPr kumimoji="1" lang="ja-JP" altLang="en-US" dirty="0"/>
              <a:t>このように、</a:t>
            </a:r>
            <a:r>
              <a:rPr kumimoji="1" lang="en-US" altLang="ja-JP" dirty="0" err="1"/>
              <a:t>javacc</a:t>
            </a:r>
            <a:r>
              <a:rPr kumimoji="1" lang="en-US" altLang="ja-JP" dirty="0"/>
              <a:t> </a:t>
            </a:r>
            <a:r>
              <a:rPr kumimoji="1" lang="ja-JP" altLang="en-US" dirty="0"/>
              <a:t>を使えば、字句解析、構文解析を簡単に作ることができます。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56</a:t>
            </a:fld>
            <a:endParaRPr kumimoji="1" lang="ja-JP" altLang="en-US"/>
          </a:p>
        </p:txBody>
      </p:sp>
    </p:spTree>
    <p:extLst>
      <p:ext uri="{BB962C8B-B14F-4D97-AF65-F5344CB8AC3E}">
        <p14:creationId xmlns:p14="http://schemas.microsoft.com/office/powerpoint/2010/main" val="29486045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ここまで見てきたように、</a:t>
            </a:r>
            <a:endParaRPr kumimoji="1" lang="en-US" altLang="ja-JP" dirty="0"/>
          </a:p>
          <a:p>
            <a:r>
              <a:rPr kumimoji="1" lang="ja-JP" altLang="en-US" dirty="0"/>
              <a:t>字句解析部、構文解析部は、</a:t>
            </a:r>
            <a:endParaRPr kumimoji="1" lang="en-US" altLang="ja-JP" dirty="0"/>
          </a:p>
          <a:p>
            <a:r>
              <a:rPr kumimoji="1" lang="en-US" altLang="ja-JP" dirty="0" err="1"/>
              <a:t>javacc</a:t>
            </a:r>
            <a:r>
              <a:rPr kumimoji="1" lang="en-US" altLang="ja-JP" dirty="0"/>
              <a:t> </a:t>
            </a:r>
            <a:r>
              <a:rPr kumimoji="1" lang="ja-JP" altLang="en-US" dirty="0"/>
              <a:t>にマイクロ構文規則、マクロ構文規則を入力することで</a:t>
            </a:r>
            <a:endParaRPr kumimoji="1" lang="en-US" altLang="ja-JP" dirty="0"/>
          </a:p>
          <a:p>
            <a:r>
              <a:rPr kumimoji="1" lang="ja-JP" altLang="en-US" dirty="0"/>
              <a:t>自動生成できます。</a:t>
            </a:r>
            <a:endParaRPr kumimoji="1" lang="en-US" altLang="ja-JP" dirty="0"/>
          </a:p>
          <a:p>
            <a:r>
              <a:rPr kumimoji="1" lang="ja-JP" altLang="en-US" dirty="0"/>
              <a:t>しかし、残念ながら、</a:t>
            </a:r>
            <a:r>
              <a:rPr kumimoji="1" lang="en-US" altLang="ja-JP" dirty="0" err="1"/>
              <a:t>javacc</a:t>
            </a:r>
            <a:r>
              <a:rPr kumimoji="1" lang="en-US" altLang="ja-JP" dirty="0"/>
              <a:t> </a:t>
            </a:r>
            <a:r>
              <a:rPr kumimoji="1" lang="ja-JP" altLang="en-US" dirty="0"/>
              <a:t>はコード生成部は作ってくれません。</a:t>
            </a:r>
            <a:endParaRPr kumimoji="1" lang="en-US" altLang="ja-JP" dirty="0"/>
          </a:p>
          <a:p>
            <a:r>
              <a:rPr kumimoji="1" lang="ja-JP" altLang="en-US" dirty="0"/>
              <a:t>コード生成部は、</a:t>
            </a:r>
            <a:r>
              <a:rPr kumimoji="1" lang="en-US" altLang="ja-JP" dirty="0"/>
              <a:t>.</a:t>
            </a:r>
            <a:r>
              <a:rPr kumimoji="1" lang="en-US" altLang="ja-JP" dirty="0" err="1"/>
              <a:t>jj</a:t>
            </a:r>
            <a:r>
              <a:rPr kumimoji="1" lang="en-US" altLang="ja-JP" dirty="0"/>
              <a:t> </a:t>
            </a:r>
            <a:r>
              <a:rPr kumimoji="1" lang="ja-JP" altLang="en-US" dirty="0"/>
              <a:t>ファイルに手書きで埋め込む必要があります。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57</a:t>
            </a:fld>
            <a:endParaRPr kumimoji="1" lang="ja-JP" altLang="en-US"/>
          </a:p>
        </p:txBody>
      </p:sp>
    </p:spTree>
    <p:extLst>
      <p:ext uri="{BB962C8B-B14F-4D97-AF65-F5344CB8AC3E}">
        <p14:creationId xmlns:p14="http://schemas.microsoft.com/office/powerpoint/2010/main" val="38021150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parser.jj</a:t>
            </a:r>
            <a:r>
              <a:rPr kumimoji="1" lang="en-US" altLang="ja-JP" dirty="0"/>
              <a:t> </a:t>
            </a:r>
            <a:r>
              <a:rPr kumimoji="1" lang="ja-JP" altLang="en-US" dirty="0"/>
              <a:t>に、こード生成部を埋め込んだのが </a:t>
            </a:r>
            <a:r>
              <a:rPr kumimoji="1" lang="en-US" altLang="ja-JP" dirty="0" err="1"/>
              <a:t>parseCode.jj</a:t>
            </a:r>
            <a:r>
              <a:rPr kumimoji="1" lang="en-US" altLang="ja-JP" dirty="0"/>
              <a:t> </a:t>
            </a:r>
            <a:r>
              <a:rPr kumimoji="1" lang="ja-JP" altLang="en-US" dirty="0"/>
              <a:t>です。</a:t>
            </a:r>
            <a:endParaRPr kumimoji="1" lang="en-US" altLang="ja-JP" dirty="0"/>
          </a:p>
          <a:p>
            <a:r>
              <a:rPr kumimoji="1" lang="en-US" altLang="ja-JP" dirty="0" err="1"/>
              <a:t>parserCode.jj</a:t>
            </a:r>
            <a:r>
              <a:rPr kumimoji="1" lang="en-US" altLang="ja-JP" dirty="0"/>
              <a:t> </a:t>
            </a:r>
            <a:r>
              <a:rPr kumimoji="1" lang="ja-JP" altLang="en-US" dirty="0"/>
              <a:t>では、</a:t>
            </a:r>
            <a:r>
              <a:rPr kumimoji="1" lang="en-US" altLang="ja-JP" dirty="0" err="1"/>
              <a:t>PseudoIseg</a:t>
            </a:r>
            <a:r>
              <a:rPr kumimoji="1" lang="en-US" altLang="ja-JP" dirty="0"/>
              <a:t> </a:t>
            </a:r>
            <a:r>
              <a:rPr kumimoji="1" lang="ja-JP" altLang="en-US" dirty="0"/>
              <a:t>クラスを使ってコード生成しています。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58</a:t>
            </a:fld>
            <a:endParaRPr kumimoji="1" lang="ja-JP" altLang="en-US"/>
          </a:p>
        </p:txBody>
      </p:sp>
    </p:spTree>
    <p:extLst>
      <p:ext uri="{BB962C8B-B14F-4D97-AF65-F5344CB8AC3E}">
        <p14:creationId xmlns:p14="http://schemas.microsoft.com/office/powerpoint/2010/main" val="21904846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コード生成部は、各非終端記号を解析するメソッドに埋め込んでいきます。</a:t>
            </a:r>
            <a:endParaRPr kumimoji="1" lang="en-US" altLang="ja-JP" dirty="0"/>
          </a:p>
          <a:p>
            <a:r>
              <a:rPr kumimoji="1" lang="ja-JP" altLang="en-US" dirty="0"/>
              <a:t>終端記号、非終端記号を並べたときに、</a:t>
            </a:r>
            <a:endParaRPr kumimoji="1" lang="en-US" altLang="ja-JP" dirty="0"/>
          </a:p>
          <a:p>
            <a:r>
              <a:rPr kumimoji="1" lang="ja-JP" altLang="en-US" dirty="0"/>
              <a:t>中括弧の中に対応するアセンブラコード生成する</a:t>
            </a:r>
            <a:r>
              <a:rPr kumimoji="1" lang="en-US" altLang="ja-JP" dirty="0"/>
              <a:t>Java</a:t>
            </a:r>
            <a:r>
              <a:rPr kumimoji="1" lang="ja-JP" altLang="en-US" dirty="0"/>
              <a:t>プログラムを記述します。</a:t>
            </a:r>
            <a:endParaRPr kumimoji="1" lang="en-US" altLang="ja-JP" dirty="0"/>
          </a:p>
          <a:p>
            <a:r>
              <a:rPr kumimoji="1" lang="ja-JP" altLang="en-US" dirty="0"/>
              <a:t>例えば、</a:t>
            </a:r>
            <a:r>
              <a:rPr kumimoji="1" lang="en-US" altLang="ja-JP" dirty="0"/>
              <a:t>&lt;A&gt; ::= “token1” &lt;B&gt; “token2” &lt;C&gt; “token3” </a:t>
            </a:r>
            <a:r>
              <a:rPr kumimoji="1" lang="ja-JP" altLang="en-US" dirty="0"/>
              <a:t>という</a:t>
            </a:r>
            <a:endParaRPr kumimoji="1" lang="en-US" altLang="ja-JP" dirty="0"/>
          </a:p>
          <a:p>
            <a:r>
              <a:rPr kumimoji="1" lang="ja-JP" altLang="en-US" dirty="0"/>
              <a:t>マクロ構文があった場合、</a:t>
            </a:r>
            <a:endParaRPr kumimoji="1" lang="en-US" altLang="ja-JP" dirty="0"/>
          </a:p>
          <a:p>
            <a:r>
              <a:rPr kumimoji="1" lang="ja-JP" altLang="en-US" dirty="0"/>
              <a:t>まず、先頭の中括弧の中に、</a:t>
            </a:r>
            <a:r>
              <a:rPr kumimoji="1" lang="en-US" altLang="ja-JP" dirty="0"/>
              <a:t>&lt;A&gt; </a:t>
            </a:r>
            <a:r>
              <a:rPr kumimoji="1" lang="ja-JP" altLang="en-US" dirty="0"/>
              <a:t>に対する最初の処理を行う</a:t>
            </a:r>
            <a:r>
              <a:rPr kumimoji="1" lang="en-US" altLang="ja-JP" dirty="0"/>
              <a:t>Java</a:t>
            </a:r>
            <a:r>
              <a:rPr kumimoji="1" lang="ja-JP" altLang="en-US" dirty="0"/>
              <a:t>命令を記述します。</a:t>
            </a:r>
            <a:endParaRPr kumimoji="1" lang="en-US" altLang="ja-JP" dirty="0"/>
          </a:p>
          <a:p>
            <a:r>
              <a:rPr kumimoji="1" lang="ja-JP" altLang="en-US" dirty="0"/>
              <a:t>その後、</a:t>
            </a:r>
            <a:r>
              <a:rPr kumimoji="1" lang="en-US" altLang="ja-JP" dirty="0"/>
              <a:t>&lt;token1&gt; </a:t>
            </a:r>
            <a:r>
              <a:rPr kumimoji="1" lang="ja-JP" altLang="en-US" dirty="0"/>
              <a:t>の後ろの中括弧の中に </a:t>
            </a:r>
            <a:r>
              <a:rPr kumimoji="1" lang="en-US" altLang="ja-JP" dirty="0"/>
              <a:t>token1 </a:t>
            </a:r>
            <a:r>
              <a:rPr kumimoji="1" lang="ja-JP" altLang="en-US" dirty="0"/>
              <a:t>を処理する</a:t>
            </a:r>
            <a:r>
              <a:rPr kumimoji="1" lang="en-US" altLang="ja-JP" dirty="0"/>
              <a:t>Java</a:t>
            </a:r>
            <a:r>
              <a:rPr kumimoji="1" lang="ja-JP" altLang="en-US" dirty="0"/>
              <a:t>命令、</a:t>
            </a:r>
            <a:endParaRPr kumimoji="1" lang="en-US" altLang="ja-JP" dirty="0"/>
          </a:p>
          <a:p>
            <a:r>
              <a:rPr kumimoji="1" lang="en-US" altLang="ja-JP" dirty="0"/>
              <a:t>B() </a:t>
            </a:r>
            <a:r>
              <a:rPr kumimoji="1" lang="ja-JP" altLang="en-US" dirty="0"/>
              <a:t>の後ろの中括弧の中に </a:t>
            </a:r>
            <a:r>
              <a:rPr kumimoji="1" lang="en-US" altLang="ja-JP" dirty="0"/>
              <a:t>B() </a:t>
            </a:r>
            <a:r>
              <a:rPr kumimoji="1" lang="ja-JP" altLang="en-US" dirty="0"/>
              <a:t>を処理する</a:t>
            </a:r>
            <a:r>
              <a:rPr kumimoji="1" lang="en-US" altLang="ja-JP" dirty="0"/>
              <a:t>Java</a:t>
            </a:r>
            <a:r>
              <a:rPr kumimoji="1" lang="ja-JP" altLang="en-US" dirty="0"/>
              <a:t>命令、という具合に、</a:t>
            </a:r>
            <a:endParaRPr kumimoji="1" lang="en-US" altLang="ja-JP" dirty="0"/>
          </a:p>
          <a:p>
            <a:r>
              <a:rPr kumimoji="1" lang="ja-JP" altLang="en-US" dirty="0"/>
              <a:t>各終端記号、非終端記号に対応する</a:t>
            </a:r>
            <a:r>
              <a:rPr kumimoji="1" lang="en-US" altLang="ja-JP" dirty="0"/>
              <a:t>Java </a:t>
            </a:r>
            <a:r>
              <a:rPr kumimoji="1" lang="ja-JP" altLang="en-US" dirty="0"/>
              <a:t>命令を埋め込んでいきます。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59</a:t>
            </a:fld>
            <a:endParaRPr kumimoji="1" lang="ja-JP" altLang="en-US"/>
          </a:p>
        </p:txBody>
      </p:sp>
    </p:spTree>
    <p:extLst>
      <p:ext uri="{BB962C8B-B14F-4D97-AF65-F5344CB8AC3E}">
        <p14:creationId xmlns:p14="http://schemas.microsoft.com/office/powerpoint/2010/main" val="951021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字句解析部生成器は、入力として原始言語のマイクロ構文規則を与えると、</a:t>
            </a:r>
            <a:endParaRPr kumimoji="1" lang="en-US" altLang="ja-JP" dirty="0"/>
          </a:p>
          <a:p>
            <a:r>
              <a:rPr kumimoji="1" lang="ja-JP" altLang="en-US" dirty="0"/>
              <a:t>字句解析部を生成します。</a:t>
            </a:r>
            <a:endParaRPr kumimoji="1" lang="en-US" altLang="ja-JP" dirty="0"/>
          </a:p>
          <a:p>
            <a:r>
              <a:rPr kumimoji="1" lang="ja-JP" altLang="en-US" dirty="0"/>
              <a:t>生成された字句解析部に原始プログラムを与えると、トークン列を切り出します。</a:t>
            </a:r>
            <a:endParaRPr kumimoji="1" lang="en-US" altLang="ja-JP" dirty="0"/>
          </a:p>
          <a:p>
            <a:r>
              <a:rPr kumimoji="1" lang="ja-JP" altLang="en-US" dirty="0"/>
              <a:t>構文解析部生成器は、入力として原始言語のマクロ構文規則を与えると、</a:t>
            </a:r>
            <a:endParaRPr kumimoji="1" lang="en-US" altLang="ja-JP" dirty="0"/>
          </a:p>
          <a:p>
            <a:r>
              <a:rPr kumimoji="1" lang="ja-JP" altLang="en-US" dirty="0"/>
              <a:t>構文解析部を生成します。</a:t>
            </a:r>
            <a:endParaRPr kumimoji="1" lang="en-US" altLang="ja-JP" dirty="0"/>
          </a:p>
          <a:p>
            <a:r>
              <a:rPr kumimoji="1" lang="ja-JP" altLang="en-US" dirty="0"/>
              <a:t>生成された構文解析部にトークン列を与えると、構文解析木を作成します。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6</a:t>
            </a:fld>
            <a:endParaRPr kumimoji="1" lang="ja-JP" altLang="en-US"/>
          </a:p>
        </p:txBody>
      </p:sp>
    </p:spTree>
    <p:extLst>
      <p:ext uri="{BB962C8B-B14F-4D97-AF65-F5344CB8AC3E}">
        <p14:creationId xmlns:p14="http://schemas.microsoft.com/office/powerpoint/2010/main" val="139885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a:t>
            </a:r>
            <a:r>
              <a:rPr kumimoji="1" lang="en-US" altLang="ja-JP" dirty="0"/>
              <a:t>Factor ::= NAME </a:t>
            </a:r>
            <a:r>
              <a:rPr kumimoji="1" lang="ja-JP" altLang="en-US" dirty="0"/>
              <a:t>または </a:t>
            </a:r>
            <a:r>
              <a:rPr kumimoji="1" lang="en-US" altLang="ja-JP" dirty="0"/>
              <a:t>INTEGER</a:t>
            </a:r>
            <a:r>
              <a:rPr kumimoji="1" lang="ja-JP" altLang="en-US" dirty="0"/>
              <a:t>　の</a:t>
            </a:r>
            <a:endParaRPr kumimoji="1" lang="en-US" altLang="ja-JP" dirty="0"/>
          </a:p>
          <a:p>
            <a:r>
              <a:rPr kumimoji="1" lang="ja-JP" altLang="en-US" dirty="0"/>
              <a:t>コード生成を見てみましょう。</a:t>
            </a:r>
            <a:endParaRPr kumimoji="1" lang="en-US" altLang="ja-JP" dirty="0"/>
          </a:p>
          <a:p>
            <a:r>
              <a:rPr kumimoji="1" lang="ja-JP" altLang="en-US" dirty="0"/>
              <a:t>構文解析は、</a:t>
            </a:r>
            <a:r>
              <a:rPr kumimoji="1" lang="en-US" altLang="ja-JP" dirty="0"/>
              <a:t>Factor() </a:t>
            </a:r>
            <a:r>
              <a:rPr kumimoji="1" lang="ja-JP" altLang="en-US" dirty="0"/>
              <a:t>メソッドに</a:t>
            </a:r>
            <a:endParaRPr kumimoji="1" lang="en-US" altLang="ja-JP" dirty="0"/>
          </a:p>
          <a:p>
            <a:r>
              <a:rPr kumimoji="1" lang="en-US" altLang="ja-JP" dirty="0"/>
              <a:t>NAME </a:t>
            </a:r>
            <a:r>
              <a:rPr kumimoji="1" lang="ja-JP" altLang="en-US" dirty="0"/>
              <a:t>または </a:t>
            </a:r>
            <a:r>
              <a:rPr kumimoji="1" lang="en-US" altLang="ja-JP" dirty="0"/>
              <a:t>INTEGER </a:t>
            </a:r>
            <a:r>
              <a:rPr kumimoji="1" lang="ja-JP" altLang="en-US" dirty="0"/>
              <a:t>と書くだけです。</a:t>
            </a:r>
            <a:endParaRPr kumimoji="1" lang="en-US" altLang="ja-JP" dirty="0"/>
          </a:p>
          <a:p>
            <a:r>
              <a:rPr kumimoji="1" lang="ja-JP" altLang="en-US" dirty="0"/>
              <a:t>ここにコード生成部を埋め込みます。</a:t>
            </a:r>
            <a:endParaRPr kumimoji="1" lang="en-US" altLang="ja-JP"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60</a:t>
            </a:fld>
            <a:endParaRPr kumimoji="1" lang="ja-JP" altLang="en-US"/>
          </a:p>
        </p:txBody>
      </p:sp>
    </p:spTree>
    <p:extLst>
      <p:ext uri="{BB962C8B-B14F-4D97-AF65-F5344CB8AC3E}">
        <p14:creationId xmlns:p14="http://schemas.microsoft.com/office/powerpoint/2010/main" val="18203372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コード生成は、</a:t>
            </a:r>
            <a:endParaRPr kumimoji="1" lang="en-US" altLang="ja-JP" dirty="0"/>
          </a:p>
          <a:p>
            <a:r>
              <a:rPr kumimoji="1" lang="ja-JP" altLang="en-US" dirty="0"/>
              <a:t>まず </a:t>
            </a:r>
            <a:r>
              <a:rPr kumimoji="1" lang="en-US" altLang="ja-JP" dirty="0"/>
              <a:t>Factor() </a:t>
            </a:r>
            <a:r>
              <a:rPr kumimoji="1" lang="ja-JP" altLang="en-US" dirty="0"/>
              <a:t>の先頭の中括弧に、メソッド開始時に行う処理を記述します。</a:t>
            </a:r>
            <a:endParaRPr kumimoji="1" lang="en-US" altLang="ja-JP" dirty="0"/>
          </a:p>
          <a:p>
            <a:r>
              <a:rPr kumimoji="1" lang="ja-JP" altLang="en-US" dirty="0"/>
              <a:t>そして、</a:t>
            </a:r>
            <a:r>
              <a:rPr kumimoji="1" lang="en-US" altLang="ja-JP" dirty="0"/>
              <a:t>NAME,INTEGER </a:t>
            </a:r>
            <a:r>
              <a:rPr kumimoji="1" lang="ja-JP" altLang="en-US" dirty="0"/>
              <a:t>の後の中括弧の中に、</a:t>
            </a:r>
            <a:endParaRPr kumimoji="1" lang="en-US" altLang="ja-JP" dirty="0"/>
          </a:p>
          <a:p>
            <a:r>
              <a:rPr kumimoji="1" lang="ja-JP" altLang="en-US" dirty="0"/>
              <a:t>それぞれの終端記号を読んだ場合の処理を記述します。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61</a:t>
            </a:fld>
            <a:endParaRPr kumimoji="1" lang="ja-JP" altLang="en-US"/>
          </a:p>
        </p:txBody>
      </p:sp>
    </p:spTree>
    <p:extLst>
      <p:ext uri="{BB962C8B-B14F-4D97-AF65-F5344CB8AC3E}">
        <p14:creationId xmlns:p14="http://schemas.microsoft.com/office/powerpoint/2010/main" val="9936943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コード生成をする場合は、整数なら整数値、変数なら変数名が必要です。</a:t>
            </a:r>
            <a:endParaRPr kumimoji="1" lang="en-US" altLang="ja-JP" dirty="0"/>
          </a:p>
          <a:p>
            <a:r>
              <a:rPr kumimoji="1" lang="en-US" altLang="ja-JP" dirty="0"/>
              <a:t>JavaCC </a:t>
            </a:r>
            <a:r>
              <a:rPr kumimoji="1" lang="ja-JP" altLang="en-US" dirty="0"/>
              <a:t>では、トークンは </a:t>
            </a:r>
            <a:r>
              <a:rPr kumimoji="1" lang="en-US" altLang="ja-JP" dirty="0"/>
              <a:t>Token </a:t>
            </a:r>
            <a:r>
              <a:rPr kumimoji="1" lang="ja-JP" altLang="en-US" dirty="0"/>
              <a:t>クラスのオブジェクトとして管理されています。</a:t>
            </a:r>
            <a:endParaRPr kumimoji="1" lang="en-US" altLang="ja-JP" dirty="0"/>
          </a:p>
          <a:p>
            <a:r>
              <a:rPr kumimoji="1" lang="ja-JP" altLang="en-US" dirty="0"/>
              <a:t>トークンの整数値、変数名が必要な場合は、</a:t>
            </a:r>
            <a:r>
              <a:rPr kumimoji="1" lang="en-US" altLang="ja-JP" dirty="0"/>
              <a:t>Token </a:t>
            </a:r>
            <a:r>
              <a:rPr kumimoji="1" lang="ja-JP" altLang="en-US" dirty="0"/>
              <a:t>クラスのオブジェクトから取り出します。</a:t>
            </a:r>
            <a:endParaRPr kumimoji="1" lang="en-US" altLang="ja-JP" dirty="0"/>
          </a:p>
          <a:p>
            <a:r>
              <a:rPr kumimoji="1" lang="ja-JP" altLang="en-US" dirty="0"/>
              <a:t>整数値、変数名は、</a:t>
            </a:r>
            <a:r>
              <a:rPr kumimoji="1" lang="en-US" altLang="ja-JP" dirty="0"/>
              <a:t>image </a:t>
            </a:r>
            <a:r>
              <a:rPr kumimoji="1" lang="ja-JP" altLang="en-US" dirty="0"/>
              <a:t>フィールドから得ることができます。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62</a:t>
            </a:fld>
            <a:endParaRPr kumimoji="1" lang="ja-JP" altLang="en-US"/>
          </a:p>
        </p:txBody>
      </p:sp>
    </p:spTree>
    <p:extLst>
      <p:ext uri="{BB962C8B-B14F-4D97-AF65-F5344CB8AC3E}">
        <p14:creationId xmlns:p14="http://schemas.microsoft.com/office/powerpoint/2010/main" val="9570038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トークンの一致判定をしてマッチしたときは、そのトークンが返り値として返ってきます。</a:t>
            </a:r>
            <a:endParaRPr kumimoji="1" lang="en-US" altLang="ja-JP" dirty="0"/>
          </a:p>
          <a:p>
            <a:r>
              <a:rPr kumimoji="1" lang="ja-JP" altLang="en-US" dirty="0"/>
              <a:t>例えば、</a:t>
            </a:r>
            <a:r>
              <a:rPr kumimoji="1" lang="en-US" altLang="ja-JP" dirty="0"/>
              <a:t>token = &lt;NAME&gt; </a:t>
            </a:r>
            <a:r>
              <a:rPr kumimoji="1" lang="ja-JP" altLang="en-US" dirty="0"/>
              <a:t>と書くと、</a:t>
            </a:r>
            <a:endParaRPr kumimoji="1" lang="en-US" altLang="ja-JP" dirty="0"/>
          </a:p>
          <a:p>
            <a:r>
              <a:rPr kumimoji="1" lang="ja-JP" altLang="en-US" dirty="0"/>
              <a:t>読み込み中のトークンが </a:t>
            </a:r>
            <a:r>
              <a:rPr kumimoji="1" lang="en-US" altLang="ja-JP" dirty="0"/>
              <a:t>&lt;NAME&gt; </a:t>
            </a:r>
            <a:r>
              <a:rPr kumimoji="1" lang="ja-JP" altLang="en-US" dirty="0"/>
              <a:t>にマッチした場合は</a:t>
            </a:r>
            <a:endParaRPr kumimoji="1" lang="en-US" altLang="ja-JP" dirty="0"/>
          </a:p>
          <a:p>
            <a:r>
              <a:rPr kumimoji="1" lang="en-US" altLang="ja-JP" dirty="0"/>
              <a:t>Token </a:t>
            </a:r>
            <a:r>
              <a:rPr kumimoji="1" lang="ja-JP" altLang="en-US" dirty="0"/>
              <a:t>型変数 </a:t>
            </a:r>
            <a:r>
              <a:rPr kumimoji="1" lang="en-US" altLang="ja-JP" dirty="0"/>
              <a:t>token </a:t>
            </a:r>
            <a:r>
              <a:rPr kumimoji="1" lang="ja-JP" altLang="en-US" dirty="0"/>
              <a:t>にそのトークンが代入されます。</a:t>
            </a:r>
            <a:endParaRPr kumimoji="1" lang="en-US" altLang="ja-JP" dirty="0"/>
          </a:p>
          <a:p>
            <a:r>
              <a:rPr kumimoji="1" lang="ja-JP" altLang="en-US" dirty="0"/>
              <a:t>トークンの文字列表現は、</a:t>
            </a:r>
            <a:r>
              <a:rPr kumimoji="1" lang="en-US" altLang="ja-JP" dirty="0"/>
              <a:t>image </a:t>
            </a:r>
            <a:r>
              <a:rPr kumimoji="1" lang="ja-JP" altLang="en-US" dirty="0"/>
              <a:t>フィールドに入っていますので、</a:t>
            </a:r>
            <a:endParaRPr kumimoji="1" lang="en-US" altLang="ja-JP" dirty="0"/>
          </a:p>
          <a:p>
            <a:r>
              <a:rPr kumimoji="1" lang="en-US" altLang="ja-JP" dirty="0" err="1"/>
              <a:t>token.image</a:t>
            </a:r>
            <a:r>
              <a:rPr kumimoji="1" lang="en-US" altLang="ja-JP" dirty="0"/>
              <a:t> </a:t>
            </a:r>
            <a:r>
              <a:rPr kumimoji="1" lang="ja-JP" altLang="en-US" dirty="0"/>
              <a:t>で参照することができます。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63</a:t>
            </a:fld>
            <a:endParaRPr kumimoji="1" lang="ja-JP" altLang="en-US"/>
          </a:p>
        </p:txBody>
      </p:sp>
    </p:spTree>
    <p:extLst>
      <p:ext uri="{BB962C8B-B14F-4D97-AF65-F5344CB8AC3E}">
        <p14:creationId xmlns:p14="http://schemas.microsoft.com/office/powerpoint/2010/main" val="10779032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トークンからの変数名、整数値の取り出しはこちらの例のようにします。</a:t>
            </a:r>
            <a:endParaRPr kumimoji="1" lang="en-US" altLang="ja-JP" dirty="0"/>
          </a:p>
          <a:p>
            <a:r>
              <a:rPr kumimoji="1" lang="ja-JP" altLang="en-US" dirty="0"/>
              <a:t>トークンが </a:t>
            </a:r>
            <a:r>
              <a:rPr kumimoji="1" lang="en-US" altLang="ja-JP" dirty="0"/>
              <a:t>&lt;NAME&gt; </a:t>
            </a:r>
            <a:r>
              <a:rPr kumimoji="1" lang="ja-JP" altLang="en-US" dirty="0"/>
              <a:t>と一致したときに、</a:t>
            </a:r>
            <a:endParaRPr kumimoji="1" lang="en-US" altLang="ja-JP" dirty="0"/>
          </a:p>
          <a:p>
            <a:r>
              <a:rPr kumimoji="1" lang="ja-JP" altLang="en-US" dirty="0"/>
              <a:t>変数名を取り出したい場合は、</a:t>
            </a:r>
            <a:endParaRPr kumimoji="1" lang="en-US" altLang="ja-JP" dirty="0"/>
          </a:p>
          <a:p>
            <a:r>
              <a:rPr kumimoji="1" lang="en-US" altLang="ja-JP" dirty="0"/>
              <a:t>name = </a:t>
            </a:r>
            <a:r>
              <a:rPr kumimoji="1" lang="en-US" altLang="ja-JP" dirty="0" err="1"/>
              <a:t>token.image</a:t>
            </a:r>
            <a:r>
              <a:rPr kumimoji="1" lang="en-US" altLang="ja-JP" dirty="0"/>
              <a:t> </a:t>
            </a:r>
            <a:r>
              <a:rPr kumimoji="1" lang="ja-JP" altLang="en-US" dirty="0"/>
              <a:t>とすれば変数名を取り出せます。</a:t>
            </a:r>
            <a:endParaRPr kumimoji="1" lang="en-US" altLang="ja-JP" dirty="0"/>
          </a:p>
          <a:p>
            <a:r>
              <a:rPr kumimoji="1" lang="ja-JP" altLang="en-US" dirty="0"/>
              <a:t>トークンが </a:t>
            </a:r>
            <a:r>
              <a:rPr kumimoji="1" lang="en-US" altLang="ja-JP" dirty="0"/>
              <a:t>&lt;INTEGER&gt; </a:t>
            </a:r>
            <a:r>
              <a:rPr kumimoji="1" lang="ja-JP" altLang="en-US" dirty="0"/>
              <a:t>と一致したときに、</a:t>
            </a:r>
            <a:endParaRPr kumimoji="1" lang="en-US" altLang="ja-JP" dirty="0"/>
          </a:p>
          <a:p>
            <a:r>
              <a:rPr kumimoji="1" lang="ja-JP" altLang="en-US" dirty="0"/>
              <a:t>整数値を取り出したい場合は、</a:t>
            </a:r>
            <a:endParaRPr kumimoji="1" lang="en-US" altLang="ja-JP" dirty="0"/>
          </a:p>
          <a:p>
            <a:r>
              <a:rPr kumimoji="1" lang="en-US" altLang="ja-JP" dirty="0" err="1"/>
              <a:t>val</a:t>
            </a:r>
            <a:r>
              <a:rPr kumimoji="1" lang="en-US" altLang="ja-JP" dirty="0"/>
              <a:t> = </a:t>
            </a:r>
            <a:r>
              <a:rPr kumimoji="1" lang="en-US" altLang="ja-JP" dirty="0" err="1"/>
              <a:t>Integer.parseInt</a:t>
            </a:r>
            <a:r>
              <a:rPr kumimoji="1" lang="en-US" altLang="ja-JP" dirty="0"/>
              <a:t> (</a:t>
            </a:r>
            <a:r>
              <a:rPr kumimoji="1" lang="en-US" altLang="ja-JP" dirty="0" err="1"/>
              <a:t>token.image</a:t>
            </a:r>
            <a:r>
              <a:rPr kumimoji="1" lang="en-US" altLang="ja-JP" dirty="0"/>
              <a:t>) </a:t>
            </a:r>
            <a:r>
              <a:rPr kumimoji="1" lang="ja-JP" altLang="en-US" dirty="0"/>
              <a:t>として</a:t>
            </a:r>
            <a:endParaRPr kumimoji="1" lang="en-US" altLang="ja-JP" dirty="0"/>
          </a:p>
          <a:p>
            <a:r>
              <a:rPr kumimoji="1" lang="ja-JP" altLang="en-US" dirty="0"/>
              <a:t>文字列を整数値に変換します。</a:t>
            </a:r>
            <a:endParaRPr kumimoji="1" lang="en-US" altLang="ja-JP"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64</a:t>
            </a:fld>
            <a:endParaRPr kumimoji="1" lang="ja-JP" altLang="en-US"/>
          </a:p>
        </p:txBody>
      </p:sp>
    </p:spTree>
    <p:extLst>
      <p:ext uri="{BB962C8B-B14F-4D97-AF65-F5344CB8AC3E}">
        <p14:creationId xmlns:p14="http://schemas.microsoft.com/office/powerpoint/2010/main" val="1432581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a:t>
            </a:r>
            <a:r>
              <a:rPr kumimoji="1" lang="en-US" altLang="ja-JP" dirty="0"/>
              <a:t>Factor</a:t>
            </a:r>
            <a:r>
              <a:rPr kumimoji="1" lang="ja-JP" altLang="en-US" dirty="0"/>
              <a:t> 部分のコード生成付きのプログラムです。</a:t>
            </a:r>
            <a:endParaRPr kumimoji="1" lang="en-US" altLang="ja-JP" dirty="0"/>
          </a:p>
          <a:p>
            <a:r>
              <a:rPr kumimoji="1" lang="ja-JP" altLang="en-US" dirty="0"/>
              <a:t>まず、</a:t>
            </a:r>
            <a:r>
              <a:rPr kumimoji="1" lang="en-US" altLang="ja-JP" dirty="0"/>
              <a:t>Factor() </a:t>
            </a:r>
            <a:r>
              <a:rPr kumimoji="1" lang="ja-JP" altLang="en-US" dirty="0"/>
              <a:t>メソッドの先頭で</a:t>
            </a:r>
            <a:endParaRPr kumimoji="1" lang="en-US" altLang="ja-JP" dirty="0"/>
          </a:p>
          <a:p>
            <a:r>
              <a:rPr kumimoji="1" lang="en-US" altLang="ja-JP" dirty="0"/>
              <a:t>int </a:t>
            </a:r>
            <a:r>
              <a:rPr kumimoji="1" lang="ja-JP" altLang="en-US" dirty="0"/>
              <a:t>型変数 </a:t>
            </a:r>
            <a:r>
              <a:rPr kumimoji="1" lang="en-US" altLang="ja-JP" dirty="0" err="1"/>
              <a:t>val</a:t>
            </a:r>
            <a:r>
              <a:rPr kumimoji="1" lang="en-US" altLang="ja-JP" dirty="0"/>
              <a:t>, </a:t>
            </a:r>
            <a:r>
              <a:rPr kumimoji="1" lang="en-US" altLang="ja-JP" dirty="0" err="1"/>
              <a:t>addr</a:t>
            </a:r>
            <a:r>
              <a:rPr kumimoji="1" lang="en-US" altLang="ja-JP" dirty="0"/>
              <a:t> </a:t>
            </a:r>
            <a:r>
              <a:rPr kumimoji="1" lang="ja-JP" altLang="en-US" dirty="0"/>
              <a:t>と </a:t>
            </a:r>
            <a:r>
              <a:rPr kumimoji="1" lang="en-US" altLang="ja-JP" dirty="0"/>
              <a:t>String </a:t>
            </a:r>
            <a:r>
              <a:rPr kumimoji="1" lang="ja-JP" altLang="en-US" dirty="0"/>
              <a:t>型変数 </a:t>
            </a:r>
            <a:r>
              <a:rPr kumimoji="1" lang="en-US" altLang="ja-JP" dirty="0"/>
              <a:t>name </a:t>
            </a:r>
            <a:r>
              <a:rPr kumimoji="1" lang="ja-JP" altLang="en-US" dirty="0"/>
              <a:t>を宣言します。</a:t>
            </a:r>
            <a:endParaRPr kumimoji="1" lang="en-US" altLang="ja-JP" dirty="0"/>
          </a:p>
          <a:p>
            <a:r>
              <a:rPr kumimoji="1" lang="ja-JP" altLang="en-US" dirty="0"/>
              <a:t>トークンが</a:t>
            </a:r>
            <a:r>
              <a:rPr kumimoji="1" lang="en-US" altLang="ja-JP" dirty="0"/>
              <a:t>&lt;NAME&gt;</a:t>
            </a:r>
            <a:r>
              <a:rPr kumimoji="1" lang="ja-JP" altLang="en-US" dirty="0"/>
              <a:t>にマッチした場合は、</a:t>
            </a:r>
            <a:endParaRPr kumimoji="1" lang="en-US" altLang="ja-JP" dirty="0"/>
          </a:p>
          <a:p>
            <a:r>
              <a:rPr kumimoji="1" lang="en-US" altLang="ja-JP" dirty="0"/>
              <a:t>token.name </a:t>
            </a:r>
            <a:r>
              <a:rPr kumimoji="1" lang="ja-JP" altLang="en-US" dirty="0"/>
              <a:t>で変数名を取り出し、</a:t>
            </a:r>
            <a:endParaRPr kumimoji="1" lang="en-US" altLang="ja-JP" dirty="0"/>
          </a:p>
          <a:p>
            <a:r>
              <a:rPr kumimoji="1" lang="ja-JP" altLang="en-US" dirty="0"/>
              <a:t>変数表を参照して変数の番地を得ます。</a:t>
            </a:r>
            <a:endParaRPr kumimoji="1" lang="en-US" altLang="ja-JP" dirty="0"/>
          </a:p>
          <a:p>
            <a:r>
              <a:rPr kumimoji="1" lang="ja-JP" altLang="en-US" dirty="0"/>
              <a:t>後は </a:t>
            </a:r>
            <a:r>
              <a:rPr kumimoji="1" lang="en-US" altLang="ja-JP" dirty="0" err="1"/>
              <a:t>iseg.appendCode</a:t>
            </a:r>
            <a:r>
              <a:rPr kumimoji="1" lang="en-US" altLang="ja-JP" dirty="0"/>
              <a:t>() </a:t>
            </a:r>
            <a:r>
              <a:rPr kumimoji="1" lang="ja-JP" altLang="en-US" dirty="0"/>
              <a:t>で左辺値を積むなら </a:t>
            </a:r>
            <a:r>
              <a:rPr kumimoji="1" lang="en-US" altLang="ja-JP" dirty="0"/>
              <a:t>PUSHI </a:t>
            </a:r>
            <a:r>
              <a:rPr kumimoji="1" lang="ja-JP" altLang="en-US" dirty="0"/>
              <a:t>右辺値を積むなら </a:t>
            </a:r>
            <a:r>
              <a:rPr kumimoji="1" lang="en-US" altLang="ja-JP" dirty="0"/>
              <a:t>PUSH </a:t>
            </a:r>
            <a:r>
              <a:rPr kumimoji="1" lang="ja-JP" altLang="en-US" dirty="0"/>
              <a:t>を</a:t>
            </a:r>
            <a:endParaRPr kumimoji="1" lang="en-US" altLang="ja-JP" dirty="0"/>
          </a:p>
          <a:p>
            <a:r>
              <a:rPr kumimoji="1" lang="en-US" altLang="ja-JP" dirty="0" err="1"/>
              <a:t>iseg</a:t>
            </a:r>
            <a:r>
              <a:rPr kumimoji="1" lang="en-US" altLang="ja-JP" dirty="0"/>
              <a:t> </a:t>
            </a:r>
            <a:r>
              <a:rPr kumimoji="1" lang="ja-JP" altLang="en-US" dirty="0"/>
              <a:t>に積みます。</a:t>
            </a:r>
            <a:endParaRPr kumimoji="1" lang="en-US" altLang="ja-JP" dirty="0"/>
          </a:p>
          <a:p>
            <a:r>
              <a:rPr kumimoji="1" lang="ja-JP" altLang="en-US" dirty="0"/>
              <a:t>この例では、右辺値を積んでいます。</a:t>
            </a:r>
            <a:endParaRPr kumimoji="1" lang="en-US" altLang="ja-JP" dirty="0"/>
          </a:p>
          <a:p>
            <a:r>
              <a:rPr kumimoji="1" lang="ja-JP" altLang="en-US" dirty="0"/>
              <a:t>トークンが </a:t>
            </a:r>
            <a:r>
              <a:rPr kumimoji="1" lang="en-US" altLang="ja-JP" dirty="0"/>
              <a:t>&lt;INTEGER&gt; </a:t>
            </a:r>
            <a:r>
              <a:rPr kumimoji="1" lang="ja-JP" altLang="en-US" dirty="0"/>
              <a:t>とマッチした場合は、</a:t>
            </a:r>
            <a:endParaRPr kumimoji="1" lang="en-US" altLang="ja-JP" dirty="0"/>
          </a:p>
          <a:p>
            <a:r>
              <a:rPr kumimoji="1" lang="en-US" altLang="ja-JP" dirty="0" err="1"/>
              <a:t>Integer.parseInt</a:t>
            </a:r>
            <a:r>
              <a:rPr kumimoji="1" lang="en-US" altLang="ja-JP" dirty="0"/>
              <a:t> (</a:t>
            </a:r>
            <a:r>
              <a:rPr kumimoji="1" lang="en-US" altLang="ja-JP" dirty="0" err="1"/>
              <a:t>token.image</a:t>
            </a:r>
            <a:r>
              <a:rPr kumimoji="1" lang="en-US" altLang="ja-JP" dirty="0"/>
              <a:t>) </a:t>
            </a:r>
            <a:r>
              <a:rPr kumimoji="1" lang="ja-JP" altLang="en-US" dirty="0"/>
              <a:t>で整数値を取り出し。</a:t>
            </a:r>
            <a:endParaRPr kumimoji="1" lang="en-US" altLang="ja-JP" dirty="0"/>
          </a:p>
          <a:p>
            <a:r>
              <a:rPr kumimoji="1" lang="en-US" altLang="ja-JP" dirty="0" err="1"/>
              <a:t>iseg.appendCode</a:t>
            </a:r>
            <a:r>
              <a:rPr kumimoji="1" lang="en-US" altLang="ja-JP" dirty="0"/>
              <a:t>() </a:t>
            </a:r>
            <a:r>
              <a:rPr kumimoji="1" lang="ja-JP" altLang="en-US" dirty="0"/>
              <a:t>で </a:t>
            </a:r>
            <a:r>
              <a:rPr kumimoji="1" lang="en-US" altLang="ja-JP" dirty="0"/>
              <a:t>PUSHI </a:t>
            </a:r>
            <a:r>
              <a:rPr kumimoji="1" lang="ja-JP" altLang="en-US" dirty="0"/>
              <a:t>を整数値に積みます。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このように、中括弧の中に記述したものが、</a:t>
            </a:r>
            <a:r>
              <a:rPr kumimoji="1" lang="en-US" altLang="ja-JP" dirty="0" err="1"/>
              <a:t>javacc</a:t>
            </a:r>
            <a:r>
              <a:rPr kumimoji="1" lang="en-US" altLang="ja-JP" dirty="0"/>
              <a:t> </a:t>
            </a:r>
            <a:r>
              <a:rPr kumimoji="1" lang="ja-JP" altLang="en-US" dirty="0"/>
              <a:t>で生成される</a:t>
            </a:r>
            <a:r>
              <a:rPr kumimoji="1" lang="en-US" altLang="ja-JP" dirty="0"/>
              <a:t>Java</a:t>
            </a:r>
            <a:r>
              <a:rPr kumimoji="1" lang="ja-JP" altLang="en-US" dirty="0"/>
              <a:t>プログラムに埋め込まれます。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65</a:t>
            </a:fld>
            <a:endParaRPr kumimoji="1" lang="ja-JP" altLang="en-US"/>
          </a:p>
        </p:txBody>
      </p:sp>
    </p:spTree>
    <p:extLst>
      <p:ext uri="{BB962C8B-B14F-4D97-AF65-F5344CB8AC3E}">
        <p14:creationId xmlns:p14="http://schemas.microsoft.com/office/powerpoint/2010/main" val="39881778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こちらが、</a:t>
            </a:r>
            <a:r>
              <a:rPr kumimoji="1" lang="en-US" altLang="ja-JP" dirty="0"/>
              <a:t>Exp</a:t>
            </a:r>
            <a:r>
              <a:rPr kumimoji="1" lang="ja-JP" altLang="en-US" dirty="0"/>
              <a:t> 部分のコード生成付きのプログラムです。</a:t>
            </a:r>
            <a:endParaRPr kumimoji="1" lang="en-US" altLang="ja-JP" dirty="0"/>
          </a:p>
          <a:p>
            <a:r>
              <a:rPr kumimoji="1" lang="ja-JP" altLang="en-US" dirty="0"/>
              <a:t>最初に </a:t>
            </a:r>
            <a:r>
              <a:rPr kumimoji="1" lang="en-US" altLang="ja-JP" dirty="0"/>
              <a:t>Operator </a:t>
            </a:r>
            <a:r>
              <a:rPr kumimoji="1" lang="ja-JP" altLang="en-US" dirty="0"/>
              <a:t>型変数 </a:t>
            </a:r>
            <a:r>
              <a:rPr kumimoji="1" lang="en-US" altLang="ja-JP" dirty="0"/>
              <a:t>opcode </a:t>
            </a:r>
            <a:r>
              <a:rPr kumimoji="1" lang="ja-JP" altLang="en-US" dirty="0"/>
              <a:t>を宣言しておき、</a:t>
            </a:r>
            <a:endParaRPr kumimoji="1" lang="en-US" altLang="ja-JP" dirty="0"/>
          </a:p>
          <a:p>
            <a:r>
              <a:rPr kumimoji="1" lang="en-US" altLang="ja-JP" dirty="0"/>
              <a:t>Term</a:t>
            </a:r>
            <a:r>
              <a:rPr kumimoji="1" lang="ja-JP" altLang="en-US" dirty="0"/>
              <a:t> の後、トークンが </a:t>
            </a:r>
            <a:r>
              <a:rPr kumimoji="1" lang="en-US" altLang="ja-JP" dirty="0"/>
              <a:t>“+” </a:t>
            </a:r>
            <a:r>
              <a:rPr kumimoji="1" lang="ja-JP" altLang="en-US" dirty="0"/>
              <a:t>とマッチするら、</a:t>
            </a:r>
            <a:r>
              <a:rPr kumimoji="1" lang="en-US" altLang="ja-JP" dirty="0"/>
              <a:t>opcode </a:t>
            </a:r>
            <a:r>
              <a:rPr kumimoji="1" lang="ja-JP" altLang="en-US" dirty="0"/>
              <a:t>に </a:t>
            </a:r>
            <a:r>
              <a:rPr kumimoji="1" lang="en-US" altLang="ja-JP" dirty="0" err="1"/>
              <a:t>Operator.ADD</a:t>
            </a:r>
            <a:endParaRPr kumimoji="1" lang="en-US" altLang="ja-JP" dirty="0"/>
          </a:p>
          <a:p>
            <a:r>
              <a:rPr kumimoji="1" lang="ja-JP" altLang="en-US" dirty="0"/>
              <a:t>トークンが </a:t>
            </a:r>
            <a:r>
              <a:rPr kumimoji="1" lang="en-US" altLang="ja-JP" dirty="0"/>
              <a:t>“-” </a:t>
            </a:r>
            <a:r>
              <a:rPr kumimoji="1" lang="ja-JP" altLang="en-US" dirty="0"/>
              <a:t>とマッチするなら、</a:t>
            </a:r>
            <a:r>
              <a:rPr kumimoji="1" lang="en-US" altLang="ja-JP" dirty="0"/>
              <a:t>opcode </a:t>
            </a:r>
            <a:r>
              <a:rPr kumimoji="1" lang="ja-JP" altLang="en-US" dirty="0"/>
              <a:t>に </a:t>
            </a:r>
            <a:r>
              <a:rPr kumimoji="1" lang="en-US" altLang="ja-JP" dirty="0" err="1"/>
              <a:t>Operator.SUB</a:t>
            </a:r>
            <a:r>
              <a:rPr kumimoji="1" lang="en-US" altLang="ja-JP" dirty="0"/>
              <a:t> </a:t>
            </a:r>
            <a:r>
              <a:rPr kumimoji="1" lang="ja-JP" altLang="en-US" dirty="0"/>
              <a:t>を記憶します。</a:t>
            </a:r>
            <a:endParaRPr kumimoji="1" lang="en-US" altLang="ja-JP" dirty="0"/>
          </a:p>
          <a:p>
            <a:r>
              <a:rPr kumimoji="1" lang="en-US" altLang="ja-JP" dirty="0"/>
              <a:t>2</a:t>
            </a:r>
            <a:r>
              <a:rPr kumimoji="1" lang="ja-JP" altLang="en-US" dirty="0"/>
              <a:t> つ目の </a:t>
            </a:r>
            <a:r>
              <a:rPr kumimoji="1" lang="en-US" altLang="ja-JP" dirty="0"/>
              <a:t>Term </a:t>
            </a:r>
            <a:r>
              <a:rPr kumimoji="1" lang="ja-JP" altLang="en-US" dirty="0"/>
              <a:t>の後に、記憶した演算子を </a:t>
            </a:r>
            <a:r>
              <a:rPr kumimoji="1" lang="en-US" altLang="ja-JP" dirty="0" err="1"/>
              <a:t>iseg</a:t>
            </a:r>
            <a:r>
              <a:rPr kumimoji="1" lang="en-US" altLang="ja-JP" dirty="0"/>
              <a:t> </a:t>
            </a:r>
            <a:r>
              <a:rPr kumimoji="1" lang="ja-JP" altLang="en-US" dirty="0"/>
              <a:t>に積みます。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66</a:t>
            </a:fld>
            <a:endParaRPr kumimoji="1" lang="ja-JP" altLang="en-US"/>
          </a:p>
        </p:txBody>
      </p:sp>
    </p:spTree>
    <p:extLst>
      <p:ext uri="{BB962C8B-B14F-4D97-AF65-F5344CB8AC3E}">
        <p14:creationId xmlns:p14="http://schemas.microsoft.com/office/powerpoint/2010/main" val="7866524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こちらが、代入部分のコード生成付きのプログラムです。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トークンが </a:t>
            </a:r>
            <a:r>
              <a:rPr kumimoji="1" lang="en-US" altLang="ja-JP" dirty="0"/>
              <a:t>&lt;NAME</a:t>
            </a:r>
            <a:r>
              <a:rPr kumimoji="1" lang="ja-JP" altLang="en-US" dirty="0"/>
              <a:t>＞と一致すれば、</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token.name </a:t>
            </a:r>
            <a:r>
              <a:rPr kumimoji="1" lang="ja-JP" altLang="en-US" dirty="0"/>
              <a:t>から変数名を取り出し、</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変数表から番地を取り出して</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a:t>iseg</a:t>
            </a:r>
            <a:r>
              <a:rPr kumimoji="1" lang="en-US" altLang="ja-JP" dirty="0"/>
              <a:t> </a:t>
            </a:r>
            <a:r>
              <a:rPr kumimoji="1" lang="ja-JP" altLang="en-US" dirty="0"/>
              <a:t>に </a:t>
            </a:r>
            <a:r>
              <a:rPr kumimoji="1" lang="en-US" altLang="ja-JP" dirty="0"/>
              <a:t>PUSHI </a:t>
            </a:r>
            <a:r>
              <a:rPr kumimoji="1" lang="ja-JP" altLang="en-US" dirty="0"/>
              <a:t>を積みます。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式を読んだ後、</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ASSGN, REMOVE </a:t>
            </a:r>
            <a:r>
              <a:rPr kumimoji="1" lang="ja-JP" altLang="en-US" dirty="0"/>
              <a:t>を積めば代入できます。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67</a:t>
            </a:fld>
            <a:endParaRPr kumimoji="1" lang="ja-JP" altLang="en-US"/>
          </a:p>
        </p:txBody>
      </p:sp>
    </p:spTree>
    <p:extLst>
      <p:ext uri="{BB962C8B-B14F-4D97-AF65-F5344CB8AC3E}">
        <p14:creationId xmlns:p14="http://schemas.microsoft.com/office/powerpoint/2010/main" val="2195170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こちらが、</a:t>
            </a:r>
            <a:r>
              <a:rPr kumimoji="1" lang="en-US" altLang="ja-JP" dirty="0"/>
              <a:t>if </a:t>
            </a:r>
            <a:r>
              <a:rPr kumimoji="1" lang="ja-JP" altLang="en-US" dirty="0"/>
              <a:t>文の部分のコード生成付きのプログラムです。</a:t>
            </a:r>
            <a:endParaRPr kumimoji="1" lang="en-US" altLang="ja-JP" dirty="0"/>
          </a:p>
          <a:p>
            <a:r>
              <a:rPr kumimoji="1" lang="en-US" altLang="ja-JP" dirty="0"/>
              <a:t>if </a:t>
            </a:r>
            <a:r>
              <a:rPr kumimoji="1" lang="ja-JP" altLang="en-US" dirty="0"/>
              <a:t>文では、ジャンプ命令がありますので、</a:t>
            </a:r>
            <a:endParaRPr kumimoji="1" lang="en-US" altLang="ja-JP" dirty="0"/>
          </a:p>
          <a:p>
            <a:r>
              <a:rPr kumimoji="1" lang="ja-JP" altLang="en-US" dirty="0"/>
              <a:t>最初にジャンプ先の番地を記憶するための変数を宣言しておきます。</a:t>
            </a:r>
            <a:endParaRPr kumimoji="1" lang="en-US" altLang="ja-JP" dirty="0"/>
          </a:p>
          <a:p>
            <a:r>
              <a:rPr kumimoji="1" lang="ja-JP" altLang="en-US" dirty="0"/>
              <a:t>式の後、</a:t>
            </a:r>
            <a:r>
              <a:rPr kumimoji="1" lang="en-US" altLang="ja-JP" dirty="0"/>
              <a:t>BEQ </a:t>
            </a:r>
            <a:r>
              <a:rPr kumimoji="1" lang="ja-JP" altLang="en-US" dirty="0"/>
              <a:t>を飛び先未定で積み、</a:t>
            </a:r>
            <a:endParaRPr kumimoji="1" lang="en-US" altLang="ja-JP" dirty="0"/>
          </a:p>
          <a:p>
            <a:r>
              <a:rPr kumimoji="1" lang="en-US" altLang="ja-JP" dirty="0"/>
              <a:t>Statement</a:t>
            </a:r>
            <a:r>
              <a:rPr kumimoji="1" lang="ja-JP" altLang="en-US" dirty="0"/>
              <a:t> を読んだ後に </a:t>
            </a:r>
            <a:r>
              <a:rPr kumimoji="1" lang="en-US" altLang="ja-JP" dirty="0"/>
              <a:t>BEQ</a:t>
            </a:r>
            <a:r>
              <a:rPr kumimoji="1" lang="ja-JP" altLang="en-US" dirty="0"/>
              <a:t> の飛び先を </a:t>
            </a:r>
            <a:r>
              <a:rPr kumimoji="1" lang="en-US" altLang="ja-JP" dirty="0"/>
              <a:t>Statement </a:t>
            </a:r>
            <a:r>
              <a:rPr kumimoji="1" lang="ja-JP" altLang="en-US" dirty="0"/>
              <a:t>の次の行に付け替えます。</a:t>
            </a:r>
            <a:endParaRPr kumimoji="1" lang="en-US" altLang="ja-JP"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68</a:t>
            </a:fld>
            <a:endParaRPr kumimoji="1" lang="ja-JP" altLang="en-US"/>
          </a:p>
        </p:txBody>
      </p:sp>
    </p:spTree>
    <p:extLst>
      <p:ext uri="{BB962C8B-B14F-4D97-AF65-F5344CB8AC3E}">
        <p14:creationId xmlns:p14="http://schemas.microsoft.com/office/powerpoint/2010/main" val="173322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コードの埋め込みは、字句解析時にもできます。</a:t>
            </a:r>
            <a:endParaRPr kumimoji="1" lang="en-US" altLang="ja-JP" dirty="0"/>
          </a:p>
          <a:p>
            <a:r>
              <a:rPr kumimoji="1" lang="ja-JP" altLang="en-US" dirty="0"/>
              <a:t>例えば、括弧を読んだとき、</a:t>
            </a:r>
            <a:endParaRPr kumimoji="1" lang="en-US" altLang="ja-JP" dirty="0"/>
          </a:p>
          <a:p>
            <a:r>
              <a:rPr kumimoji="1" lang="ja-JP" altLang="en-US" dirty="0"/>
              <a:t>括弧開くの数と括弧閉じるの数をカウントし、</a:t>
            </a:r>
            <a:endParaRPr kumimoji="1" lang="en-US" altLang="ja-JP" dirty="0"/>
          </a:p>
          <a:p>
            <a:r>
              <a:rPr kumimoji="1" lang="ja-JP" altLang="en-US" dirty="0"/>
              <a:t>括弧開くよりも括弧閉じるの方が多ければエラーとする、といったことができます。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69</a:t>
            </a:fld>
            <a:endParaRPr kumimoji="1" lang="ja-JP" altLang="en-US"/>
          </a:p>
        </p:txBody>
      </p:sp>
    </p:spTree>
    <p:extLst>
      <p:ext uri="{BB962C8B-B14F-4D97-AF65-F5344CB8AC3E}">
        <p14:creationId xmlns:p14="http://schemas.microsoft.com/office/powerpoint/2010/main" val="2942548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こちらの表は、代表的なコンパイラコンパイラの一覧です。</a:t>
            </a:r>
            <a:endParaRPr kumimoji="1" lang="en-US" altLang="ja-JP" dirty="0"/>
          </a:p>
          <a:p>
            <a:r>
              <a:rPr kumimoji="1" lang="ja-JP" altLang="en-US" dirty="0"/>
              <a:t>生成されるプログラムの記述言語は、</a:t>
            </a:r>
            <a:r>
              <a:rPr kumimoji="1" lang="en-US" altLang="ja-JP" dirty="0"/>
              <a:t>C </a:t>
            </a:r>
            <a:r>
              <a:rPr kumimoji="1" lang="ja-JP" altLang="en-US" dirty="0"/>
              <a:t>言語、</a:t>
            </a:r>
            <a:r>
              <a:rPr kumimoji="1" lang="en-US" altLang="ja-JP" dirty="0"/>
              <a:t>Java C# Java script </a:t>
            </a:r>
            <a:r>
              <a:rPr kumimoji="1" lang="ja-JP" altLang="en-US" dirty="0"/>
              <a:t>等があります。</a:t>
            </a:r>
            <a:endParaRPr kumimoji="1" lang="en-US" altLang="ja-JP" dirty="0"/>
          </a:p>
          <a:p>
            <a:r>
              <a:rPr kumimoji="1" lang="ja-JP" altLang="en-US" dirty="0"/>
              <a:t>また、構文解析は 下降型構文解析の </a:t>
            </a:r>
            <a:r>
              <a:rPr kumimoji="1" lang="en-US" altLang="ja-JP" dirty="0"/>
              <a:t>LL </a:t>
            </a:r>
            <a:r>
              <a:rPr kumimoji="1" lang="ja-JP" altLang="en-US" dirty="0"/>
              <a:t>解析を行う構文解析部を生成するものと、</a:t>
            </a:r>
            <a:endParaRPr kumimoji="1" lang="en-US" altLang="ja-JP" dirty="0"/>
          </a:p>
          <a:p>
            <a:r>
              <a:rPr kumimoji="1" lang="ja-JP" altLang="en-US" dirty="0"/>
              <a:t>上昇型構文解析の </a:t>
            </a:r>
            <a:r>
              <a:rPr kumimoji="1" lang="en-US" altLang="ja-JP" dirty="0"/>
              <a:t>LALR(1) </a:t>
            </a:r>
            <a:r>
              <a:rPr kumimoji="1" lang="ja-JP" altLang="en-US" dirty="0"/>
              <a:t>解析を行う構文解析部を生成するものがあります。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7</a:t>
            </a:fld>
            <a:endParaRPr kumimoji="1" lang="ja-JP" altLang="en-US"/>
          </a:p>
        </p:txBody>
      </p:sp>
    </p:spTree>
    <p:extLst>
      <p:ext uri="{BB962C8B-B14F-4D97-AF65-F5344CB8AC3E}">
        <p14:creationId xmlns:p14="http://schemas.microsoft.com/office/powerpoint/2010/main" val="17530085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JavaCC </a:t>
            </a:r>
            <a:r>
              <a:rPr kumimoji="1" lang="ja-JP" altLang="en-US" dirty="0"/>
              <a:t>は、デフォルトでは、マクロ構文はトークンを</a:t>
            </a:r>
            <a:r>
              <a:rPr kumimoji="1" lang="en-US" altLang="ja-JP" dirty="0"/>
              <a:t>1 </a:t>
            </a:r>
            <a:r>
              <a:rPr kumimoji="1" lang="ja-JP" altLang="en-US" dirty="0"/>
              <a:t>個先読みすれば</a:t>
            </a:r>
            <a:endParaRPr kumimoji="1" lang="en-US" altLang="ja-JP" dirty="0"/>
          </a:p>
          <a:p>
            <a:r>
              <a:rPr kumimoji="1" lang="ja-JP" altLang="en-US" dirty="0"/>
              <a:t>判定できる </a:t>
            </a:r>
            <a:r>
              <a:rPr kumimoji="1" lang="en-US" altLang="ja-JP" dirty="0"/>
              <a:t>LL(1) </a:t>
            </a:r>
            <a:r>
              <a:rPr kumimoji="1" lang="ja-JP" altLang="en-US" dirty="0"/>
              <a:t>文法を仮定しています。</a:t>
            </a:r>
            <a:endParaRPr kumimoji="1" lang="en-US" altLang="ja-JP" dirty="0"/>
          </a:p>
          <a:p>
            <a:r>
              <a:rPr kumimoji="1" lang="ja-JP" altLang="en-US" dirty="0"/>
              <a:t>しかし、こちらの例のように、</a:t>
            </a:r>
            <a:r>
              <a:rPr kumimoji="1" lang="en-US" altLang="ja-JP" dirty="0"/>
              <a:t>LL(1) </a:t>
            </a:r>
            <a:r>
              <a:rPr kumimoji="1" lang="ja-JP" altLang="en-US" dirty="0"/>
              <a:t>文法ではないマクロ構文から</a:t>
            </a:r>
            <a:endParaRPr kumimoji="1" lang="en-US" altLang="ja-JP" dirty="0"/>
          </a:p>
          <a:p>
            <a:r>
              <a:rPr kumimoji="1" lang="ja-JP" altLang="en-US" dirty="0"/>
              <a:t>コンパイラを作りたい、という状況もあります。</a:t>
            </a:r>
            <a:endParaRPr kumimoji="1" lang="en-US" altLang="ja-JP" dirty="0"/>
          </a:p>
          <a:p>
            <a:r>
              <a:rPr kumimoji="1" lang="ja-JP" altLang="en-US" dirty="0"/>
              <a:t>もちろん、この例では、</a:t>
            </a:r>
            <a:r>
              <a:rPr kumimoji="1" lang="en-US" altLang="ja-JP" dirty="0"/>
              <a:t>NAME</a:t>
            </a:r>
            <a:r>
              <a:rPr kumimoji="1" lang="ja-JP" altLang="en-US" dirty="0"/>
              <a:t>を左括り出しすればいいのですが、</a:t>
            </a:r>
            <a:endParaRPr kumimoji="1" lang="en-US" altLang="ja-JP" dirty="0"/>
          </a:p>
          <a:p>
            <a:r>
              <a:rPr kumimoji="1" lang="ja-JP" altLang="en-US" dirty="0"/>
              <a:t>与えられたマクロ構文によっては、左括り出しが難しい場合もあります。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70</a:t>
            </a:fld>
            <a:endParaRPr kumimoji="1" lang="ja-JP" altLang="en-US"/>
          </a:p>
        </p:txBody>
      </p:sp>
    </p:spTree>
    <p:extLst>
      <p:ext uri="{BB962C8B-B14F-4D97-AF65-F5344CB8AC3E}">
        <p14:creationId xmlns:p14="http://schemas.microsoft.com/office/powerpoint/2010/main" val="27052289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JavaCC </a:t>
            </a:r>
            <a:r>
              <a:rPr kumimoji="1" lang="ja-JP" altLang="en-US" dirty="0"/>
              <a:t>は、デフォルトでは、トークンを</a:t>
            </a:r>
            <a:r>
              <a:rPr kumimoji="1" lang="en-US" altLang="ja-JP" dirty="0"/>
              <a:t>1</a:t>
            </a:r>
            <a:r>
              <a:rPr kumimoji="1" lang="ja-JP" altLang="en-US" dirty="0"/>
              <a:t>個先読みする</a:t>
            </a:r>
            <a:endParaRPr kumimoji="1" lang="en-US" altLang="ja-JP" dirty="0"/>
          </a:p>
          <a:p>
            <a:r>
              <a:rPr kumimoji="1" lang="en-US" altLang="ja-JP" dirty="0"/>
              <a:t>LL(1) </a:t>
            </a:r>
            <a:r>
              <a:rPr kumimoji="1" lang="ja-JP" altLang="en-US" dirty="0"/>
              <a:t>文法を仮定しています。</a:t>
            </a:r>
            <a:endParaRPr kumimoji="1" lang="en-US" altLang="ja-JP" dirty="0"/>
          </a:p>
          <a:p>
            <a:r>
              <a:rPr kumimoji="1" lang="ja-JP" altLang="en-US" dirty="0"/>
              <a:t>しかし、オプションを指定することで、先読み数を増やすことができます。</a:t>
            </a:r>
            <a:endParaRPr kumimoji="1" lang="en-US" altLang="ja-JP" dirty="0"/>
          </a:p>
          <a:p>
            <a:r>
              <a:rPr kumimoji="1" lang="ja-JP" altLang="en-US" dirty="0"/>
              <a:t>先読み数を </a:t>
            </a:r>
            <a:r>
              <a:rPr kumimoji="1" lang="en-US" altLang="ja-JP" dirty="0"/>
              <a:t>2 </a:t>
            </a:r>
            <a:r>
              <a:rPr kumimoji="1" lang="ja-JP" altLang="en-US" dirty="0"/>
              <a:t>にするのであれば、</a:t>
            </a:r>
            <a:endParaRPr kumimoji="1" lang="en-US" altLang="ja-JP" dirty="0"/>
          </a:p>
          <a:p>
            <a:r>
              <a:rPr kumimoji="1" lang="en-US" altLang="ja-JP" dirty="0"/>
              <a:t>LOOKAHEAD </a:t>
            </a:r>
            <a:r>
              <a:rPr kumimoji="1" lang="ja-JP" altLang="en-US" dirty="0"/>
              <a:t>という変数の値を </a:t>
            </a:r>
            <a:r>
              <a:rPr kumimoji="1" lang="en-US" altLang="ja-JP" dirty="0"/>
              <a:t>2 </a:t>
            </a:r>
            <a:r>
              <a:rPr kumimoji="1" lang="ja-JP" altLang="en-US" dirty="0"/>
              <a:t>にします。</a:t>
            </a:r>
            <a:endParaRPr kumimoji="1" lang="en-US" altLang="ja-JP" dirty="0"/>
          </a:p>
          <a:p>
            <a:r>
              <a:rPr kumimoji="1" lang="ja-JP" altLang="en-US" dirty="0"/>
              <a:t>先読み数はいくらでも増やせますが、先読み数を増やすとその処理が遅くります。</a:t>
            </a:r>
            <a:endParaRPr kumimoji="1" lang="en-US" altLang="ja-JP" dirty="0"/>
          </a:p>
          <a:p>
            <a:r>
              <a:rPr kumimoji="1" lang="ja-JP" altLang="en-US" dirty="0"/>
              <a:t>ですので、先読み数は必要最小限にした方がいいでしょう。</a:t>
            </a:r>
            <a:endParaRPr kumimoji="1" lang="en-US" altLang="ja-JP"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71</a:t>
            </a:fld>
            <a:endParaRPr kumimoji="1" lang="ja-JP" altLang="en-US"/>
          </a:p>
        </p:txBody>
      </p:sp>
    </p:spTree>
    <p:extLst>
      <p:ext uri="{BB962C8B-B14F-4D97-AF65-F5344CB8AC3E}">
        <p14:creationId xmlns:p14="http://schemas.microsoft.com/office/powerpoint/2010/main" val="25403748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マクロ構文全体の先読み数を増やすと処理時間が増えます。</a:t>
            </a:r>
            <a:endParaRPr kumimoji="1" lang="en-US" altLang="ja-JP" dirty="0"/>
          </a:p>
          <a:p>
            <a:r>
              <a:rPr kumimoji="1" lang="ja-JP" altLang="en-US" dirty="0"/>
              <a:t>そこで、先読み数を増やす場合は、必要な部分のみにすることで処理時間の増加を抑えられます。</a:t>
            </a:r>
            <a:endParaRPr kumimoji="1" lang="en-US" altLang="ja-JP" dirty="0"/>
          </a:p>
          <a:p>
            <a:r>
              <a:rPr kumimoji="1" lang="ja-JP" altLang="en-US" dirty="0"/>
              <a:t>こちらの例のように、</a:t>
            </a:r>
            <a:r>
              <a:rPr kumimoji="1" lang="en-US" altLang="ja-JP" dirty="0"/>
              <a:t>LOOKAHEAD (2) </a:t>
            </a:r>
            <a:r>
              <a:rPr kumimoji="1" lang="ja-JP" altLang="en-US" dirty="0"/>
              <a:t>と書くと、</a:t>
            </a:r>
            <a:endParaRPr kumimoji="1" lang="en-US" altLang="ja-JP" dirty="0"/>
          </a:p>
          <a:p>
            <a:r>
              <a:rPr kumimoji="1" lang="ja-JP" altLang="en-US" dirty="0"/>
              <a:t>その後の括弧の中のみ先読み数が</a:t>
            </a:r>
            <a:r>
              <a:rPr kumimoji="1" lang="en-US" altLang="ja-JP" dirty="0"/>
              <a:t>2</a:t>
            </a:r>
            <a:r>
              <a:rPr kumimoji="1" lang="ja-JP" altLang="en-US" dirty="0"/>
              <a:t>になります。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72</a:t>
            </a:fld>
            <a:endParaRPr kumimoji="1" lang="ja-JP" altLang="en-US"/>
          </a:p>
        </p:txBody>
      </p:sp>
    </p:spTree>
    <p:extLst>
      <p:ext uri="{BB962C8B-B14F-4D97-AF65-F5344CB8AC3E}">
        <p14:creationId xmlns:p14="http://schemas.microsoft.com/office/powerpoint/2010/main" val="42098162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公式ページにあるサンプルのうち、</a:t>
            </a:r>
            <a:r>
              <a:rPr kumimoji="1" lang="en-US" altLang="ja-JP" dirty="0"/>
              <a:t>parserCodeLL2.jj </a:t>
            </a:r>
            <a:r>
              <a:rPr kumimoji="1" lang="ja-JP" altLang="en-US" dirty="0"/>
              <a:t>は先読みが</a:t>
            </a:r>
            <a:r>
              <a:rPr kumimoji="1" lang="en-US" altLang="ja-JP" dirty="0"/>
              <a:t>2</a:t>
            </a:r>
            <a:r>
              <a:rPr kumimoji="1" lang="ja-JP" altLang="en-US" dirty="0"/>
              <a:t>個必要な</a:t>
            </a:r>
            <a:endParaRPr kumimoji="1" lang="en-US" altLang="ja-JP" dirty="0"/>
          </a:p>
          <a:p>
            <a:r>
              <a:rPr kumimoji="1" lang="en-US" altLang="ja-JP" dirty="0"/>
              <a:t>LL(2) </a:t>
            </a:r>
            <a:r>
              <a:rPr kumimoji="1" lang="ja-JP" altLang="en-US" dirty="0"/>
              <a:t>文法になっています。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73</a:t>
            </a:fld>
            <a:endParaRPr kumimoji="1" lang="ja-JP" altLang="en-US"/>
          </a:p>
        </p:txBody>
      </p:sp>
    </p:spTree>
    <p:extLst>
      <p:ext uri="{BB962C8B-B14F-4D97-AF65-F5344CB8AC3E}">
        <p14:creationId xmlns:p14="http://schemas.microsoft.com/office/powerpoint/2010/main" val="12469074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JavaCC </a:t>
            </a:r>
            <a:r>
              <a:rPr kumimoji="1" lang="ja-JP" altLang="en-US" dirty="0"/>
              <a:t>で指定できる </a:t>
            </a:r>
            <a:r>
              <a:rPr kumimoji="1" lang="en-US" altLang="ja-JP" dirty="0"/>
              <a:t>option </a:t>
            </a:r>
            <a:r>
              <a:rPr kumimoji="1" lang="ja-JP" altLang="en-US" dirty="0"/>
              <a:t>には、他にも</a:t>
            </a:r>
            <a:endParaRPr kumimoji="1" lang="en-US" altLang="ja-JP" dirty="0"/>
          </a:p>
          <a:p>
            <a:r>
              <a:rPr kumimoji="1" lang="ja-JP" altLang="en-US" dirty="0"/>
              <a:t>トレース出力等があります。</a:t>
            </a:r>
            <a:endParaRPr kumimoji="1" lang="en-US" altLang="ja-JP" dirty="0"/>
          </a:p>
          <a:p>
            <a:r>
              <a:rPr kumimoji="1" lang="en-US" altLang="ja-JP" dirty="0"/>
              <a:t>DEBUG_PARSER </a:t>
            </a:r>
            <a:r>
              <a:rPr kumimoji="1" lang="ja-JP" altLang="en-US" dirty="0"/>
              <a:t>という変数の値を </a:t>
            </a:r>
            <a:r>
              <a:rPr kumimoji="1" lang="en-US" altLang="ja-JP" dirty="0"/>
              <a:t>true </a:t>
            </a:r>
            <a:r>
              <a:rPr kumimoji="1" lang="ja-JP" altLang="en-US" dirty="0"/>
              <a:t>にして、</a:t>
            </a:r>
            <a:endParaRPr kumimoji="1" lang="en-US" altLang="ja-JP" dirty="0"/>
          </a:p>
          <a:p>
            <a:r>
              <a:rPr kumimoji="1" lang="ja-JP" altLang="en-US" dirty="0"/>
              <a:t>生成されるコンパイラを実行すると</a:t>
            </a:r>
            <a:endParaRPr kumimoji="1" lang="en-US" altLang="ja-JP" dirty="0"/>
          </a:p>
          <a:p>
            <a:r>
              <a:rPr kumimoji="1" lang="ja-JP" altLang="en-US" dirty="0"/>
              <a:t>こちらのように、解析中の非終端と、原始プログラムの何行何文字目を読んでいるかが</a:t>
            </a:r>
            <a:endParaRPr kumimoji="1" lang="en-US" altLang="ja-JP" dirty="0"/>
          </a:p>
          <a:p>
            <a:r>
              <a:rPr kumimoji="1" lang="ja-JP" altLang="en-US" dirty="0"/>
              <a:t>表示されますので、デバグ役立ちます。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74</a:t>
            </a:fld>
            <a:endParaRPr kumimoji="1" lang="ja-JP" altLang="en-US"/>
          </a:p>
        </p:txBody>
      </p:sp>
    </p:spTree>
    <p:extLst>
      <p:ext uri="{BB962C8B-B14F-4D97-AF65-F5344CB8AC3E}">
        <p14:creationId xmlns:p14="http://schemas.microsoft.com/office/powerpoint/2010/main" val="18595720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a:t>
            </a:r>
            <a:r>
              <a:rPr kumimoji="1" lang="en-US" altLang="ja-JP" dirty="0"/>
              <a:t>JavaCC </a:t>
            </a:r>
            <a:r>
              <a:rPr kumimoji="1" lang="ja-JP" altLang="en-US" dirty="0"/>
              <a:t>で指定できる </a:t>
            </a:r>
            <a:r>
              <a:rPr kumimoji="1" lang="en-US" altLang="ja-JP" dirty="0"/>
              <a:t>option </a:t>
            </a:r>
            <a:r>
              <a:rPr kumimoji="1" lang="ja-JP" altLang="en-US" dirty="0"/>
              <a:t>です。</a:t>
            </a:r>
            <a:endParaRPr kumimoji="1" lang="en-US" altLang="ja-JP" dirty="0"/>
          </a:p>
          <a:p>
            <a:r>
              <a:rPr kumimoji="1" lang="ja-JP" altLang="en-US" dirty="0"/>
              <a:t>必要に応じて指定してください。</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75</a:t>
            </a:fld>
            <a:endParaRPr kumimoji="1" lang="ja-JP" altLang="en-US"/>
          </a:p>
        </p:txBody>
      </p:sp>
    </p:spTree>
    <p:extLst>
      <p:ext uri="{BB962C8B-B14F-4D97-AF65-F5344CB8AC3E}">
        <p14:creationId xmlns:p14="http://schemas.microsoft.com/office/powerpoint/2010/main" val="42758691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JavaCC </a:t>
            </a:r>
            <a:r>
              <a:rPr kumimoji="1" lang="ja-JP" altLang="en-US" dirty="0"/>
              <a:t>は、コンパイラ作成以外にも使うことができます。</a:t>
            </a:r>
            <a:endParaRPr kumimoji="1" lang="en-US" altLang="ja-JP" dirty="0"/>
          </a:p>
          <a:p>
            <a:r>
              <a:rPr kumimoji="1" lang="ja-JP" altLang="en-US" dirty="0"/>
              <a:t>例えば、公式ページにあるサンプルプログラム </a:t>
            </a:r>
            <a:r>
              <a:rPr kumimoji="1" lang="en-US" altLang="ja-JP" dirty="0" err="1"/>
              <a:t>calc.jj</a:t>
            </a:r>
            <a:r>
              <a:rPr kumimoji="1" lang="en-US" altLang="ja-JP" dirty="0"/>
              <a:t> </a:t>
            </a:r>
            <a:r>
              <a:rPr kumimoji="1" lang="ja-JP" altLang="en-US" dirty="0"/>
              <a:t>を</a:t>
            </a:r>
            <a:endParaRPr kumimoji="1" lang="en-US" altLang="ja-JP" dirty="0"/>
          </a:p>
          <a:p>
            <a:r>
              <a:rPr kumimoji="1" lang="en-US" altLang="ja-JP" dirty="0"/>
              <a:t>JavaCC </a:t>
            </a:r>
            <a:r>
              <a:rPr kumimoji="1" lang="ja-JP" altLang="en-US" dirty="0"/>
              <a:t>に入力すると電卓を作ることができます。</a:t>
            </a:r>
            <a:endParaRPr kumimoji="1" lang="en-US" altLang="ja-JP" dirty="0"/>
          </a:p>
          <a:p>
            <a:r>
              <a:rPr kumimoji="1" lang="en-US" altLang="ja-JP" dirty="0" err="1"/>
              <a:t>calc.jj</a:t>
            </a:r>
            <a:r>
              <a:rPr kumimoji="1" lang="en-US" altLang="ja-JP" dirty="0"/>
              <a:t> </a:t>
            </a:r>
            <a:r>
              <a:rPr kumimoji="1" lang="ja-JP" altLang="en-US" dirty="0"/>
              <a:t>は、こちらの構文規則に従う式の値を計算できます。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76</a:t>
            </a:fld>
            <a:endParaRPr kumimoji="1" lang="ja-JP" altLang="en-US"/>
          </a:p>
        </p:txBody>
      </p:sp>
    </p:spTree>
    <p:extLst>
      <p:ext uri="{BB962C8B-B14F-4D97-AF65-F5344CB8AC3E}">
        <p14:creationId xmlns:p14="http://schemas.microsoft.com/office/powerpoint/2010/main" val="37261749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calc.jj</a:t>
            </a:r>
            <a:r>
              <a:rPr kumimoji="1" lang="en-US" altLang="ja-JP" dirty="0"/>
              <a:t> </a:t>
            </a:r>
            <a:r>
              <a:rPr kumimoji="1" lang="ja-JP" altLang="en-US" dirty="0"/>
              <a:t>を </a:t>
            </a:r>
            <a:r>
              <a:rPr kumimoji="1" lang="en-US" altLang="ja-JP" dirty="0"/>
              <a:t>JavaCC </a:t>
            </a:r>
            <a:r>
              <a:rPr kumimoji="1" lang="ja-JP" altLang="en-US" dirty="0"/>
              <a:t>に入力すると、</a:t>
            </a:r>
            <a:r>
              <a:rPr kumimoji="1" lang="en-US" altLang="ja-JP" dirty="0"/>
              <a:t>Java</a:t>
            </a:r>
            <a:r>
              <a:rPr kumimoji="1" lang="ja-JP" altLang="en-US" dirty="0"/>
              <a:t>プログラム </a:t>
            </a:r>
            <a:r>
              <a:rPr kumimoji="1" lang="en-US" altLang="ja-JP" dirty="0"/>
              <a:t>Calc.java</a:t>
            </a:r>
            <a:r>
              <a:rPr kumimoji="1" lang="ja-JP" altLang="en-US" dirty="0"/>
              <a:t> が出力されます。</a:t>
            </a:r>
            <a:r>
              <a:rPr kumimoji="1" lang="en-US" altLang="ja-JP" dirty="0"/>
              <a:t> </a:t>
            </a:r>
          </a:p>
          <a:p>
            <a:r>
              <a:rPr kumimoji="1" lang="en-US" altLang="ja-JP" dirty="0"/>
              <a:t>Calc.java</a:t>
            </a:r>
            <a:r>
              <a:rPr kumimoji="1" lang="ja-JP" altLang="en-US" dirty="0"/>
              <a:t> に、上の式を入力すると、式を計算した結果が出力されます。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77</a:t>
            </a:fld>
            <a:endParaRPr kumimoji="1" lang="ja-JP" altLang="en-US"/>
          </a:p>
        </p:txBody>
      </p:sp>
    </p:spTree>
    <p:extLst>
      <p:ext uri="{BB962C8B-B14F-4D97-AF65-F5344CB8AC3E}">
        <p14:creationId xmlns:p14="http://schemas.microsoft.com/office/powerpoint/2010/main" val="25707976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最後に、各コンパイラコンパイラの入手先を紹介します。</a:t>
            </a:r>
            <a:endParaRPr kumimoji="1" lang="en-US" altLang="ja-JP" dirty="0"/>
          </a:p>
          <a:p>
            <a:r>
              <a:rPr kumimoji="1" lang="ja-JP" altLang="en-US" dirty="0"/>
              <a:t>こちらの</a:t>
            </a:r>
            <a:r>
              <a:rPr kumimoji="1" lang="en-US" altLang="ja-JP" dirty="0" err="1"/>
              <a:t>url</a:t>
            </a:r>
            <a:r>
              <a:rPr kumimoji="1" lang="ja-JP" altLang="en-US" dirty="0"/>
              <a:t>からダウンロードできますので、興味のある人は見てください。</a:t>
            </a:r>
            <a:endParaRPr kumimoji="1" lang="en-US" altLang="ja-JP" dirty="0"/>
          </a:p>
          <a:p>
            <a:r>
              <a:rPr kumimoji="1" lang="ja-JP" altLang="en-US" dirty="0"/>
              <a:t>それでは、今回の授業はこれで終了します。</a:t>
            </a:r>
            <a:endParaRPr kumimoji="1" lang="en-US" altLang="ja-JP" dirty="0"/>
          </a:p>
          <a:p>
            <a:r>
              <a:rPr kumimoji="1" lang="ja-JP" altLang="en-US" dirty="0"/>
              <a:t>最初に言いました通り、今回は課題テストはありません。</a:t>
            </a:r>
            <a:endParaRPr kumimoji="1" lang="en-US" altLang="ja-JP" dirty="0"/>
          </a:p>
          <a:p>
            <a:r>
              <a:rPr kumimoji="1" lang="ja-JP" altLang="en-US" dirty="0"/>
              <a:t>お疲れ様でした。</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78</a:t>
            </a:fld>
            <a:endParaRPr kumimoji="1" lang="ja-JP" altLang="en-US"/>
          </a:p>
        </p:txBody>
      </p:sp>
    </p:spTree>
    <p:extLst>
      <p:ext uri="{BB962C8B-B14F-4D97-AF65-F5344CB8AC3E}">
        <p14:creationId xmlns:p14="http://schemas.microsoft.com/office/powerpoint/2010/main" val="1942341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lex </a:t>
            </a:r>
            <a:r>
              <a:rPr kumimoji="1" lang="ja-JP" altLang="en-US" dirty="0"/>
              <a:t>と </a:t>
            </a:r>
            <a:r>
              <a:rPr kumimoji="1" lang="en-US" altLang="ja-JP" dirty="0" err="1"/>
              <a:t>yacc</a:t>
            </a:r>
            <a:r>
              <a:rPr kumimoji="1" lang="en-US" altLang="ja-JP" dirty="0"/>
              <a:t> </a:t>
            </a:r>
            <a:r>
              <a:rPr kumimoji="1" lang="ja-JP" altLang="en-US" dirty="0"/>
              <a:t>は、</a:t>
            </a:r>
            <a:r>
              <a:rPr kumimoji="1" lang="en-US" altLang="ja-JP" dirty="0"/>
              <a:t>C</a:t>
            </a:r>
            <a:r>
              <a:rPr kumimoji="1" lang="ja-JP" altLang="en-US" dirty="0"/>
              <a:t>言語で記述された生成器を出力します。</a:t>
            </a:r>
            <a:endParaRPr kumimoji="1" lang="en-US" altLang="ja-JP" dirty="0"/>
          </a:p>
          <a:p>
            <a:r>
              <a:rPr kumimoji="1" lang="en-US" altLang="ja-JP" dirty="0"/>
              <a:t>lex </a:t>
            </a:r>
            <a:r>
              <a:rPr kumimoji="1" lang="ja-JP" altLang="en-US" dirty="0"/>
              <a:t>が字句解析部生成器、</a:t>
            </a:r>
            <a:r>
              <a:rPr kumimoji="1" lang="en-US" altLang="ja-JP" dirty="0" err="1"/>
              <a:t>yacc</a:t>
            </a:r>
            <a:r>
              <a:rPr kumimoji="1" lang="en-US" altLang="ja-JP" dirty="0"/>
              <a:t> </a:t>
            </a:r>
            <a:r>
              <a:rPr kumimoji="1" lang="ja-JP" altLang="en-US" dirty="0"/>
              <a:t>が構文解析部生成器です。</a:t>
            </a:r>
            <a:endParaRPr kumimoji="1" lang="en-US" altLang="ja-JP" dirty="0"/>
          </a:p>
          <a:p>
            <a:r>
              <a:rPr kumimoji="1" lang="en-US" altLang="ja-JP" dirty="0" err="1"/>
              <a:t>yacc</a:t>
            </a:r>
            <a:r>
              <a:rPr kumimoji="1" lang="en-US" altLang="ja-JP" dirty="0"/>
              <a:t> </a:t>
            </a:r>
            <a:r>
              <a:rPr kumimoji="1" lang="ja-JP" altLang="en-US" dirty="0"/>
              <a:t>は上昇型構文解析の </a:t>
            </a:r>
            <a:r>
              <a:rPr kumimoji="1" lang="en-US" altLang="ja-JP" dirty="0"/>
              <a:t>LALR(1) </a:t>
            </a:r>
            <a:r>
              <a:rPr kumimoji="1" lang="ja-JP" altLang="en-US" dirty="0"/>
              <a:t>解析をする構文解析部を生成します。</a:t>
            </a:r>
            <a:endParaRPr kumimoji="1" lang="en-US" altLang="ja-JP" dirty="0"/>
          </a:p>
          <a:p>
            <a:r>
              <a:rPr kumimoji="1" lang="en-US" altLang="ja-JP" dirty="0"/>
              <a:t>lex </a:t>
            </a:r>
            <a:r>
              <a:rPr kumimoji="1" lang="ja-JP" altLang="en-US" dirty="0"/>
              <a:t>と </a:t>
            </a:r>
            <a:r>
              <a:rPr kumimoji="1" lang="en-US" altLang="ja-JP" dirty="0" err="1"/>
              <a:t>yacc</a:t>
            </a:r>
            <a:r>
              <a:rPr kumimoji="1" lang="en-US" altLang="ja-JP" dirty="0"/>
              <a:t> </a:t>
            </a:r>
            <a:r>
              <a:rPr kumimoji="1" lang="ja-JP" altLang="en-US" dirty="0"/>
              <a:t>はセットで使用します。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lex, </a:t>
            </a:r>
            <a:r>
              <a:rPr kumimoji="1" lang="en-US" altLang="ja-JP" dirty="0" err="1"/>
              <a:t>yacc</a:t>
            </a:r>
            <a:r>
              <a:rPr kumimoji="1" lang="en-US" altLang="ja-JP" dirty="0"/>
              <a:t> </a:t>
            </a:r>
            <a:r>
              <a:rPr kumimoji="1" lang="ja-JP" altLang="en-US" dirty="0"/>
              <a:t>にはより使いやすい改良型である </a:t>
            </a:r>
            <a:r>
              <a:rPr kumimoji="1" lang="en-US" altLang="ja-JP" dirty="0"/>
              <a:t>flex </a:t>
            </a:r>
            <a:r>
              <a:rPr kumimoji="1" lang="ja-JP" altLang="en-US" dirty="0"/>
              <a:t>や </a:t>
            </a:r>
            <a:r>
              <a:rPr kumimoji="1" lang="en-US" altLang="ja-JP" dirty="0"/>
              <a:t>Bison </a:t>
            </a:r>
            <a:r>
              <a:rPr kumimoji="1" lang="ja-JP" altLang="en-US" dirty="0"/>
              <a:t>などもあります。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また、これらは、</a:t>
            </a:r>
            <a:r>
              <a:rPr kumimoji="1" lang="en-US" altLang="ja-JP" dirty="0"/>
              <a:t>Linux </a:t>
            </a:r>
            <a:r>
              <a:rPr kumimoji="1" lang="ja-JP" altLang="en-US" dirty="0"/>
              <a:t>や </a:t>
            </a:r>
            <a:r>
              <a:rPr kumimoji="1" lang="en-US" altLang="ja-JP" dirty="0"/>
              <a:t>MacOS </a:t>
            </a:r>
            <a:r>
              <a:rPr kumimoji="1" lang="ja-JP" altLang="en-US" dirty="0"/>
              <a:t>では、基本ソフトとしてインストール済です。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8</a:t>
            </a:fld>
            <a:endParaRPr kumimoji="1" lang="ja-JP" altLang="en-US"/>
          </a:p>
        </p:txBody>
      </p:sp>
    </p:spTree>
    <p:extLst>
      <p:ext uri="{BB962C8B-B14F-4D97-AF65-F5344CB8AC3E}">
        <p14:creationId xmlns:p14="http://schemas.microsoft.com/office/powerpoint/2010/main" val="1397101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lex </a:t>
            </a:r>
            <a:r>
              <a:rPr kumimoji="1" lang="ja-JP" altLang="en-US" dirty="0"/>
              <a:t>に、マイクロ構文を定義したファイルを与えると、</a:t>
            </a:r>
            <a:r>
              <a:rPr kumimoji="1" lang="en-US" altLang="ja-JP" dirty="0"/>
              <a:t>C </a:t>
            </a:r>
            <a:r>
              <a:rPr kumimoji="1" lang="ja-JP" altLang="en-US" dirty="0"/>
              <a:t>言語で書かれた字句解析部を生成します。</a:t>
            </a:r>
            <a:endParaRPr kumimoji="1" lang="en-US" altLang="ja-JP" dirty="0"/>
          </a:p>
          <a:p>
            <a:r>
              <a:rPr kumimoji="1" lang="ja-JP" altLang="en-US" dirty="0"/>
              <a:t>また、</a:t>
            </a:r>
            <a:r>
              <a:rPr kumimoji="1" lang="en-US" altLang="ja-JP" dirty="0" err="1"/>
              <a:t>yacc</a:t>
            </a:r>
            <a:r>
              <a:rPr kumimoji="1" lang="en-US" altLang="ja-JP" dirty="0"/>
              <a:t> </a:t>
            </a:r>
            <a:r>
              <a:rPr kumimoji="1" lang="ja-JP" altLang="en-US" dirty="0"/>
              <a:t>にマクロ構文を定義したファイルを与えると、</a:t>
            </a:r>
            <a:r>
              <a:rPr kumimoji="1" lang="en-US" altLang="ja-JP" dirty="0"/>
              <a:t>C </a:t>
            </a:r>
            <a:r>
              <a:rPr kumimoji="1" lang="ja-JP" altLang="en-US" dirty="0"/>
              <a:t>言語で書かれた構文解析部を生成します。</a:t>
            </a:r>
            <a:endParaRPr kumimoji="1" lang="en-US" altLang="ja-JP" dirty="0"/>
          </a:p>
          <a:p>
            <a:r>
              <a:rPr kumimoji="1" lang="ja-JP" altLang="en-US" dirty="0"/>
              <a:t>この</a:t>
            </a:r>
            <a:r>
              <a:rPr kumimoji="1" lang="en-US" altLang="ja-JP" dirty="0"/>
              <a:t>2</a:t>
            </a:r>
            <a:r>
              <a:rPr kumimoji="1" lang="ja-JP" altLang="en-US" dirty="0"/>
              <a:t>つを </a:t>
            </a:r>
            <a:r>
              <a:rPr kumimoji="1" lang="en-US" altLang="ja-JP" dirty="0" err="1"/>
              <a:t>gcc</a:t>
            </a:r>
            <a:r>
              <a:rPr kumimoji="1" lang="en-US" altLang="ja-JP" dirty="0"/>
              <a:t> </a:t>
            </a:r>
            <a:r>
              <a:rPr kumimoji="1" lang="ja-JP" altLang="en-US" dirty="0"/>
              <a:t>でコンパイルすると、</a:t>
            </a:r>
            <a:endParaRPr kumimoji="1" lang="en-US" altLang="ja-JP" dirty="0"/>
          </a:p>
          <a:p>
            <a:r>
              <a:rPr kumimoji="1" lang="ja-JP" altLang="en-US" dirty="0"/>
              <a:t>字句解析と構文解析をする実行形式のプログラムが生成されます。</a:t>
            </a:r>
          </a:p>
        </p:txBody>
      </p:sp>
      <p:sp>
        <p:nvSpPr>
          <p:cNvPr id="4" name="スライド番号プレースホルダー 3"/>
          <p:cNvSpPr>
            <a:spLocks noGrp="1"/>
          </p:cNvSpPr>
          <p:nvPr>
            <p:ph type="sldNum" sz="quarter" idx="5"/>
          </p:nvPr>
        </p:nvSpPr>
        <p:spPr/>
        <p:txBody>
          <a:bodyPr/>
          <a:lstStyle/>
          <a:p>
            <a:fld id="{C175F57D-4E49-4629-AEEF-C98129DF2AA2}" type="slidenum">
              <a:rPr kumimoji="1" lang="ja-JP" altLang="en-US" smtClean="0"/>
              <a:t>9</a:t>
            </a:fld>
            <a:endParaRPr kumimoji="1" lang="ja-JP" altLang="en-US"/>
          </a:p>
        </p:txBody>
      </p:sp>
    </p:spTree>
    <p:extLst>
      <p:ext uri="{BB962C8B-B14F-4D97-AF65-F5344CB8AC3E}">
        <p14:creationId xmlns:p14="http://schemas.microsoft.com/office/powerpoint/2010/main" val="2761377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ja-JP" altLang="en-US" sz="3200" i="1" dirty="0">
                  <a:effectLst>
                    <a:outerShdw blurRad="38100" dist="38100" dir="2700000" algn="tl">
                      <a:srgbClr val="000000">
                        <a:alpha val="43137"/>
                      </a:srgbClr>
                    </a:outerShdw>
                  </a:effectLst>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ja-JP" altLang="en-US" sz="3200" i="1" dirty="0">
                  <a:effectLst>
                    <a:outerShdw blurRad="38100" dist="38100" dir="2700000" algn="tl">
                      <a:srgbClr val="000000">
                        <a:alpha val="43137"/>
                      </a:srgbClr>
                    </a:outerShdw>
                  </a:effectLst>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ja-JP" altLang="en-US" sz="3200" i="1" dirty="0">
                <a:effectLst>
                  <a:outerShdw blurRad="38100" dist="38100" dir="2700000" algn="tl">
                    <a:srgbClr val="000000">
                      <a:alpha val="43137"/>
                    </a:srgbClr>
                  </a:outerShdw>
                </a:effectLst>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ja-JP" altLang="en-US" sz="3200" i="1" dirty="0">
                <a:effectLst>
                  <a:outerShdw blurRad="38100" dist="38100" dir="2700000" algn="tl">
                    <a:srgbClr val="000000">
                      <a:alpha val="43137"/>
                    </a:srgbClr>
                  </a:outerShdw>
                </a:effectLst>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ja-JP" altLang="en-US" sz="3200" i="1" dirty="0">
                <a:effectLst>
                  <a:outerShdw blurRad="38100" dist="38100" dir="2700000" algn="tl">
                    <a:srgbClr val="000000">
                      <a:alpha val="43137"/>
                    </a:srgbClr>
                  </a:outerShdw>
                </a:effectLst>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ja-JP" altLang="en-US" sz="3200" i="1" dirty="0">
                  <a:effectLst>
                    <a:outerShdw blurRad="38100" dist="38100" dir="2700000" algn="tl">
                      <a:srgbClr val="000000">
                        <a:alpha val="43137"/>
                      </a:srgbClr>
                    </a:outerShdw>
                  </a:effectLst>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ja-JP" altLang="en-US" sz="3200" i="1" dirty="0">
                  <a:effectLst>
                    <a:outerShdw blurRad="38100" dist="38100" dir="2700000" algn="tl">
                      <a:srgbClr val="000000">
                        <a:alpha val="43137"/>
                      </a:srgbClr>
                    </a:outerShdw>
                  </a:effectLst>
                </a:endParaRPr>
              </a:p>
            </p:txBody>
          </p:sp>
          <p:sp>
            <p:nvSpPr>
              <p:cNvPr id="1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ja-JP" altLang="en-US" sz="3200" i="1" dirty="0">
                  <a:effectLst>
                    <a:outerShdw blurRad="38100" dist="38100" dir="2700000" algn="tl">
                      <a:srgbClr val="000000">
                        <a:alpha val="43137"/>
                      </a:srgbClr>
                    </a:outerShdw>
                  </a:effectLst>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ja-JP" altLang="en-US" sz="3200" i="1" dirty="0">
                  <a:effectLst>
                    <a:outerShdw blurRad="38100" dist="38100" dir="2700000" algn="tl">
                      <a:srgbClr val="000000">
                        <a:alpha val="43137"/>
                      </a:srgbClr>
                    </a:outerShdw>
                  </a:effectLst>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ja-JP" altLang="en-US" sz="3200" i="1" dirty="0">
                  <a:effectLst>
                    <a:outerShdw blurRad="38100" dist="38100" dir="2700000" algn="tl">
                      <a:srgbClr val="000000">
                        <a:alpha val="43137"/>
                      </a:srgbClr>
                    </a:outerShdw>
                  </a:effectLst>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ja-JP" altLang="en-US" sz="3200" i="1" dirty="0">
                  <a:effectLst>
                    <a:outerShdw blurRad="38100" dist="38100" dir="2700000" algn="tl">
                      <a:srgbClr val="000000">
                        <a:alpha val="43137"/>
                      </a:srgbClr>
                    </a:outerShdw>
                  </a:effectLst>
                </a:endParaRPr>
              </a:p>
            </p:txBody>
          </p:sp>
        </p:grpSp>
      </p:grpSp>
      <p:sp>
        <p:nvSpPr>
          <p:cNvPr id="8208" name="Rectangle 16"/>
          <p:cNvSpPr>
            <a:spLocks noGrp="1" noChangeArrowheads="1"/>
          </p:cNvSpPr>
          <p:nvPr>
            <p:ph type="ctrTitle" sz="quarter"/>
          </p:nvPr>
        </p:nvSpPr>
        <p:spPr>
          <a:xfrm>
            <a:off x="1066800" y="1997075"/>
            <a:ext cx="7086600" cy="1431925"/>
          </a:xfrm>
        </p:spPr>
        <p:txBody>
          <a:bodyPr anchor="b"/>
          <a:lstStyle>
            <a:lvl1pPr>
              <a:defRPr/>
            </a:lvl1pPr>
          </a:lstStyle>
          <a:p>
            <a:r>
              <a:rPr lang="ja-JP" altLang="en-US"/>
              <a:t>マスタ タイトルの書式設定</a:t>
            </a:r>
          </a:p>
        </p:txBody>
      </p:sp>
      <p:sp>
        <p:nvSpPr>
          <p:cNvPr id="820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ja-JP" altLang="en-US"/>
              <a:t>マスタ サブタイトルの書式設定</a:t>
            </a:r>
          </a:p>
        </p:txBody>
      </p:sp>
      <p:sp>
        <p:nvSpPr>
          <p:cNvPr id="18" name="Rectangle 18"/>
          <p:cNvSpPr>
            <a:spLocks noGrp="1" noChangeArrowheads="1"/>
          </p:cNvSpPr>
          <p:nvPr>
            <p:ph type="dt" sz="quarter" idx="10"/>
          </p:nvPr>
        </p:nvSpPr>
        <p:spPr/>
        <p:txBody>
          <a:bodyPr/>
          <a:lstStyle>
            <a:lvl1pPr>
              <a:defRPr/>
            </a:lvl1pPr>
          </a:lstStyle>
          <a:p>
            <a:pPr>
              <a:defRPr/>
            </a:pPr>
            <a:endParaRPr lang="en-US" altLang="ja-JP"/>
          </a:p>
        </p:txBody>
      </p:sp>
      <p:sp>
        <p:nvSpPr>
          <p:cNvPr id="19" name="Rectangle 19"/>
          <p:cNvSpPr>
            <a:spLocks noGrp="1" noChangeArrowheads="1"/>
          </p:cNvSpPr>
          <p:nvPr>
            <p:ph type="ftr" sz="quarter" idx="11"/>
          </p:nvPr>
        </p:nvSpPr>
        <p:spPr/>
        <p:txBody>
          <a:bodyPr/>
          <a:lstStyle>
            <a:lvl1pPr>
              <a:defRPr/>
            </a:lvl1pPr>
          </a:lstStyle>
          <a:p>
            <a:pPr>
              <a:defRPr/>
            </a:pPr>
            <a:endParaRPr lang="en-US" altLang="ja-JP"/>
          </a:p>
        </p:txBody>
      </p:sp>
      <p:sp>
        <p:nvSpPr>
          <p:cNvPr id="20" name="Rectangle 20"/>
          <p:cNvSpPr>
            <a:spLocks noGrp="1" noChangeArrowheads="1"/>
          </p:cNvSpPr>
          <p:nvPr>
            <p:ph type="sldNum" sz="quarter" idx="12"/>
          </p:nvPr>
        </p:nvSpPr>
        <p:spPr/>
        <p:txBody>
          <a:bodyPr/>
          <a:lstStyle>
            <a:lvl1pPr>
              <a:defRPr/>
            </a:lvl1pPr>
          </a:lstStyle>
          <a:p>
            <a:fld id="{4660387C-0C3C-4B97-BE13-4872698CD066}" type="slidenum">
              <a:rPr lang="en-US" altLang="ja-JP"/>
              <a:pPr/>
              <a:t>‹#›</a:t>
            </a:fld>
            <a:endParaRPr lang="en-US" altLang="ja-JP"/>
          </a:p>
        </p:txBody>
      </p:sp>
    </p:spTree>
    <p:extLst>
      <p:ext uri="{BB962C8B-B14F-4D97-AF65-F5344CB8AC3E}">
        <p14:creationId xmlns:p14="http://schemas.microsoft.com/office/powerpoint/2010/main" val="2368333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11"/>
          <p:cNvSpPr>
            <a:spLocks noGrp="1" noChangeArrowheads="1"/>
          </p:cNvSpPr>
          <p:nvPr>
            <p:ph type="dt" sz="half" idx="10"/>
          </p:nvPr>
        </p:nvSpPr>
        <p:spPr>
          <a:ln/>
        </p:spPr>
        <p:txBody>
          <a:bodyPr/>
          <a:lstStyle>
            <a:lvl1pPr>
              <a:defRPr/>
            </a:lvl1pPr>
          </a:lstStyle>
          <a:p>
            <a:pPr>
              <a:defRPr/>
            </a:pPr>
            <a:fld id="{8274E3FB-BF8B-4AB5-99AA-C7C2D1E9AFBB}" type="datetimeFigureOut">
              <a:rPr lang="ja-JP" altLang="en-US"/>
              <a:pPr>
                <a:defRPr/>
              </a:pPr>
              <a:t>2023/6/12</a:t>
            </a:fld>
            <a:endParaRPr lang="ja-JP" alt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ja-JP" altLang="en-US"/>
          </a:p>
        </p:txBody>
      </p:sp>
      <p:sp>
        <p:nvSpPr>
          <p:cNvPr id="5" name="Rectangle 13"/>
          <p:cNvSpPr>
            <a:spLocks noGrp="1" noChangeArrowheads="1"/>
          </p:cNvSpPr>
          <p:nvPr>
            <p:ph type="sldNum" sz="quarter" idx="12"/>
          </p:nvPr>
        </p:nvSpPr>
        <p:spPr>
          <a:ln/>
        </p:spPr>
        <p:txBody>
          <a:bodyPr/>
          <a:lstStyle>
            <a:lvl1pPr>
              <a:defRPr/>
            </a:lvl1pPr>
          </a:lstStyle>
          <a:p>
            <a:pPr>
              <a:defRPr/>
            </a:pPr>
            <a:fld id="{EB452B08-CF12-4D67-8B28-8FD1D3F64E6D}"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8"/>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9"/>
          <p:cNvSpPr>
            <a:spLocks noGrp="1" noChangeArrowheads="1"/>
          </p:cNvSpPr>
          <p:nvPr>
            <p:ph type="sldNum" sz="quarter" idx="12"/>
          </p:nvPr>
        </p:nvSpPr>
        <p:spPr>
          <a:ln/>
        </p:spPr>
        <p:txBody>
          <a:bodyPr/>
          <a:lstStyle>
            <a:lvl1pPr>
              <a:defRPr/>
            </a:lvl1pPr>
          </a:lstStyle>
          <a:p>
            <a:pPr>
              <a:defRPr/>
            </a:pPr>
            <a:fld id="{EA117449-9E9F-4AD2-8259-CAC51745C3B5}" type="slidenum">
              <a:rPr lang="en-US" altLang="ja-JP"/>
              <a:pPr>
                <a:defRPr/>
              </a:pPr>
              <a:t>‹#›</a:t>
            </a:fld>
            <a:endParaRPr lang="en-US" altLang="ja-JP"/>
          </a:p>
        </p:txBody>
      </p:sp>
    </p:spTree>
    <p:extLst>
      <p:ext uri="{BB962C8B-B14F-4D97-AF65-F5344CB8AC3E}">
        <p14:creationId xmlns:p14="http://schemas.microsoft.com/office/powerpoint/2010/main" val="365960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718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4" name="Rectangle 18"/>
          <p:cNvSpPr>
            <a:spLocks noGrp="1" noChangeArrowheads="1"/>
          </p:cNvSpPr>
          <p:nvPr>
            <p:ph type="dt" sz="quarter" idx="2"/>
          </p:nvPr>
        </p:nvSpPr>
        <p:spPr bwMode="auto">
          <a:xfrm>
            <a:off x="1066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kumimoji="0" sz="1000">
                <a:effectLst>
                  <a:outerShdw blurRad="38100" dist="38100" dir="2700000" algn="tl">
                    <a:srgbClr val="000000"/>
                  </a:outerShdw>
                </a:effectLst>
                <a:latin typeface="+mn-lt"/>
              </a:defRPr>
            </a:lvl1pPr>
          </a:lstStyle>
          <a:p>
            <a:pPr>
              <a:defRPr/>
            </a:pPr>
            <a:endParaRPr lang="en-US" altLang="ja-JP"/>
          </a:p>
        </p:txBody>
      </p:sp>
      <p:sp>
        <p:nvSpPr>
          <p:cNvPr id="35" name="Rectangle 19"/>
          <p:cNvSpPr>
            <a:spLocks noGrp="1" noChangeArrowheads="1"/>
          </p:cNvSpPr>
          <p:nvPr>
            <p:ph type="ftr" sz="quarter" idx="3"/>
          </p:nvPr>
        </p:nvSpPr>
        <p:spPr bwMode="auto">
          <a:xfrm>
            <a:off x="33528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kumimoji="0" sz="1000">
                <a:effectLst>
                  <a:outerShdw blurRad="38100" dist="38100" dir="2700000" algn="tl">
                    <a:srgbClr val="000000"/>
                  </a:outerShdw>
                </a:effectLst>
                <a:latin typeface="+mn-lt"/>
              </a:defRPr>
            </a:lvl1pPr>
          </a:lstStyle>
          <a:p>
            <a:pPr>
              <a:defRPr/>
            </a:pPr>
            <a:endParaRPr lang="en-US" altLang="ja-JP"/>
          </a:p>
        </p:txBody>
      </p:sp>
      <p:sp>
        <p:nvSpPr>
          <p:cNvPr id="36" name="Rectangle 20"/>
          <p:cNvSpPr>
            <a:spLocks noGrp="1" noChangeArrowheads="1"/>
          </p:cNvSpPr>
          <p:nvPr>
            <p:ph type="sldNum" sz="quarter" idx="4"/>
          </p:nvPr>
        </p:nvSpPr>
        <p:spPr bwMode="auto">
          <a:xfrm>
            <a:off x="67056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kumimoji="0" sz="1000">
                <a:effectLst>
                  <a:outerShdw blurRad="38100" dist="38100" dir="2700000" algn="tl">
                    <a:srgbClr val="000000"/>
                  </a:outerShdw>
                </a:effectLst>
              </a:defRPr>
            </a:lvl1pPr>
          </a:lstStyle>
          <a:p>
            <a:fld id="{0A03A86B-34F9-428A-BC1E-D9DBFDA58452}" type="slidenum">
              <a:rPr lang="en-US" altLang="ja-JP"/>
              <a:pPr/>
              <a:t>‹#›</a:t>
            </a:fld>
            <a:endParaRPr lang="en-US" altLang="ja-JP"/>
          </a:p>
        </p:txBody>
      </p:sp>
    </p:spTree>
    <p:extLst>
      <p:ext uri="{BB962C8B-B14F-4D97-AF65-F5344CB8AC3E}">
        <p14:creationId xmlns:p14="http://schemas.microsoft.com/office/powerpoint/2010/main" val="798792644"/>
      </p:ext>
    </p:extLst>
  </p:cSld>
  <p:clrMap bg1="dk2" tx1="lt1" bg2="dk1" tx2="lt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imes New Roman" pitchFamily="18" charset="0"/>
          <a:ea typeface="ＭＳ Ｐゴシック" pitchFamily="50" charset="-128"/>
        </a:defRPr>
      </a:lvl2pPr>
      <a:lvl3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imes New Roman" pitchFamily="18" charset="0"/>
          <a:ea typeface="ＭＳ Ｐゴシック" pitchFamily="50" charset="-128"/>
        </a:defRPr>
      </a:lvl3pPr>
      <a:lvl4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imes New Roman" pitchFamily="18" charset="0"/>
          <a:ea typeface="ＭＳ Ｐゴシック" pitchFamily="50" charset="-128"/>
        </a:defRPr>
      </a:lvl4pPr>
      <a:lvl5pPr algn="l"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Times New Roman" pitchFamily="18" charset="0"/>
          <a:ea typeface="ＭＳ Ｐゴシック" pitchFamily="50" charset="-128"/>
        </a:defRPr>
      </a:lvl5pPr>
      <a:lvl6pPr marL="4572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pitchFamily="50" charset="-128"/>
        </a:defRPr>
      </a:lvl6pPr>
      <a:lvl7pPr marL="9144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pitchFamily="50" charset="-128"/>
        </a:defRPr>
      </a:lvl7pPr>
      <a:lvl8pPr marL="13716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pitchFamily="50" charset="-128"/>
        </a:defRPr>
      </a:lvl8pPr>
      <a:lvl9pPr marL="1828800" algn="l" rtl="0" fontAlgn="base">
        <a:spcBef>
          <a:spcPct val="0"/>
        </a:spcBef>
        <a:spcAft>
          <a:spcPct val="0"/>
        </a:spcAft>
        <a:defRPr kumimoji="1" sz="4400" b="1">
          <a:solidFill>
            <a:schemeClr val="tx2"/>
          </a:solidFill>
          <a:effectLst>
            <a:outerShdw blurRad="38100" dist="38100" dir="2700000" algn="tl">
              <a:srgbClr val="000000"/>
            </a:outerShdw>
          </a:effectLst>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Char char="–"/>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90600" y="1676400"/>
            <a:ext cx="7086600" cy="898525"/>
          </a:xfrm>
        </p:spPr>
        <p:txBody>
          <a:bodyPr/>
          <a:lstStyle/>
          <a:p>
            <a:pPr eaLnBrk="1" hangingPunct="1"/>
            <a:r>
              <a:rPr lang="ja-JP" altLang="en-US" dirty="0">
                <a:effectLst/>
              </a:rPr>
              <a:t>コンパイラ</a:t>
            </a:r>
          </a:p>
        </p:txBody>
      </p:sp>
      <p:sp>
        <p:nvSpPr>
          <p:cNvPr id="5123" name="Rectangle 3"/>
          <p:cNvSpPr>
            <a:spLocks noGrp="1" noChangeArrowheads="1"/>
          </p:cNvSpPr>
          <p:nvPr>
            <p:ph type="subTitle" idx="1"/>
          </p:nvPr>
        </p:nvSpPr>
        <p:spPr>
          <a:xfrm>
            <a:off x="990600" y="2743200"/>
            <a:ext cx="7162800" cy="3124200"/>
          </a:xfrm>
        </p:spPr>
        <p:txBody>
          <a:bodyPr/>
          <a:lstStyle/>
          <a:p>
            <a:pPr eaLnBrk="1" hangingPunct="1"/>
            <a:r>
              <a:rPr lang="ja-JP" altLang="en-US" dirty="0">
                <a:effectLst/>
              </a:rPr>
              <a:t>第1</a:t>
            </a:r>
            <a:r>
              <a:rPr lang="en-US" altLang="ja-JP" dirty="0">
                <a:effectLst/>
              </a:rPr>
              <a:t>4</a:t>
            </a:r>
            <a:r>
              <a:rPr lang="ja-JP" altLang="en-US" dirty="0">
                <a:effectLst/>
              </a:rPr>
              <a:t>回 コンパイラコンパイラ</a:t>
            </a:r>
            <a:endParaRPr lang="en-US" altLang="ja-JP" dirty="0">
              <a:effectLst/>
            </a:endParaRPr>
          </a:p>
          <a:p>
            <a:pPr eaLnBrk="1" hangingPunct="1"/>
            <a:endParaRPr lang="ja-JP" altLang="en-US" dirty="0">
              <a:effectLst/>
            </a:endParaRPr>
          </a:p>
          <a:p>
            <a:pPr algn="r" eaLnBrk="1" hangingPunct="1"/>
            <a:r>
              <a:rPr lang="en-US" altLang="ja-JP" dirty="0">
                <a:effectLst/>
              </a:rPr>
              <a:t>http://www.info.kindai.ac.jp/compiler</a:t>
            </a:r>
          </a:p>
          <a:p>
            <a:pPr algn="r"/>
            <a:r>
              <a:rPr lang="en-US" altLang="ja-JP" dirty="0">
                <a:latin typeface="Times New Roman" panose="02020603050405020304" pitchFamily="18" charset="0"/>
              </a:rPr>
              <a:t>E</a:t>
            </a:r>
            <a:r>
              <a:rPr lang="ja-JP" altLang="en-US" dirty="0">
                <a:latin typeface="Times New Roman" panose="02020603050405020304" pitchFamily="18" charset="0"/>
              </a:rPr>
              <a:t>館</a:t>
            </a:r>
            <a:r>
              <a:rPr lang="en-US" altLang="ja-JP" dirty="0">
                <a:latin typeface="Times New Roman" panose="02020603050405020304" pitchFamily="18" charset="0"/>
              </a:rPr>
              <a:t>3</a:t>
            </a:r>
            <a:r>
              <a:rPr lang="ja-JP" altLang="en-US" dirty="0">
                <a:latin typeface="Times New Roman" panose="02020603050405020304" pitchFamily="18" charset="0"/>
              </a:rPr>
              <a:t>階</a:t>
            </a:r>
            <a:r>
              <a:rPr lang="en-US" altLang="ja-JP" dirty="0">
                <a:latin typeface="Times New Roman" panose="02020603050405020304" pitchFamily="18" charset="0"/>
              </a:rPr>
              <a:t>E-331 </a:t>
            </a:r>
            <a:r>
              <a:rPr lang="ja-JP" altLang="en-US" dirty="0">
                <a:latin typeface="Times New Roman" panose="02020603050405020304" pitchFamily="18" charset="0"/>
              </a:rPr>
              <a:t>内線</a:t>
            </a:r>
            <a:r>
              <a:rPr lang="en-US" altLang="ja-JP" dirty="0">
                <a:latin typeface="Times New Roman" panose="02020603050405020304" pitchFamily="18" charset="0"/>
              </a:rPr>
              <a:t>5459</a:t>
            </a:r>
          </a:p>
          <a:p>
            <a:pPr algn="r" eaLnBrk="1" hangingPunct="1"/>
            <a:r>
              <a:rPr lang="en-US" altLang="ja-JP" dirty="0">
                <a:effectLst/>
              </a:rPr>
              <a:t>takasi-i@info.kindai.ac.jp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ffectLst/>
              </a:rPr>
              <a:t>JFlex </a:t>
            </a:r>
            <a:r>
              <a:rPr lang="ja-JP" altLang="en-US">
                <a:effectLst/>
              </a:rPr>
              <a:t>と </a:t>
            </a:r>
            <a:r>
              <a:rPr lang="en-US" altLang="ja-JP">
                <a:effectLst/>
              </a:rPr>
              <a:t>Jay</a:t>
            </a:r>
          </a:p>
        </p:txBody>
      </p:sp>
      <p:sp>
        <p:nvSpPr>
          <p:cNvPr id="587779" name="Rectangle 3"/>
          <p:cNvSpPr>
            <a:spLocks noGrp="1" noChangeArrowheads="1"/>
          </p:cNvSpPr>
          <p:nvPr>
            <p:ph type="body" idx="4294967295"/>
          </p:nvPr>
        </p:nvSpPr>
        <p:spPr>
          <a:xfrm>
            <a:off x="1066800" y="1447800"/>
            <a:ext cx="77724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ja-JP" dirty="0" err="1">
                <a:effectLst/>
              </a:rPr>
              <a:t>JFlex</a:t>
            </a:r>
            <a:r>
              <a:rPr lang="en-US" altLang="ja-JP" dirty="0">
                <a:effectLst/>
              </a:rPr>
              <a:t> </a:t>
            </a:r>
          </a:p>
          <a:p>
            <a:pPr lvl="1">
              <a:lnSpc>
                <a:spcPct val="90000"/>
              </a:lnSpc>
            </a:pPr>
            <a:r>
              <a:rPr lang="en-US" altLang="ja-JP" dirty="0">
                <a:effectLst/>
              </a:rPr>
              <a:t>Flex </a:t>
            </a:r>
            <a:r>
              <a:rPr lang="ja-JP" altLang="en-US" dirty="0">
                <a:effectLst/>
              </a:rPr>
              <a:t>の </a:t>
            </a:r>
            <a:r>
              <a:rPr lang="en-US" altLang="ja-JP" dirty="0">
                <a:effectLst/>
              </a:rPr>
              <a:t>Java </a:t>
            </a:r>
            <a:r>
              <a:rPr lang="ja-JP" altLang="en-US" dirty="0">
                <a:effectLst/>
              </a:rPr>
              <a:t>版</a:t>
            </a:r>
          </a:p>
          <a:p>
            <a:pPr lvl="1">
              <a:lnSpc>
                <a:spcPct val="90000"/>
              </a:lnSpc>
            </a:pPr>
            <a:r>
              <a:rPr lang="ja-JP" altLang="en-US" dirty="0">
                <a:effectLst/>
              </a:rPr>
              <a:t>字句解析器(記述言語</a:t>
            </a:r>
            <a:r>
              <a:rPr lang="en-US" altLang="ja-JP" dirty="0">
                <a:effectLst/>
              </a:rPr>
              <a:t>Java)</a:t>
            </a:r>
            <a:r>
              <a:rPr lang="ja-JP" altLang="en-US" dirty="0">
                <a:effectLst/>
              </a:rPr>
              <a:t>を生成</a:t>
            </a:r>
          </a:p>
          <a:p>
            <a:pPr lvl="1">
              <a:lnSpc>
                <a:spcPct val="90000"/>
              </a:lnSpc>
            </a:pPr>
            <a:r>
              <a:rPr lang="en-US" altLang="ja-JP" sz="2400" dirty="0">
                <a:effectLst/>
              </a:rPr>
              <a:t>URL : http://www.jflex.de/</a:t>
            </a:r>
            <a:endParaRPr lang="ja-JP" altLang="en-US" dirty="0">
              <a:effectLst/>
            </a:endParaRPr>
          </a:p>
          <a:p>
            <a:pPr>
              <a:lnSpc>
                <a:spcPct val="90000"/>
              </a:lnSpc>
            </a:pPr>
            <a:r>
              <a:rPr lang="en-US" altLang="ja-JP" dirty="0">
                <a:effectLst/>
              </a:rPr>
              <a:t>Jay</a:t>
            </a:r>
          </a:p>
          <a:p>
            <a:pPr lvl="1">
              <a:lnSpc>
                <a:spcPct val="90000"/>
              </a:lnSpc>
            </a:pPr>
            <a:r>
              <a:rPr lang="en-US" altLang="ja-JP" dirty="0" err="1">
                <a:effectLst/>
              </a:rPr>
              <a:t>yacc</a:t>
            </a:r>
            <a:r>
              <a:rPr lang="en-US" altLang="ja-JP" dirty="0">
                <a:effectLst/>
              </a:rPr>
              <a:t> </a:t>
            </a:r>
            <a:r>
              <a:rPr lang="ja-JP" altLang="en-US" dirty="0">
                <a:effectLst/>
              </a:rPr>
              <a:t>の </a:t>
            </a:r>
            <a:r>
              <a:rPr lang="en-US" altLang="ja-JP" dirty="0">
                <a:effectLst/>
              </a:rPr>
              <a:t>Java </a:t>
            </a:r>
            <a:r>
              <a:rPr lang="ja-JP" altLang="en-US" dirty="0">
                <a:effectLst/>
              </a:rPr>
              <a:t>版</a:t>
            </a:r>
          </a:p>
          <a:p>
            <a:pPr lvl="1">
              <a:lnSpc>
                <a:spcPct val="90000"/>
              </a:lnSpc>
            </a:pPr>
            <a:r>
              <a:rPr lang="ja-JP" altLang="en-US" dirty="0">
                <a:effectLst/>
              </a:rPr>
              <a:t>構文解析器(記述言語</a:t>
            </a:r>
            <a:r>
              <a:rPr lang="en-US" altLang="ja-JP" dirty="0">
                <a:effectLst/>
              </a:rPr>
              <a:t>Java)</a:t>
            </a:r>
            <a:r>
              <a:rPr lang="ja-JP" altLang="en-US" dirty="0">
                <a:effectLst/>
              </a:rPr>
              <a:t>を生成</a:t>
            </a:r>
          </a:p>
          <a:p>
            <a:pPr lvl="1">
              <a:lnSpc>
                <a:spcPct val="90000"/>
              </a:lnSpc>
            </a:pPr>
            <a:r>
              <a:rPr lang="en-US" altLang="ja-JP" dirty="0">
                <a:effectLst/>
              </a:rPr>
              <a:t>LALR(1) </a:t>
            </a:r>
            <a:r>
              <a:rPr lang="ja-JP" altLang="en-US" dirty="0">
                <a:effectLst/>
              </a:rPr>
              <a:t>構文解析</a:t>
            </a:r>
          </a:p>
          <a:p>
            <a:pPr lvl="1">
              <a:lnSpc>
                <a:spcPct val="90000"/>
              </a:lnSpc>
            </a:pPr>
            <a:r>
              <a:rPr lang="en-US" altLang="ja-JP" dirty="0">
                <a:effectLst/>
              </a:rPr>
              <a:t>URL : </a:t>
            </a:r>
            <a:r>
              <a:rPr lang="en-US" altLang="ja-JP" sz="2400" dirty="0">
                <a:effectLst/>
              </a:rPr>
              <a:t>http://www.cs.rit.edu/~ats/projects/lp/doc/</a:t>
            </a:r>
          </a:p>
          <a:p>
            <a:pPr lvl="1">
              <a:lnSpc>
                <a:spcPct val="90000"/>
              </a:lnSpc>
              <a:buFontTx/>
              <a:buNone/>
            </a:pPr>
            <a:r>
              <a:rPr lang="en-US" altLang="ja-JP" sz="2400" dirty="0">
                <a:effectLst/>
              </a:rPr>
              <a:t>                          jay/package-summary.html</a:t>
            </a:r>
            <a:endParaRPr lang="en-US" altLang="ja-JP" dirty="0">
              <a:effectLst/>
            </a:endParaRPr>
          </a:p>
          <a:p>
            <a:pPr lvl="2" algn="r">
              <a:lnSpc>
                <a:spcPct val="90000"/>
              </a:lnSpc>
              <a:buFont typeface="Wingdings" panose="05000000000000000000" pitchFamily="2" charset="2"/>
              <a:buNone/>
            </a:pPr>
            <a:r>
              <a:rPr lang="ja-JP" altLang="en-US" dirty="0">
                <a:effectLst/>
              </a:rPr>
              <a:t>※ </a:t>
            </a:r>
            <a:r>
              <a:rPr lang="en-US" altLang="ja-JP" dirty="0" err="1">
                <a:effectLst/>
              </a:rPr>
              <a:t>JFlex</a:t>
            </a:r>
            <a:r>
              <a:rPr lang="en-US" altLang="ja-JP" dirty="0">
                <a:effectLst/>
              </a:rPr>
              <a:t> </a:t>
            </a:r>
            <a:r>
              <a:rPr lang="ja-JP" altLang="en-US" dirty="0">
                <a:effectLst/>
              </a:rPr>
              <a:t>と </a:t>
            </a:r>
            <a:r>
              <a:rPr lang="en-US" altLang="ja-JP" dirty="0">
                <a:effectLst/>
              </a:rPr>
              <a:t>Jay </a:t>
            </a:r>
            <a:r>
              <a:rPr lang="ja-JP" altLang="en-US" dirty="0">
                <a:effectLst/>
              </a:rPr>
              <a:t>は基本的にセットで使用する</a:t>
            </a:r>
            <a:endParaRPr lang="en-US" altLang="ja-JP" dirty="0">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ffectLst/>
              </a:rPr>
              <a:t>JFlex </a:t>
            </a:r>
            <a:r>
              <a:rPr lang="ja-JP" altLang="en-US">
                <a:effectLst/>
              </a:rPr>
              <a:t>と </a:t>
            </a:r>
            <a:r>
              <a:rPr lang="en-US" altLang="ja-JP">
                <a:effectLst/>
              </a:rPr>
              <a:t>Jay</a:t>
            </a:r>
          </a:p>
        </p:txBody>
      </p:sp>
      <p:sp>
        <p:nvSpPr>
          <p:cNvPr id="594947" name="Rectangle 3"/>
          <p:cNvSpPr>
            <a:spLocks noChangeArrowheads="1"/>
          </p:cNvSpPr>
          <p:nvPr/>
        </p:nvSpPr>
        <p:spPr bwMode="auto">
          <a:xfrm>
            <a:off x="2438400" y="2514600"/>
            <a:ext cx="13716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JFlex</a:t>
            </a:r>
          </a:p>
        </p:txBody>
      </p:sp>
      <p:sp>
        <p:nvSpPr>
          <p:cNvPr id="594948" name="Rectangle 4"/>
          <p:cNvSpPr>
            <a:spLocks noChangeArrowheads="1"/>
          </p:cNvSpPr>
          <p:nvPr/>
        </p:nvSpPr>
        <p:spPr bwMode="auto">
          <a:xfrm>
            <a:off x="2438400" y="4038600"/>
            <a:ext cx="13716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Jay</a:t>
            </a:r>
          </a:p>
        </p:txBody>
      </p:sp>
      <p:sp>
        <p:nvSpPr>
          <p:cNvPr id="594949" name="Line 5"/>
          <p:cNvSpPr>
            <a:spLocks noChangeShapeType="1"/>
          </p:cNvSpPr>
          <p:nvPr/>
        </p:nvSpPr>
        <p:spPr bwMode="auto">
          <a:xfrm>
            <a:off x="2133600" y="2819400"/>
            <a:ext cx="30480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nvGrpSpPr>
          <p:cNvPr id="594950" name="Group 6"/>
          <p:cNvGrpSpPr>
            <a:grpSpLocks/>
          </p:cNvGrpSpPr>
          <p:nvPr/>
        </p:nvGrpSpPr>
        <p:grpSpPr bwMode="auto">
          <a:xfrm>
            <a:off x="381000" y="2057400"/>
            <a:ext cx="2058988" cy="1143000"/>
            <a:chOff x="3744" y="2736"/>
            <a:chExt cx="1297" cy="720"/>
          </a:xfrm>
        </p:grpSpPr>
        <p:sp>
          <p:nvSpPr>
            <p:cNvPr id="594951" name="AutoShape 7"/>
            <p:cNvSpPr>
              <a:spLocks noChangeArrowheads="1"/>
            </p:cNvSpPr>
            <p:nvPr/>
          </p:nvSpPr>
          <p:spPr bwMode="auto">
            <a:xfrm>
              <a:off x="3888" y="3024"/>
              <a:ext cx="960" cy="432"/>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xxx.l</a:t>
              </a:r>
            </a:p>
          </p:txBody>
        </p:sp>
        <p:sp>
          <p:nvSpPr>
            <p:cNvPr id="594952" name="Text Box 8"/>
            <p:cNvSpPr txBox="1">
              <a:spLocks noChangeArrowheads="1"/>
            </p:cNvSpPr>
            <p:nvPr/>
          </p:nvSpPr>
          <p:spPr bwMode="auto">
            <a:xfrm>
              <a:off x="3744" y="2736"/>
              <a:ext cx="129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2000"/>
                <a:t>マイクロ構文定義</a:t>
              </a:r>
            </a:p>
          </p:txBody>
        </p:sp>
      </p:grpSp>
      <p:sp>
        <p:nvSpPr>
          <p:cNvPr id="594953" name="Line 9"/>
          <p:cNvSpPr>
            <a:spLocks noChangeShapeType="1"/>
          </p:cNvSpPr>
          <p:nvPr/>
        </p:nvSpPr>
        <p:spPr bwMode="auto">
          <a:xfrm>
            <a:off x="2133600" y="4343400"/>
            <a:ext cx="30480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nvGrpSpPr>
          <p:cNvPr id="594954" name="Group 10"/>
          <p:cNvGrpSpPr>
            <a:grpSpLocks/>
          </p:cNvGrpSpPr>
          <p:nvPr/>
        </p:nvGrpSpPr>
        <p:grpSpPr bwMode="auto">
          <a:xfrm>
            <a:off x="381000" y="3581400"/>
            <a:ext cx="1849438" cy="1143000"/>
            <a:chOff x="3744" y="2736"/>
            <a:chExt cx="1165" cy="720"/>
          </a:xfrm>
        </p:grpSpPr>
        <p:sp>
          <p:nvSpPr>
            <p:cNvPr id="594955" name="AutoShape 11"/>
            <p:cNvSpPr>
              <a:spLocks noChangeArrowheads="1"/>
            </p:cNvSpPr>
            <p:nvPr/>
          </p:nvSpPr>
          <p:spPr bwMode="auto">
            <a:xfrm>
              <a:off x="3888" y="3024"/>
              <a:ext cx="960" cy="432"/>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xxx.jay</a:t>
              </a:r>
              <a:endParaRPr lang="ja-JP" altLang="en-US"/>
            </a:p>
          </p:txBody>
        </p:sp>
        <p:sp>
          <p:nvSpPr>
            <p:cNvPr id="594956" name="Text Box 12"/>
            <p:cNvSpPr txBox="1">
              <a:spLocks noChangeArrowheads="1"/>
            </p:cNvSpPr>
            <p:nvPr/>
          </p:nvSpPr>
          <p:spPr bwMode="auto">
            <a:xfrm>
              <a:off x="3744" y="2736"/>
              <a:ext cx="116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2000"/>
                <a:t>マクロ構文定義</a:t>
              </a:r>
            </a:p>
          </p:txBody>
        </p:sp>
      </p:grpSp>
      <p:grpSp>
        <p:nvGrpSpPr>
          <p:cNvPr id="594957" name="Group 13"/>
          <p:cNvGrpSpPr>
            <a:grpSpLocks/>
          </p:cNvGrpSpPr>
          <p:nvPr/>
        </p:nvGrpSpPr>
        <p:grpSpPr bwMode="auto">
          <a:xfrm>
            <a:off x="3810000" y="2514600"/>
            <a:ext cx="1828800" cy="685800"/>
            <a:chOff x="2544" y="1584"/>
            <a:chExt cx="1152" cy="432"/>
          </a:xfrm>
        </p:grpSpPr>
        <p:sp>
          <p:nvSpPr>
            <p:cNvPr id="594958" name="AutoShape 14"/>
            <p:cNvSpPr>
              <a:spLocks noChangeArrowheads="1"/>
            </p:cNvSpPr>
            <p:nvPr/>
          </p:nvSpPr>
          <p:spPr bwMode="auto">
            <a:xfrm>
              <a:off x="2736" y="1584"/>
              <a:ext cx="960" cy="432"/>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yyy.java</a:t>
              </a:r>
            </a:p>
          </p:txBody>
        </p:sp>
        <p:sp>
          <p:nvSpPr>
            <p:cNvPr id="594959" name="Line 15"/>
            <p:cNvSpPr>
              <a:spLocks noChangeShapeType="1"/>
            </p:cNvSpPr>
            <p:nvPr/>
          </p:nvSpPr>
          <p:spPr bwMode="auto">
            <a:xfrm>
              <a:off x="2544" y="1776"/>
              <a:ext cx="192"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594968" name="Rectangle 24"/>
          <p:cNvSpPr>
            <a:spLocks noChangeArrowheads="1"/>
          </p:cNvSpPr>
          <p:nvPr/>
        </p:nvSpPr>
        <p:spPr bwMode="auto">
          <a:xfrm>
            <a:off x="5943600" y="2514600"/>
            <a:ext cx="11430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javac</a:t>
            </a:r>
          </a:p>
        </p:txBody>
      </p:sp>
      <p:sp>
        <p:nvSpPr>
          <p:cNvPr id="594970" name="Line 26"/>
          <p:cNvSpPr>
            <a:spLocks noChangeShapeType="1"/>
          </p:cNvSpPr>
          <p:nvPr/>
        </p:nvSpPr>
        <p:spPr bwMode="auto">
          <a:xfrm>
            <a:off x="5638800" y="2819400"/>
            <a:ext cx="30480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nvGrpSpPr>
          <p:cNvPr id="594989" name="Group 45"/>
          <p:cNvGrpSpPr>
            <a:grpSpLocks/>
          </p:cNvGrpSpPr>
          <p:nvPr/>
        </p:nvGrpSpPr>
        <p:grpSpPr bwMode="auto">
          <a:xfrm>
            <a:off x="7086600" y="2514600"/>
            <a:ext cx="1752600" cy="685800"/>
            <a:chOff x="4464" y="1584"/>
            <a:chExt cx="1104" cy="432"/>
          </a:xfrm>
        </p:grpSpPr>
        <p:sp>
          <p:nvSpPr>
            <p:cNvPr id="594973" name="Line 29"/>
            <p:cNvSpPr>
              <a:spLocks noChangeShapeType="1"/>
            </p:cNvSpPr>
            <p:nvPr/>
          </p:nvSpPr>
          <p:spPr bwMode="auto">
            <a:xfrm>
              <a:off x="4464" y="1776"/>
              <a:ext cx="144"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975" name="AutoShape 31"/>
            <p:cNvSpPr>
              <a:spLocks noChangeArrowheads="1"/>
            </p:cNvSpPr>
            <p:nvPr/>
          </p:nvSpPr>
          <p:spPr bwMode="auto">
            <a:xfrm>
              <a:off x="4608" y="1584"/>
              <a:ext cx="960" cy="432"/>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yyy.class</a:t>
              </a:r>
            </a:p>
          </p:txBody>
        </p:sp>
      </p:grpSp>
      <p:grpSp>
        <p:nvGrpSpPr>
          <p:cNvPr id="594982" name="Group 38"/>
          <p:cNvGrpSpPr>
            <a:grpSpLocks/>
          </p:cNvGrpSpPr>
          <p:nvPr/>
        </p:nvGrpSpPr>
        <p:grpSpPr bwMode="auto">
          <a:xfrm>
            <a:off x="3810000" y="4038600"/>
            <a:ext cx="1828800" cy="685800"/>
            <a:chOff x="2544" y="1584"/>
            <a:chExt cx="1152" cy="432"/>
          </a:xfrm>
        </p:grpSpPr>
        <p:sp>
          <p:nvSpPr>
            <p:cNvPr id="594983" name="AutoShape 39"/>
            <p:cNvSpPr>
              <a:spLocks noChangeArrowheads="1"/>
            </p:cNvSpPr>
            <p:nvPr/>
          </p:nvSpPr>
          <p:spPr bwMode="auto">
            <a:xfrm>
              <a:off x="2736" y="1584"/>
              <a:ext cx="960" cy="432"/>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zzz.java</a:t>
              </a:r>
            </a:p>
          </p:txBody>
        </p:sp>
        <p:sp>
          <p:nvSpPr>
            <p:cNvPr id="594984" name="Line 40"/>
            <p:cNvSpPr>
              <a:spLocks noChangeShapeType="1"/>
            </p:cNvSpPr>
            <p:nvPr/>
          </p:nvSpPr>
          <p:spPr bwMode="auto">
            <a:xfrm>
              <a:off x="2544" y="1776"/>
              <a:ext cx="192"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594985" name="Rectangle 41"/>
          <p:cNvSpPr>
            <a:spLocks noChangeArrowheads="1"/>
          </p:cNvSpPr>
          <p:nvPr/>
        </p:nvSpPr>
        <p:spPr bwMode="auto">
          <a:xfrm>
            <a:off x="5943600" y="4038600"/>
            <a:ext cx="11430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javac</a:t>
            </a:r>
          </a:p>
        </p:txBody>
      </p:sp>
      <p:sp>
        <p:nvSpPr>
          <p:cNvPr id="594986" name="Line 42"/>
          <p:cNvSpPr>
            <a:spLocks noChangeShapeType="1"/>
          </p:cNvSpPr>
          <p:nvPr/>
        </p:nvSpPr>
        <p:spPr bwMode="auto">
          <a:xfrm>
            <a:off x="5638800" y="4343400"/>
            <a:ext cx="30480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nvGrpSpPr>
          <p:cNvPr id="594990" name="Group 46"/>
          <p:cNvGrpSpPr>
            <a:grpSpLocks/>
          </p:cNvGrpSpPr>
          <p:nvPr/>
        </p:nvGrpSpPr>
        <p:grpSpPr bwMode="auto">
          <a:xfrm>
            <a:off x="7086600" y="4038600"/>
            <a:ext cx="1752600" cy="685800"/>
            <a:chOff x="4464" y="2784"/>
            <a:chExt cx="1104" cy="432"/>
          </a:xfrm>
        </p:grpSpPr>
        <p:sp>
          <p:nvSpPr>
            <p:cNvPr id="594987" name="Line 43"/>
            <p:cNvSpPr>
              <a:spLocks noChangeShapeType="1"/>
            </p:cNvSpPr>
            <p:nvPr/>
          </p:nvSpPr>
          <p:spPr bwMode="auto">
            <a:xfrm>
              <a:off x="4464" y="2976"/>
              <a:ext cx="144"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4988" name="AutoShape 44"/>
            <p:cNvSpPr>
              <a:spLocks noChangeArrowheads="1"/>
            </p:cNvSpPr>
            <p:nvPr/>
          </p:nvSpPr>
          <p:spPr bwMode="auto">
            <a:xfrm>
              <a:off x="4608" y="2784"/>
              <a:ext cx="960" cy="432"/>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zzz.class</a:t>
              </a:r>
            </a:p>
          </p:txBody>
        </p:sp>
      </p:grpSp>
      <p:sp>
        <p:nvSpPr>
          <p:cNvPr id="594991" name="Rectangle 47"/>
          <p:cNvSpPr>
            <a:spLocks noChangeArrowheads="1"/>
          </p:cNvSpPr>
          <p:nvPr/>
        </p:nvSpPr>
        <p:spPr bwMode="auto">
          <a:xfrm>
            <a:off x="762000" y="5410200"/>
            <a:ext cx="3429000" cy="7620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3200"/>
              <a:t>$ </a:t>
            </a:r>
            <a:r>
              <a:rPr lang="en-US" altLang="ja-JP" sz="3200"/>
              <a:t>java zzz inputfile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4949"/>
                                        </p:tgtEl>
                                        <p:attrNameLst>
                                          <p:attrName>style.visibility</p:attrName>
                                        </p:attrNameLst>
                                      </p:cBhvr>
                                      <p:to>
                                        <p:strVal val="visible"/>
                                      </p:to>
                                    </p:set>
                                    <p:animEffect transition="in" filter="wipe(left)">
                                      <p:cBhvr>
                                        <p:cTn id="7" dur="500"/>
                                        <p:tgtEl>
                                          <p:spTgt spid="5949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94957"/>
                                        </p:tgtEl>
                                        <p:attrNameLst>
                                          <p:attrName>style.visibility</p:attrName>
                                        </p:attrNameLst>
                                      </p:cBhvr>
                                      <p:to>
                                        <p:strVal val="visible"/>
                                      </p:to>
                                    </p:set>
                                    <p:animEffect transition="in" filter="wipe(left)">
                                      <p:cBhvr>
                                        <p:cTn id="12" dur="500"/>
                                        <p:tgtEl>
                                          <p:spTgt spid="5949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4953"/>
                                        </p:tgtEl>
                                        <p:attrNameLst>
                                          <p:attrName>style.visibility</p:attrName>
                                        </p:attrNameLst>
                                      </p:cBhvr>
                                      <p:to>
                                        <p:strVal val="visible"/>
                                      </p:to>
                                    </p:set>
                                    <p:animEffect transition="in" filter="wipe(left)">
                                      <p:cBhvr>
                                        <p:cTn id="17" dur="500"/>
                                        <p:tgtEl>
                                          <p:spTgt spid="5949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94982"/>
                                        </p:tgtEl>
                                        <p:attrNameLst>
                                          <p:attrName>style.visibility</p:attrName>
                                        </p:attrNameLst>
                                      </p:cBhvr>
                                      <p:to>
                                        <p:strVal val="visible"/>
                                      </p:to>
                                    </p:set>
                                    <p:animEffect transition="in" filter="wipe(left)">
                                      <p:cBhvr>
                                        <p:cTn id="22" dur="500"/>
                                        <p:tgtEl>
                                          <p:spTgt spid="59498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4970"/>
                                        </p:tgtEl>
                                        <p:attrNameLst>
                                          <p:attrName>style.visibility</p:attrName>
                                        </p:attrNameLst>
                                      </p:cBhvr>
                                      <p:to>
                                        <p:strVal val="visible"/>
                                      </p:to>
                                    </p:set>
                                    <p:animEffect transition="in" filter="wipe(left)">
                                      <p:cBhvr>
                                        <p:cTn id="27" dur="500"/>
                                        <p:tgtEl>
                                          <p:spTgt spid="5949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94989"/>
                                        </p:tgtEl>
                                        <p:attrNameLst>
                                          <p:attrName>style.visibility</p:attrName>
                                        </p:attrNameLst>
                                      </p:cBhvr>
                                      <p:to>
                                        <p:strVal val="visible"/>
                                      </p:to>
                                    </p:set>
                                    <p:animEffect transition="in" filter="wipe(left)">
                                      <p:cBhvr>
                                        <p:cTn id="32" dur="500"/>
                                        <p:tgtEl>
                                          <p:spTgt spid="59498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94986"/>
                                        </p:tgtEl>
                                        <p:attrNameLst>
                                          <p:attrName>style.visibility</p:attrName>
                                        </p:attrNameLst>
                                      </p:cBhvr>
                                      <p:to>
                                        <p:strVal val="visible"/>
                                      </p:to>
                                    </p:set>
                                    <p:animEffect transition="in" filter="wipe(left)">
                                      <p:cBhvr>
                                        <p:cTn id="37" dur="500"/>
                                        <p:tgtEl>
                                          <p:spTgt spid="59498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94990"/>
                                        </p:tgtEl>
                                        <p:attrNameLst>
                                          <p:attrName>style.visibility</p:attrName>
                                        </p:attrNameLst>
                                      </p:cBhvr>
                                      <p:to>
                                        <p:strVal val="visible"/>
                                      </p:to>
                                    </p:set>
                                    <p:animEffect transition="in" filter="wipe(left)">
                                      <p:cBhvr>
                                        <p:cTn id="42" dur="500"/>
                                        <p:tgtEl>
                                          <p:spTgt spid="59499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594991"/>
                                        </p:tgtEl>
                                        <p:attrNameLst>
                                          <p:attrName>style.visibility</p:attrName>
                                        </p:attrNameLst>
                                      </p:cBhvr>
                                      <p:to>
                                        <p:strVal val="visible"/>
                                      </p:to>
                                    </p:set>
                                    <p:animEffect transition="in" filter="checkerboard(across)">
                                      <p:cBhvr>
                                        <p:cTn id="47" dur="500"/>
                                        <p:tgtEl>
                                          <p:spTgt spid="594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9" grpId="0" animBg="1"/>
      <p:bldP spid="594953" grpId="0" animBg="1"/>
      <p:bldP spid="594970" grpId="0" animBg="1"/>
      <p:bldP spid="594986" grpId="0" animBg="1"/>
      <p:bldP spid="59499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effectLst/>
              </a:rPr>
              <a:t>JavaCC</a:t>
            </a:r>
          </a:p>
        </p:txBody>
      </p:sp>
      <p:sp>
        <p:nvSpPr>
          <p:cNvPr id="588803" name="Rectangle 3"/>
          <p:cNvSpPr>
            <a:spLocks noGrp="1" noChangeArrowheads="1"/>
          </p:cNvSpPr>
          <p:nvPr>
            <p:ph type="body" idx="4294967295"/>
          </p:nvPr>
        </p:nvSpPr>
        <p:spPr>
          <a:xfrm>
            <a:off x="1066800" y="1676400"/>
            <a:ext cx="7543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effectLst/>
              </a:rPr>
              <a:t>JavaCC</a:t>
            </a:r>
          </a:p>
          <a:p>
            <a:pPr lvl="1"/>
            <a:r>
              <a:rPr lang="ja-JP" altLang="en-US" dirty="0">
                <a:effectLst/>
              </a:rPr>
              <a:t>字句・構文解析器(記述言語</a:t>
            </a:r>
            <a:r>
              <a:rPr lang="en-US" altLang="ja-JP" dirty="0">
                <a:effectLst/>
              </a:rPr>
              <a:t>Java)</a:t>
            </a:r>
            <a:r>
              <a:rPr lang="ja-JP" altLang="en-US" dirty="0">
                <a:effectLst/>
              </a:rPr>
              <a:t>を生成</a:t>
            </a:r>
          </a:p>
          <a:p>
            <a:pPr lvl="1"/>
            <a:r>
              <a:rPr lang="en-US" altLang="ja-JP" dirty="0">
                <a:effectLst/>
              </a:rPr>
              <a:t>LL(</a:t>
            </a:r>
            <a:r>
              <a:rPr lang="en-US" altLang="ja-JP" i="1" dirty="0">
                <a:effectLst/>
              </a:rPr>
              <a:t>k</a:t>
            </a:r>
            <a:r>
              <a:rPr lang="en-US" altLang="ja-JP" dirty="0">
                <a:effectLst/>
              </a:rPr>
              <a:t>) </a:t>
            </a:r>
            <a:r>
              <a:rPr lang="ja-JP" altLang="en-US" dirty="0">
                <a:effectLst/>
              </a:rPr>
              <a:t>構文解析</a:t>
            </a:r>
          </a:p>
          <a:p>
            <a:pPr lvl="1"/>
            <a:r>
              <a:rPr lang="en-US" altLang="ja-JP" dirty="0">
                <a:effectLst/>
              </a:rPr>
              <a:t>URL : </a:t>
            </a:r>
            <a:r>
              <a:rPr lang="en-US" altLang="ja-JP" dirty="0"/>
              <a:t>https://javacc.github.io/javacc/</a:t>
            </a:r>
            <a:endParaRPr lang="ja-JP" altLang="en-US" dirty="0">
              <a:effectLst/>
            </a:endParaRPr>
          </a:p>
        </p:txBody>
      </p:sp>
      <p:sp>
        <p:nvSpPr>
          <p:cNvPr id="588804" name="Rectangle 4"/>
          <p:cNvSpPr>
            <a:spLocks noChangeArrowheads="1"/>
          </p:cNvSpPr>
          <p:nvPr/>
        </p:nvSpPr>
        <p:spPr bwMode="auto">
          <a:xfrm>
            <a:off x="2438400" y="4724400"/>
            <a:ext cx="13716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dirty="0"/>
              <a:t>JavaCC</a:t>
            </a:r>
          </a:p>
        </p:txBody>
      </p:sp>
      <p:sp>
        <p:nvSpPr>
          <p:cNvPr id="588805" name="Line 5"/>
          <p:cNvSpPr>
            <a:spLocks noChangeShapeType="1"/>
          </p:cNvSpPr>
          <p:nvPr/>
        </p:nvSpPr>
        <p:spPr bwMode="auto">
          <a:xfrm>
            <a:off x="2133600" y="5029200"/>
            <a:ext cx="30480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88807" name="AutoShape 7"/>
          <p:cNvSpPr>
            <a:spLocks noChangeArrowheads="1"/>
          </p:cNvSpPr>
          <p:nvPr/>
        </p:nvSpPr>
        <p:spPr bwMode="auto">
          <a:xfrm>
            <a:off x="609600" y="4724400"/>
            <a:ext cx="1524000" cy="685800"/>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xxx.jj</a:t>
            </a:r>
            <a:endParaRPr lang="ja-JP" altLang="en-US"/>
          </a:p>
        </p:txBody>
      </p:sp>
      <p:sp>
        <p:nvSpPr>
          <p:cNvPr id="588808" name="Text Box 8"/>
          <p:cNvSpPr txBox="1">
            <a:spLocks noChangeArrowheads="1"/>
          </p:cNvSpPr>
          <p:nvPr/>
        </p:nvSpPr>
        <p:spPr bwMode="auto">
          <a:xfrm>
            <a:off x="381000" y="4038600"/>
            <a:ext cx="20589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2000"/>
              <a:t>マイクロ構文定義</a:t>
            </a:r>
          </a:p>
          <a:p>
            <a:r>
              <a:rPr lang="ja-JP" altLang="en-US" sz="2000"/>
              <a:t>マクロ構文定義</a:t>
            </a:r>
          </a:p>
        </p:txBody>
      </p:sp>
      <p:grpSp>
        <p:nvGrpSpPr>
          <p:cNvPr id="588809" name="Group 9"/>
          <p:cNvGrpSpPr>
            <a:grpSpLocks/>
          </p:cNvGrpSpPr>
          <p:nvPr/>
        </p:nvGrpSpPr>
        <p:grpSpPr bwMode="auto">
          <a:xfrm>
            <a:off x="3810000" y="4724400"/>
            <a:ext cx="1828800" cy="685800"/>
            <a:chOff x="2544" y="1584"/>
            <a:chExt cx="1152" cy="432"/>
          </a:xfrm>
        </p:grpSpPr>
        <p:sp>
          <p:nvSpPr>
            <p:cNvPr id="588810" name="AutoShape 10"/>
            <p:cNvSpPr>
              <a:spLocks noChangeArrowheads="1"/>
            </p:cNvSpPr>
            <p:nvPr/>
          </p:nvSpPr>
          <p:spPr bwMode="auto">
            <a:xfrm>
              <a:off x="2736" y="1584"/>
              <a:ext cx="960" cy="432"/>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yyy.java</a:t>
              </a:r>
            </a:p>
          </p:txBody>
        </p:sp>
        <p:sp>
          <p:nvSpPr>
            <p:cNvPr id="588811" name="Line 11"/>
            <p:cNvSpPr>
              <a:spLocks noChangeShapeType="1"/>
            </p:cNvSpPr>
            <p:nvPr/>
          </p:nvSpPr>
          <p:spPr bwMode="auto">
            <a:xfrm>
              <a:off x="2544" y="1776"/>
              <a:ext cx="192"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588812" name="Rectangle 12"/>
          <p:cNvSpPr>
            <a:spLocks noChangeArrowheads="1"/>
          </p:cNvSpPr>
          <p:nvPr/>
        </p:nvSpPr>
        <p:spPr bwMode="auto">
          <a:xfrm>
            <a:off x="5943600" y="4724400"/>
            <a:ext cx="11430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javac</a:t>
            </a:r>
          </a:p>
        </p:txBody>
      </p:sp>
      <p:sp>
        <p:nvSpPr>
          <p:cNvPr id="588813" name="Line 13"/>
          <p:cNvSpPr>
            <a:spLocks noChangeShapeType="1"/>
          </p:cNvSpPr>
          <p:nvPr/>
        </p:nvSpPr>
        <p:spPr bwMode="auto">
          <a:xfrm>
            <a:off x="5638800" y="5029200"/>
            <a:ext cx="30480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nvGrpSpPr>
          <p:cNvPr id="588814" name="Group 14"/>
          <p:cNvGrpSpPr>
            <a:grpSpLocks/>
          </p:cNvGrpSpPr>
          <p:nvPr/>
        </p:nvGrpSpPr>
        <p:grpSpPr bwMode="auto">
          <a:xfrm>
            <a:off x="7086600" y="4724400"/>
            <a:ext cx="1752600" cy="685800"/>
            <a:chOff x="4464" y="2784"/>
            <a:chExt cx="1104" cy="432"/>
          </a:xfrm>
        </p:grpSpPr>
        <p:sp>
          <p:nvSpPr>
            <p:cNvPr id="588815" name="Line 15"/>
            <p:cNvSpPr>
              <a:spLocks noChangeShapeType="1"/>
            </p:cNvSpPr>
            <p:nvPr/>
          </p:nvSpPr>
          <p:spPr bwMode="auto">
            <a:xfrm>
              <a:off x="4464" y="2976"/>
              <a:ext cx="144"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88816" name="AutoShape 16"/>
            <p:cNvSpPr>
              <a:spLocks noChangeArrowheads="1"/>
            </p:cNvSpPr>
            <p:nvPr/>
          </p:nvSpPr>
          <p:spPr bwMode="auto">
            <a:xfrm>
              <a:off x="4608" y="2784"/>
              <a:ext cx="960" cy="432"/>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yyy.class</a:t>
              </a:r>
            </a:p>
          </p:txBody>
        </p:sp>
      </p:grpSp>
      <p:sp>
        <p:nvSpPr>
          <p:cNvPr id="588817" name="Rectangle 17"/>
          <p:cNvSpPr>
            <a:spLocks noChangeArrowheads="1"/>
          </p:cNvSpPr>
          <p:nvPr/>
        </p:nvSpPr>
        <p:spPr bwMode="auto">
          <a:xfrm>
            <a:off x="762000" y="5715000"/>
            <a:ext cx="3429000" cy="7620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3200"/>
              <a:t>$ </a:t>
            </a:r>
            <a:r>
              <a:rPr lang="en-US" altLang="ja-JP" sz="3200"/>
              <a:t>java yyy inputfile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8805"/>
                                        </p:tgtEl>
                                        <p:attrNameLst>
                                          <p:attrName>style.visibility</p:attrName>
                                        </p:attrNameLst>
                                      </p:cBhvr>
                                      <p:to>
                                        <p:strVal val="visible"/>
                                      </p:to>
                                    </p:set>
                                    <p:animEffect transition="in" filter="wipe(left)">
                                      <p:cBhvr>
                                        <p:cTn id="7" dur="500"/>
                                        <p:tgtEl>
                                          <p:spTgt spid="588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88809"/>
                                        </p:tgtEl>
                                        <p:attrNameLst>
                                          <p:attrName>style.visibility</p:attrName>
                                        </p:attrNameLst>
                                      </p:cBhvr>
                                      <p:to>
                                        <p:strVal val="visible"/>
                                      </p:to>
                                    </p:set>
                                    <p:animEffect transition="in" filter="wipe(left)">
                                      <p:cBhvr>
                                        <p:cTn id="12" dur="500"/>
                                        <p:tgtEl>
                                          <p:spTgt spid="5888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8813"/>
                                        </p:tgtEl>
                                        <p:attrNameLst>
                                          <p:attrName>style.visibility</p:attrName>
                                        </p:attrNameLst>
                                      </p:cBhvr>
                                      <p:to>
                                        <p:strVal val="visible"/>
                                      </p:to>
                                    </p:set>
                                    <p:animEffect transition="in" filter="wipe(left)">
                                      <p:cBhvr>
                                        <p:cTn id="17" dur="500"/>
                                        <p:tgtEl>
                                          <p:spTgt spid="5888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88814"/>
                                        </p:tgtEl>
                                        <p:attrNameLst>
                                          <p:attrName>style.visibility</p:attrName>
                                        </p:attrNameLst>
                                      </p:cBhvr>
                                      <p:to>
                                        <p:strVal val="visible"/>
                                      </p:to>
                                    </p:set>
                                    <p:animEffect transition="in" filter="wipe(left)">
                                      <p:cBhvr>
                                        <p:cTn id="22" dur="500"/>
                                        <p:tgtEl>
                                          <p:spTgt spid="5888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88817"/>
                                        </p:tgtEl>
                                        <p:attrNameLst>
                                          <p:attrName>style.visibility</p:attrName>
                                        </p:attrNameLst>
                                      </p:cBhvr>
                                      <p:to>
                                        <p:strVal val="visible"/>
                                      </p:to>
                                    </p:set>
                                    <p:animEffect transition="in" filter="checkerboard(across)">
                                      <p:cBhvr>
                                        <p:cTn id="27" dur="500"/>
                                        <p:tgtEl>
                                          <p:spTgt spid="588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5" grpId="0" animBg="1"/>
      <p:bldP spid="588813" grpId="0" animBg="1"/>
      <p:bldP spid="58881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1026"/>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effectLst/>
              </a:rPr>
              <a:t>JavaCC </a:t>
            </a:r>
            <a:r>
              <a:rPr lang="ja-JP" altLang="en-US" dirty="0">
                <a:effectLst/>
              </a:rPr>
              <a:t>で省略できる作業</a:t>
            </a:r>
          </a:p>
        </p:txBody>
      </p:sp>
      <p:sp>
        <p:nvSpPr>
          <p:cNvPr id="604163" name="Rectangle 1027"/>
          <p:cNvSpPr>
            <a:spLocks noGrp="1" noChangeArrowheads="1"/>
          </p:cNvSpPr>
          <p:nvPr>
            <p:ph type="body" idx="4294967295"/>
          </p:nvPr>
        </p:nvSpPr>
        <p:spPr>
          <a:xfrm>
            <a:off x="1066800" y="1981200"/>
            <a:ext cx="75438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字句解析系</a:t>
            </a:r>
          </a:p>
          <a:p>
            <a:pPr lvl="1"/>
            <a:r>
              <a:rPr lang="ja-JP" altLang="en-US">
                <a:effectLst/>
              </a:rPr>
              <a:t>マイクロ構文から有限オートマトンを求める</a:t>
            </a:r>
          </a:p>
          <a:p>
            <a:pPr lvl="1"/>
            <a:r>
              <a:rPr lang="en-US" altLang="ja-JP">
                <a:effectLst/>
              </a:rPr>
              <a:t>nextToken() </a:t>
            </a:r>
            <a:r>
              <a:rPr lang="ja-JP" altLang="en-US">
                <a:effectLst/>
              </a:rPr>
              <a:t>メソッドの作成</a:t>
            </a:r>
          </a:p>
          <a:p>
            <a:r>
              <a:rPr lang="ja-JP" altLang="en-US">
                <a:effectLst/>
              </a:rPr>
              <a:t>構文解析系</a:t>
            </a:r>
          </a:p>
          <a:p>
            <a:pPr lvl="1"/>
            <a:r>
              <a:rPr lang="ja-JP" altLang="en-US">
                <a:effectLst/>
              </a:rPr>
              <a:t>マクロ構文が </a:t>
            </a:r>
            <a:r>
              <a:rPr lang="en-US" altLang="ja-JP">
                <a:effectLst/>
              </a:rPr>
              <a:t>LL(1) </a:t>
            </a:r>
            <a:r>
              <a:rPr lang="ja-JP" altLang="en-US">
                <a:effectLst/>
              </a:rPr>
              <a:t>文法か否かの判定</a:t>
            </a:r>
          </a:p>
          <a:p>
            <a:pPr lvl="1"/>
            <a:r>
              <a:rPr lang="ja-JP" altLang="en-US">
                <a:effectLst/>
              </a:rPr>
              <a:t>マクロ構文から </a:t>
            </a:r>
            <a:r>
              <a:rPr lang="en-US" altLang="ja-JP">
                <a:effectLst/>
              </a:rPr>
              <a:t>First </a:t>
            </a:r>
            <a:r>
              <a:rPr lang="ja-JP" altLang="en-US">
                <a:effectLst/>
              </a:rPr>
              <a:t>集合を求める</a:t>
            </a:r>
          </a:p>
          <a:p>
            <a:pPr lvl="1"/>
            <a:r>
              <a:rPr lang="en-US" altLang="ja-JP">
                <a:effectLst/>
              </a:rPr>
              <a:t>nextToken() </a:t>
            </a:r>
            <a:r>
              <a:rPr lang="ja-JP" altLang="en-US">
                <a:effectLst/>
              </a:rPr>
              <a:t>メソッドの呼び出し</a:t>
            </a:r>
          </a:p>
          <a:p>
            <a:pPr lvl="1"/>
            <a:r>
              <a:rPr lang="ja-JP" altLang="en-US">
                <a:effectLst/>
              </a:rPr>
              <a:t>トークンの一致判定</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effectLst/>
              </a:rPr>
              <a:t>JavaCC </a:t>
            </a:r>
            <a:r>
              <a:rPr lang="ja-JP" altLang="en-US" dirty="0">
                <a:effectLst/>
              </a:rPr>
              <a:t>で省略できない作業</a:t>
            </a:r>
          </a:p>
        </p:txBody>
      </p:sp>
      <p:sp>
        <p:nvSpPr>
          <p:cNvPr id="611331"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構文解析系</a:t>
            </a:r>
          </a:p>
          <a:p>
            <a:pPr lvl="1"/>
            <a:r>
              <a:rPr lang="ja-JP" altLang="en-US">
                <a:effectLst/>
              </a:rPr>
              <a:t>左再帰性の除去</a:t>
            </a:r>
          </a:p>
          <a:p>
            <a:pPr lvl="1"/>
            <a:r>
              <a:rPr lang="ja-JP" altLang="en-US">
                <a:effectLst/>
              </a:rPr>
              <a:t>左括り出し</a:t>
            </a:r>
          </a:p>
          <a:p>
            <a:r>
              <a:rPr lang="ja-JP" altLang="en-US">
                <a:effectLst/>
              </a:rPr>
              <a:t>コード生成系</a:t>
            </a:r>
          </a:p>
          <a:p>
            <a:pPr lvl="1"/>
            <a:r>
              <a:rPr lang="ja-JP" altLang="en-US">
                <a:effectLst/>
              </a:rPr>
              <a:t>全て</a:t>
            </a:r>
          </a:p>
          <a:p>
            <a:r>
              <a:rPr lang="ja-JP" altLang="en-US">
                <a:effectLst/>
              </a:rPr>
              <a:t>最適化系</a:t>
            </a:r>
          </a:p>
          <a:p>
            <a:pPr lvl="1"/>
            <a:r>
              <a:rPr lang="ja-JP" altLang="en-US">
                <a:effectLst/>
              </a:rPr>
              <a:t>全て</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1026"/>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effectLst/>
              </a:rPr>
              <a:t>JavaCC </a:t>
            </a:r>
            <a:r>
              <a:rPr lang="ja-JP" altLang="en-US" dirty="0">
                <a:effectLst/>
              </a:rPr>
              <a:t>のインストール(</a:t>
            </a:r>
            <a:r>
              <a:rPr lang="en-US" altLang="ja-JP" dirty="0">
                <a:effectLst/>
              </a:rPr>
              <a:t>Mac)</a:t>
            </a:r>
          </a:p>
        </p:txBody>
      </p:sp>
      <p:sp>
        <p:nvSpPr>
          <p:cNvPr id="624643" name="Rectangle 1027"/>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err="1">
                <a:effectLst/>
              </a:rPr>
              <a:t>MacPorts</a:t>
            </a:r>
            <a:r>
              <a:rPr lang="ja-JP" altLang="en-US" dirty="0">
                <a:effectLst/>
              </a:rPr>
              <a:t> を使うのが簡単</a:t>
            </a:r>
          </a:p>
          <a:p>
            <a:pPr lvl="1"/>
            <a:r>
              <a:rPr lang="en-US" altLang="ja-JP" dirty="0">
                <a:effectLst/>
              </a:rPr>
              <a:t>Mac OSX </a:t>
            </a:r>
            <a:r>
              <a:rPr lang="ja-JP" altLang="en-US" dirty="0">
                <a:effectLst/>
              </a:rPr>
              <a:t>のパッケージ管理ツール</a:t>
            </a:r>
          </a:p>
          <a:p>
            <a:pPr lvl="2"/>
            <a:r>
              <a:rPr lang="ja-JP" altLang="en-US" dirty="0">
                <a:effectLst/>
              </a:rPr>
              <a:t>インストール後は </a:t>
            </a:r>
            <a:r>
              <a:rPr lang="en-US" altLang="ja-JP" dirty="0">
                <a:effectLst/>
              </a:rPr>
              <a:t>port </a:t>
            </a:r>
            <a:r>
              <a:rPr lang="ja-JP" altLang="en-US" dirty="0">
                <a:effectLst/>
              </a:rPr>
              <a:t>コマンドで様々なパッケージをインストール可能</a:t>
            </a:r>
          </a:p>
          <a:p>
            <a:pPr lvl="1"/>
            <a:r>
              <a:rPr lang="en-US" altLang="ja-JP" dirty="0">
                <a:effectLst/>
              </a:rPr>
              <a:t>URL:http://www.macports.org/</a:t>
            </a:r>
            <a:endParaRPr lang="ja-JP" altLang="en-US" dirty="0">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ffectLst/>
              </a:rPr>
              <a:t>MacPorts</a:t>
            </a:r>
            <a:r>
              <a:rPr lang="ja-JP" altLang="en-US">
                <a:effectLst/>
              </a:rPr>
              <a:t> のインストール</a:t>
            </a:r>
          </a:p>
        </p:txBody>
      </p:sp>
      <p:sp>
        <p:nvSpPr>
          <p:cNvPr id="673795" name="Rectangle 3"/>
          <p:cNvSpPr>
            <a:spLocks noGrp="1" noChangeArrowheads="1"/>
          </p:cNvSpPr>
          <p:nvPr>
            <p:ph type="body" idx="4294967295"/>
          </p:nvPr>
        </p:nvSpPr>
        <p:spPr>
          <a:xfrm>
            <a:off x="533400" y="1981200"/>
            <a:ext cx="8382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buFont typeface="Wingdings" panose="05000000000000000000" pitchFamily="2" charset="2"/>
              <a:buAutoNum type="arabicPeriod"/>
            </a:pPr>
            <a:r>
              <a:rPr lang="en-US" altLang="ja-JP" dirty="0">
                <a:effectLst/>
              </a:rPr>
              <a:t>http://www.macports.org/ </a:t>
            </a:r>
            <a:r>
              <a:rPr lang="ja-JP" altLang="en-US" dirty="0">
                <a:effectLst/>
              </a:rPr>
              <a:t>から</a:t>
            </a:r>
            <a:endParaRPr lang="en-US" altLang="ja-JP" dirty="0">
              <a:effectLst/>
            </a:endParaRPr>
          </a:p>
          <a:p>
            <a:pPr marL="0" indent="0">
              <a:buNone/>
            </a:pPr>
            <a:r>
              <a:rPr lang="ja-JP" altLang="en-US" dirty="0">
                <a:effectLst/>
              </a:rPr>
              <a:t>      </a:t>
            </a:r>
            <a:r>
              <a:rPr lang="en-US" altLang="ja-JP" dirty="0">
                <a:effectLst/>
              </a:rPr>
              <a:t>pkg </a:t>
            </a:r>
            <a:r>
              <a:rPr lang="ja-JP" altLang="en-US" dirty="0">
                <a:effectLst/>
              </a:rPr>
              <a:t>ファイルをダウンロード</a:t>
            </a:r>
          </a:p>
          <a:p>
            <a:pPr marL="609600" indent="-609600">
              <a:buFont typeface="+mj-lt"/>
              <a:buAutoNum type="arabicPeriod" startAt="2"/>
            </a:pPr>
            <a:r>
              <a:rPr lang="en-US" altLang="ja-JP" dirty="0">
                <a:effectLst/>
              </a:rPr>
              <a:t>pkg </a:t>
            </a:r>
            <a:r>
              <a:rPr lang="ja-JP" altLang="en-US" dirty="0">
                <a:effectLst/>
              </a:rPr>
              <a:t>ファイルをクリックしてインストール</a:t>
            </a:r>
          </a:p>
          <a:p>
            <a:pPr marL="609600" indent="-609600">
              <a:buFont typeface="+mj-lt"/>
              <a:buAutoNum type="arabicPeriod" startAt="2"/>
            </a:pPr>
            <a:r>
              <a:rPr lang="ja-JP" altLang="en-US" dirty="0">
                <a:effectLst/>
              </a:rPr>
              <a:t>/</a:t>
            </a:r>
            <a:r>
              <a:rPr lang="en-US" altLang="ja-JP" dirty="0">
                <a:effectLst/>
              </a:rPr>
              <a:t>opt/local/</a:t>
            </a:r>
            <a:r>
              <a:rPr lang="en-US" altLang="ja-JP" dirty="0" err="1">
                <a:effectLst/>
              </a:rPr>
              <a:t>etc</a:t>
            </a:r>
            <a:r>
              <a:rPr lang="en-US" altLang="ja-JP" dirty="0">
                <a:effectLst/>
              </a:rPr>
              <a:t>/</a:t>
            </a:r>
            <a:r>
              <a:rPr lang="en-US" altLang="ja-JP" dirty="0" err="1">
                <a:effectLst/>
              </a:rPr>
              <a:t>macports</a:t>
            </a:r>
            <a:r>
              <a:rPr lang="en-US" altLang="ja-JP" dirty="0">
                <a:effectLst/>
              </a:rPr>
              <a:t>/ </a:t>
            </a:r>
            <a:r>
              <a:rPr lang="ja-JP" altLang="en-US" dirty="0">
                <a:effectLst/>
              </a:rPr>
              <a:t>に移動</a:t>
            </a:r>
          </a:p>
          <a:p>
            <a:pPr marL="609600" indent="-609600">
              <a:buFont typeface="+mj-lt"/>
              <a:buAutoNum type="arabicPeriod" startAt="2"/>
            </a:pPr>
            <a:r>
              <a:rPr lang="ja-JP" altLang="en-US" dirty="0">
                <a:effectLst/>
              </a:rPr>
              <a:t>エディタで </a:t>
            </a:r>
            <a:r>
              <a:rPr lang="en-US" altLang="ja-JP" dirty="0" err="1">
                <a:effectLst/>
              </a:rPr>
              <a:t>sources.conf</a:t>
            </a:r>
            <a:r>
              <a:rPr lang="en-US" altLang="ja-JP" dirty="0">
                <a:effectLst/>
              </a:rPr>
              <a:t> </a:t>
            </a:r>
            <a:r>
              <a:rPr lang="ja-JP" altLang="en-US" dirty="0">
                <a:effectLst/>
              </a:rPr>
              <a:t>を編集</a:t>
            </a:r>
          </a:p>
          <a:p>
            <a:pPr marL="1028700" lvl="1" indent="-571500">
              <a:buFont typeface="+mj-lt"/>
              <a:buAutoNum type="romanLcPeriod"/>
            </a:pPr>
            <a:r>
              <a:rPr lang="en-US" altLang="ja-JP" dirty="0" err="1">
                <a:effectLst/>
              </a:rPr>
              <a:t>rsync</a:t>
            </a:r>
            <a:r>
              <a:rPr lang="en-US" altLang="ja-JP" dirty="0">
                <a:effectLst/>
              </a:rPr>
              <a:t>: </a:t>
            </a:r>
            <a:r>
              <a:rPr lang="ja-JP" altLang="en-US" dirty="0">
                <a:effectLst/>
              </a:rPr>
              <a:t>で始まる行をコメントアウト</a:t>
            </a:r>
          </a:p>
          <a:p>
            <a:pPr marL="1028700" lvl="1" indent="-571500">
              <a:buFont typeface="+mj-lt"/>
              <a:buAutoNum type="romanLcPeriod"/>
            </a:pPr>
            <a:r>
              <a:rPr lang="ja-JP" altLang="en-US" dirty="0">
                <a:effectLst/>
              </a:rPr>
              <a:t>その下に以下の一行を加える</a:t>
            </a:r>
            <a:r>
              <a:rPr lang="en-US" altLang="ja-JP" sz="2600" dirty="0">
                <a:effectLst/>
              </a:rPr>
              <a:t>http://www.macports.org/files/ports.tar.gz [default]</a:t>
            </a:r>
          </a:p>
          <a:p>
            <a:pPr marL="457200" lvl="1" indent="0">
              <a:buNone/>
            </a:pPr>
            <a:r>
              <a:rPr lang="en-US" altLang="ja-JP" sz="2600" dirty="0">
                <a:effectLst/>
              </a:rPr>
              <a:t>(※) 3.,</a:t>
            </a:r>
            <a:r>
              <a:rPr lang="ja-JP" altLang="en-US" sz="2600" dirty="0">
                <a:effectLst/>
              </a:rPr>
              <a:t> </a:t>
            </a:r>
            <a:r>
              <a:rPr lang="en-US" altLang="ja-JP" sz="2600" dirty="0">
                <a:effectLst/>
              </a:rPr>
              <a:t>4. </a:t>
            </a:r>
            <a:r>
              <a:rPr lang="ja-JP" altLang="en-US" sz="2600" dirty="0">
                <a:effectLst/>
              </a:rPr>
              <a:t>はプロキシ内からインストールする場合</a:t>
            </a:r>
            <a:r>
              <a:rPr lang="en-US" altLang="ja-JP" sz="2600" dirty="0">
                <a:effectLst/>
              </a:rPr>
              <a:t> </a:t>
            </a:r>
            <a:endParaRPr lang="ja-JP" altLang="en-US" sz="2600" dirty="0">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スクリーンショットの画面&#10;&#10;自動的に生成された説明">
            <a:extLst>
              <a:ext uri="{FF2B5EF4-FFF2-40B4-BE49-F238E27FC236}">
                <a16:creationId xmlns:a16="http://schemas.microsoft.com/office/drawing/2014/main" id="{5ABD0B15-4FDE-4CA1-95B7-507293BE5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9" y="0"/>
            <a:ext cx="9064782" cy="6858000"/>
          </a:xfrm>
          <a:prstGeom prst="rect">
            <a:avLst/>
          </a:prstGeom>
        </p:spPr>
      </p:pic>
      <p:sp>
        <p:nvSpPr>
          <p:cNvPr id="277507" name="Oval 3"/>
          <p:cNvSpPr>
            <a:spLocks noChangeArrowheads="1"/>
          </p:cNvSpPr>
          <p:nvPr/>
        </p:nvSpPr>
        <p:spPr bwMode="auto">
          <a:xfrm>
            <a:off x="990600" y="1295400"/>
            <a:ext cx="1524000" cy="381000"/>
          </a:xfrm>
          <a:prstGeom prst="ellipse">
            <a:avLst/>
          </a:prstGeom>
          <a:noFill/>
          <a:ln w="381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a:spcBef>
                <a:spcPct val="20000"/>
              </a:spcBef>
              <a:buClr>
                <a:schemeClr val="tx1"/>
              </a:buClr>
              <a:buChar char="–"/>
              <a:defRPr kumimoji="1"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Arial" panose="020B0604020202020204" pitchFamily="34" charset="0"/>
              </a:defRPr>
            </a:lvl9pPr>
          </a:lstStyle>
          <a:p>
            <a:pPr algn="ctr" eaLnBrk="1" hangingPunct="1">
              <a:spcBef>
                <a:spcPct val="0"/>
              </a:spcBef>
              <a:buClrTx/>
              <a:buSzTx/>
              <a:buFontTx/>
              <a:buNone/>
            </a:pPr>
            <a:endParaRPr lang="ja-JP" altLang="en-US">
              <a:latin typeface="Times New Roman" panose="02020603050405020304" pitchFamily="18" charset="0"/>
            </a:endParaRPr>
          </a:p>
        </p:txBody>
      </p:sp>
      <p:sp>
        <p:nvSpPr>
          <p:cNvPr id="2" name="正方形/長方形 1">
            <a:extLst>
              <a:ext uri="{FF2B5EF4-FFF2-40B4-BE49-F238E27FC236}">
                <a16:creationId xmlns:a16="http://schemas.microsoft.com/office/drawing/2014/main" id="{3CAEC7B8-A744-43E4-BC59-55A6C7ED5AF5}"/>
              </a:ext>
            </a:extLst>
          </p:cNvPr>
          <p:cNvSpPr/>
          <p:nvPr/>
        </p:nvSpPr>
        <p:spPr bwMode="auto">
          <a:xfrm>
            <a:off x="3810000" y="304800"/>
            <a:ext cx="5029200" cy="685800"/>
          </a:xfrm>
          <a:prstGeom prst="rect">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sz="3600" dirty="0">
                <a:effectLst/>
              </a:rPr>
              <a:t>http://www.macports.org/</a:t>
            </a:r>
            <a:endParaRPr kumimoji="1" lang="ja-JP" altLang="en-US" sz="3200" b="0" i="1"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1598996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7507"/>
                                        </p:tgtEl>
                                        <p:attrNameLst>
                                          <p:attrName>style.visibility</p:attrName>
                                        </p:attrNameLst>
                                      </p:cBhvr>
                                      <p:to>
                                        <p:strVal val="visible"/>
                                      </p:to>
                                    </p:set>
                                    <p:animEffect transition="in" filter="checkerboard(across)">
                                      <p:cBhvr>
                                        <p:cTn id="7" dur="500"/>
                                        <p:tgtEl>
                                          <p:spTgt spid="277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の画面&#10;&#10;自動的に生成された説明">
            <a:extLst>
              <a:ext uri="{FF2B5EF4-FFF2-40B4-BE49-F238E27FC236}">
                <a16:creationId xmlns:a16="http://schemas.microsoft.com/office/drawing/2014/main" id="{D01787C6-86DD-4DA7-B1E2-C15459333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9" y="0"/>
            <a:ext cx="9064782" cy="6858000"/>
          </a:xfrm>
          <a:prstGeom prst="rect">
            <a:avLst/>
          </a:prstGeom>
        </p:spPr>
      </p:pic>
      <p:sp>
        <p:nvSpPr>
          <p:cNvPr id="6" name="角丸四角形 5"/>
          <p:cNvSpPr/>
          <p:nvPr/>
        </p:nvSpPr>
        <p:spPr bwMode="auto">
          <a:xfrm>
            <a:off x="2438400" y="3048000"/>
            <a:ext cx="1981200" cy="1676400"/>
          </a:xfrm>
          <a:prstGeom prst="roundRect">
            <a:avLst/>
          </a:prstGeom>
          <a:noFill/>
          <a:ln w="38100"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useBgFill="1">
        <p:nvSpPr>
          <p:cNvPr id="7" name="AutoShape 4"/>
          <p:cNvSpPr>
            <a:spLocks noChangeArrowheads="1"/>
          </p:cNvSpPr>
          <p:nvPr/>
        </p:nvSpPr>
        <p:spPr bwMode="auto">
          <a:xfrm>
            <a:off x="3886200" y="5056346"/>
            <a:ext cx="4724400" cy="1295400"/>
          </a:xfrm>
          <a:prstGeom prst="wedgeRoundRectCallout">
            <a:avLst>
              <a:gd name="adj1" fmla="val -40954"/>
              <a:gd name="adj2" fmla="val -89921"/>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ct val="20000"/>
              </a:spcBef>
              <a:buClr>
                <a:schemeClr val="hlink"/>
              </a:buClr>
              <a:buSzPct val="7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a:spcBef>
                <a:spcPct val="20000"/>
              </a:spcBef>
              <a:buClr>
                <a:schemeClr val="tx1"/>
              </a:buClr>
              <a:buChar char="–"/>
              <a:defRPr kumimoji="1"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Arial" panose="020B0604020202020204" pitchFamily="34" charset="0"/>
              </a:defRPr>
            </a:lvl9pPr>
          </a:lstStyle>
          <a:p>
            <a:pPr eaLnBrk="1" hangingPunct="1">
              <a:spcBef>
                <a:spcPct val="0"/>
              </a:spcBef>
              <a:buClrTx/>
              <a:buSzTx/>
              <a:buFontTx/>
              <a:buNone/>
            </a:pPr>
            <a:r>
              <a:rPr lang="en-US" altLang="ja-JP" sz="2800" dirty="0">
                <a:latin typeface="Times New Roman" panose="02020603050405020304" pitchFamily="18" charset="0"/>
              </a:rPr>
              <a:t>OS </a:t>
            </a:r>
            <a:r>
              <a:rPr lang="ja-JP" altLang="en-US" sz="2800" dirty="0">
                <a:latin typeface="Times New Roman" panose="02020603050405020304" pitchFamily="18" charset="0"/>
              </a:rPr>
              <a:t>のバージョンに応じた </a:t>
            </a:r>
          </a:p>
          <a:p>
            <a:pPr eaLnBrk="1" hangingPunct="1">
              <a:spcBef>
                <a:spcPct val="0"/>
              </a:spcBef>
              <a:buClrTx/>
              <a:buSzTx/>
              <a:buFontTx/>
              <a:buNone/>
            </a:pPr>
            <a:r>
              <a:rPr lang="en-US" altLang="ja-JP" sz="2800" dirty="0" err="1">
                <a:latin typeface="Times New Roman" panose="02020603050405020304" pitchFamily="18" charset="0"/>
              </a:rPr>
              <a:t>pkg</a:t>
            </a:r>
            <a:r>
              <a:rPr lang="en-US" altLang="ja-JP" sz="2800" dirty="0">
                <a:latin typeface="Times New Roman" panose="02020603050405020304" pitchFamily="18" charset="0"/>
              </a:rPr>
              <a:t> </a:t>
            </a:r>
            <a:r>
              <a:rPr lang="ja-JP" altLang="en-US" sz="2800" dirty="0">
                <a:latin typeface="Times New Roman" panose="02020603050405020304" pitchFamily="18" charset="0"/>
              </a:rPr>
              <a:t>ファイルをダウンロード</a:t>
            </a:r>
          </a:p>
        </p:txBody>
      </p:sp>
    </p:spTree>
    <p:extLst>
      <p:ext uri="{BB962C8B-B14F-4D97-AF65-F5344CB8AC3E}">
        <p14:creationId xmlns:p14="http://schemas.microsoft.com/office/powerpoint/2010/main" val="61314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4820" name="Picture 4" descr="C:\Documents and Settings\Takashi\My Documents\Compiler\javacc\fig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530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74821" name="Oval 5"/>
          <p:cNvSpPr>
            <a:spLocks noChangeArrowheads="1"/>
          </p:cNvSpPr>
          <p:nvPr/>
        </p:nvSpPr>
        <p:spPr bwMode="auto">
          <a:xfrm>
            <a:off x="7848600" y="5181600"/>
            <a:ext cx="685800" cy="685800"/>
          </a:xfrm>
          <a:prstGeom prst="ellipse">
            <a:avLst/>
          </a:prstGeom>
          <a:noFill/>
          <a:ln w="381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4821"/>
                                        </p:tgtEl>
                                        <p:attrNameLst>
                                          <p:attrName>style.visibility</p:attrName>
                                        </p:attrNameLst>
                                      </p:cBhvr>
                                      <p:to>
                                        <p:strVal val="visible"/>
                                      </p:to>
                                    </p:set>
                                    <p:animEffect transition="in" filter="checkerboard(across)">
                                      <p:cBhvr>
                                        <p:cTn id="7" dur="500"/>
                                        <p:tgtEl>
                                          <p:spTgt spid="67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idx="4294967295"/>
          </p:nvPr>
        </p:nvSpPr>
        <p:spPr>
          <a:xfrm>
            <a:off x="1066800" y="639763"/>
            <a:ext cx="7543800" cy="762000"/>
          </a:xfrm>
        </p:spPr>
        <p:txBody>
          <a:bodyPr/>
          <a:lstStyle/>
          <a:p>
            <a:pPr eaLnBrk="1" hangingPunct="1"/>
            <a:r>
              <a:rPr lang="ja-JP" altLang="en-US" dirty="0">
                <a:effectLst/>
              </a:rPr>
              <a:t>コンパイラ </a:t>
            </a:r>
            <a:r>
              <a:rPr lang="en-US" altLang="ja-JP" dirty="0">
                <a:effectLst/>
              </a:rPr>
              <a:t>(compiler)</a:t>
            </a:r>
            <a:endParaRPr lang="ja-JP" altLang="en-US" dirty="0">
              <a:effectLst/>
            </a:endParaRPr>
          </a:p>
        </p:txBody>
      </p:sp>
      <p:sp>
        <p:nvSpPr>
          <p:cNvPr id="216067" name="Rectangle 3"/>
          <p:cNvSpPr>
            <a:spLocks noGrp="1" noChangeArrowheads="1"/>
          </p:cNvSpPr>
          <p:nvPr>
            <p:ph type="body" idx="4294967295"/>
          </p:nvPr>
        </p:nvSpPr>
        <p:spPr>
          <a:xfrm>
            <a:off x="1066800" y="1981200"/>
            <a:ext cx="7543800" cy="2209800"/>
          </a:xfrm>
        </p:spPr>
        <p:txBody>
          <a:bodyPr/>
          <a:lstStyle/>
          <a:p>
            <a:pPr eaLnBrk="1" hangingPunct="1"/>
            <a:r>
              <a:rPr lang="ja-JP" altLang="en-US" sz="3600" dirty="0">
                <a:effectLst/>
              </a:rPr>
              <a:t>コンパイラ</a:t>
            </a:r>
            <a:endParaRPr lang="en-US" altLang="ja-JP" sz="3600" dirty="0">
              <a:effectLst/>
            </a:endParaRPr>
          </a:p>
          <a:p>
            <a:pPr lvl="1" eaLnBrk="1" hangingPunct="1"/>
            <a:r>
              <a:rPr lang="ja-JP" altLang="en-US" dirty="0">
                <a:effectLst/>
              </a:rPr>
              <a:t>原始プログラム</a:t>
            </a:r>
            <a:r>
              <a:rPr lang="en-US" altLang="ja-JP" dirty="0">
                <a:effectLst/>
              </a:rPr>
              <a:t>(source program)</a:t>
            </a:r>
            <a:r>
              <a:rPr lang="ja-JP" altLang="en-US" dirty="0">
                <a:effectLst/>
              </a:rPr>
              <a:t>を</a:t>
            </a:r>
            <a:endParaRPr lang="en-US" altLang="ja-JP" dirty="0">
              <a:effectLst/>
            </a:endParaRPr>
          </a:p>
          <a:p>
            <a:pPr lvl="1" eaLnBrk="1" hangingPunct="1">
              <a:buFontTx/>
              <a:buNone/>
            </a:pPr>
            <a:r>
              <a:rPr lang="ja-JP" altLang="en-US" dirty="0">
                <a:effectLst/>
              </a:rPr>
              <a:t>　目的プログラム</a:t>
            </a:r>
            <a:r>
              <a:rPr lang="en-US" altLang="ja-JP" dirty="0">
                <a:effectLst/>
              </a:rPr>
              <a:t>(object program)</a:t>
            </a:r>
            <a:r>
              <a:rPr lang="ja-JP" altLang="en-US" dirty="0">
                <a:effectLst/>
              </a:rPr>
              <a:t>に</a:t>
            </a:r>
            <a:endParaRPr lang="en-US" altLang="ja-JP" dirty="0">
              <a:effectLst/>
            </a:endParaRPr>
          </a:p>
          <a:p>
            <a:pPr lvl="1" eaLnBrk="1" hangingPunct="1">
              <a:buFontTx/>
              <a:buNone/>
            </a:pPr>
            <a:r>
              <a:rPr lang="ja-JP" altLang="en-US" dirty="0">
                <a:effectLst/>
              </a:rPr>
              <a:t>　変換(翻訳)するプログラム</a:t>
            </a:r>
            <a:endParaRPr lang="en-US" altLang="ja-JP" dirty="0">
              <a:effectLst/>
            </a:endParaRPr>
          </a:p>
        </p:txBody>
      </p:sp>
      <p:sp>
        <p:nvSpPr>
          <p:cNvPr id="6" name="正方形/長方形 5"/>
          <p:cNvSpPr/>
          <p:nvPr/>
        </p:nvSpPr>
        <p:spPr bwMode="auto">
          <a:xfrm>
            <a:off x="457200" y="4572000"/>
            <a:ext cx="22860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ja-JP" altLang="en-US" sz="2400" dirty="0">
                <a:solidFill>
                  <a:srgbClr val="000000"/>
                </a:solidFill>
                <a:effectLst>
                  <a:outerShdw blurRad="38100" dist="38100" dir="2700000" algn="tl">
                    <a:srgbClr val="000000">
                      <a:alpha val="43137"/>
                    </a:srgbClr>
                  </a:outerShdw>
                </a:effectLst>
              </a:rPr>
              <a:t>原始プログラム</a:t>
            </a:r>
            <a:endParaRPr lang="en-US" altLang="ja-JP" sz="2400" dirty="0">
              <a:solidFill>
                <a:srgbClr val="000000"/>
              </a:solidFill>
              <a:effectLst>
                <a:outerShdw blurRad="38100" dist="38100" dir="2700000" algn="tl">
                  <a:srgbClr val="000000">
                    <a:alpha val="43137"/>
                  </a:srgbClr>
                </a:outerShdw>
              </a:effectLst>
            </a:endParaRPr>
          </a:p>
          <a:p>
            <a:pPr algn="ctr">
              <a:defRPr/>
            </a:pPr>
            <a:r>
              <a:rPr lang="en-US" altLang="ja-JP" sz="2000" dirty="0">
                <a:solidFill>
                  <a:srgbClr val="000000"/>
                </a:solidFill>
                <a:effectLst>
                  <a:outerShdw blurRad="38100" dist="38100" dir="2700000" algn="tl">
                    <a:srgbClr val="000000">
                      <a:alpha val="43137"/>
                    </a:srgbClr>
                  </a:outerShdw>
                </a:effectLst>
              </a:rPr>
              <a:t>(source program)</a:t>
            </a:r>
            <a:endParaRPr lang="ja-JP" altLang="en-US" sz="2000" dirty="0">
              <a:solidFill>
                <a:srgbClr val="000000"/>
              </a:solidFill>
              <a:effectLst>
                <a:outerShdw blurRad="38100" dist="38100" dir="2700000" algn="tl">
                  <a:srgbClr val="000000">
                    <a:alpha val="43137"/>
                  </a:srgbClr>
                </a:outerShdw>
              </a:effectLst>
            </a:endParaRPr>
          </a:p>
        </p:txBody>
      </p:sp>
      <p:sp>
        <p:nvSpPr>
          <p:cNvPr id="7" name="正方形/長方形 6"/>
          <p:cNvSpPr/>
          <p:nvPr/>
        </p:nvSpPr>
        <p:spPr bwMode="auto">
          <a:xfrm>
            <a:off x="6248400" y="4572000"/>
            <a:ext cx="22860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ja-JP" altLang="en-US" sz="2400" dirty="0">
                <a:solidFill>
                  <a:srgbClr val="000000"/>
                </a:solidFill>
                <a:effectLst>
                  <a:outerShdw blurRad="38100" dist="38100" dir="2700000" algn="tl">
                    <a:srgbClr val="000000">
                      <a:alpha val="43137"/>
                    </a:srgbClr>
                  </a:outerShdw>
                </a:effectLst>
              </a:rPr>
              <a:t>目的プログラム</a:t>
            </a:r>
            <a:endParaRPr lang="en-US" altLang="ja-JP" sz="2400" dirty="0">
              <a:solidFill>
                <a:srgbClr val="000000"/>
              </a:solidFill>
              <a:effectLst>
                <a:outerShdw blurRad="38100" dist="38100" dir="2700000" algn="tl">
                  <a:srgbClr val="000000">
                    <a:alpha val="43137"/>
                  </a:srgbClr>
                </a:outerShdw>
              </a:effectLst>
            </a:endParaRPr>
          </a:p>
          <a:p>
            <a:pPr algn="ctr">
              <a:defRPr/>
            </a:pPr>
            <a:r>
              <a:rPr lang="en-US" altLang="ja-JP" sz="2000" dirty="0">
                <a:solidFill>
                  <a:srgbClr val="000000"/>
                </a:solidFill>
                <a:effectLst>
                  <a:outerShdw blurRad="38100" dist="38100" dir="2700000" algn="tl">
                    <a:srgbClr val="000000">
                      <a:alpha val="43137"/>
                    </a:srgbClr>
                  </a:outerShdw>
                </a:effectLst>
              </a:rPr>
              <a:t>(object program)</a:t>
            </a:r>
            <a:endParaRPr lang="ja-JP" altLang="en-US" sz="2000" dirty="0">
              <a:solidFill>
                <a:srgbClr val="000000"/>
              </a:solidFill>
              <a:effectLst>
                <a:outerShdw blurRad="38100" dist="38100" dir="2700000" algn="tl">
                  <a:srgbClr val="000000">
                    <a:alpha val="43137"/>
                  </a:srgbClr>
                </a:outerShdw>
              </a:effectLst>
            </a:endParaRPr>
          </a:p>
        </p:txBody>
      </p:sp>
      <p:sp>
        <p:nvSpPr>
          <p:cNvPr id="8" name="正方形/長方形 7"/>
          <p:cNvSpPr/>
          <p:nvPr/>
        </p:nvSpPr>
        <p:spPr bwMode="auto">
          <a:xfrm>
            <a:off x="3581400" y="4572000"/>
            <a:ext cx="1828800" cy="914400"/>
          </a:xfrm>
          <a:prstGeom prst="rect">
            <a:avLst/>
          </a:prstGeom>
          <a:solidFill>
            <a:srgbClr val="FF33CC"/>
          </a:solidFill>
          <a:ln w="9525" cap="flat" cmpd="sng" algn="ctr">
            <a:solidFill>
              <a:schemeClr val="tx1"/>
            </a:solidFill>
            <a:prstDash val="solid"/>
            <a:round/>
            <a:headEnd type="none" w="med" len="med"/>
            <a:tailEnd type="none" w="med" len="med"/>
          </a:ln>
          <a:effectLst/>
        </p:spPr>
        <p:txBody>
          <a:bodyPr/>
          <a:lstStyle/>
          <a:p>
            <a:pPr algn="ctr">
              <a:defRPr/>
            </a:pPr>
            <a:r>
              <a:rPr lang="ja-JP" altLang="en-US" sz="2400" dirty="0">
                <a:effectLst>
                  <a:outerShdw blurRad="38100" dist="38100" dir="2700000" algn="tl">
                    <a:srgbClr val="000000">
                      <a:alpha val="43137"/>
                    </a:srgbClr>
                  </a:outerShdw>
                </a:effectLst>
              </a:rPr>
              <a:t>コンパイラ</a:t>
            </a:r>
            <a:endParaRPr lang="en-US" altLang="ja-JP" sz="2400" dirty="0">
              <a:effectLst>
                <a:outerShdw blurRad="38100" dist="38100" dir="2700000" algn="tl">
                  <a:srgbClr val="000000">
                    <a:alpha val="43137"/>
                  </a:srgbClr>
                </a:outerShdw>
              </a:effectLst>
            </a:endParaRPr>
          </a:p>
          <a:p>
            <a:pPr algn="ctr">
              <a:defRPr/>
            </a:pPr>
            <a:r>
              <a:rPr lang="en-US" altLang="ja-JP" sz="2000" dirty="0">
                <a:effectLst>
                  <a:outerShdw blurRad="38100" dist="38100" dir="2700000" algn="tl">
                    <a:srgbClr val="000000">
                      <a:alpha val="43137"/>
                    </a:srgbClr>
                  </a:outerShdw>
                </a:effectLst>
              </a:rPr>
              <a:t>(compiler)</a:t>
            </a:r>
            <a:endParaRPr lang="ja-JP" altLang="en-US" sz="2000" dirty="0">
              <a:effectLst>
                <a:outerShdw blurRad="38100" dist="38100" dir="2700000" algn="tl">
                  <a:srgbClr val="000000">
                    <a:alpha val="43137"/>
                  </a:srgbClr>
                </a:outerShdw>
              </a:effectLst>
            </a:endParaRPr>
          </a:p>
        </p:txBody>
      </p:sp>
      <p:grpSp>
        <p:nvGrpSpPr>
          <p:cNvPr id="563207" name="グループ化 13"/>
          <p:cNvGrpSpPr>
            <a:grpSpLocks/>
          </p:cNvGrpSpPr>
          <p:nvPr/>
        </p:nvGrpSpPr>
        <p:grpSpPr bwMode="auto">
          <a:xfrm>
            <a:off x="5410200" y="4572000"/>
            <a:ext cx="800100" cy="461963"/>
            <a:chOff x="2743200" y="4572000"/>
            <a:chExt cx="800219" cy="461665"/>
          </a:xfrm>
        </p:grpSpPr>
        <p:cxnSp>
          <p:nvCxnSpPr>
            <p:cNvPr id="563208" name="直線矢印コネクタ 14"/>
            <p:cNvCxnSpPr>
              <a:cxnSpLocks noChangeShapeType="1"/>
            </p:cNvCxnSpPr>
            <p:nvPr/>
          </p:nvCxnSpPr>
          <p:spPr bwMode="auto">
            <a:xfrm>
              <a:off x="2819400" y="5029200"/>
              <a:ext cx="685800" cy="0"/>
            </a:xfrm>
            <a:prstGeom prst="straightConnector1">
              <a:avLst/>
            </a:prstGeom>
            <a:noFill/>
            <a:ln w="19050" algn="ctr">
              <a:solidFill>
                <a:srgbClr val="FF33CC"/>
              </a:solidFill>
              <a:round/>
              <a:headEnd/>
              <a:tailEnd type="arrow" w="med" len="med"/>
            </a:ln>
            <a:extLst>
              <a:ext uri="{909E8E84-426E-40DD-AFC4-6F175D3DCCD1}">
                <a14:hiddenFill xmlns:a14="http://schemas.microsoft.com/office/drawing/2010/main">
                  <a:noFill/>
                </a14:hiddenFill>
              </a:ext>
            </a:extLst>
          </p:spPr>
        </p:cxnSp>
        <p:sp>
          <p:nvSpPr>
            <p:cNvPr id="16" name="テキスト ボックス 15"/>
            <p:cNvSpPr txBox="1"/>
            <p:nvPr/>
          </p:nvSpPr>
          <p:spPr>
            <a:xfrm>
              <a:off x="2743200" y="4572000"/>
              <a:ext cx="800219" cy="461665"/>
            </a:xfrm>
            <a:prstGeom prst="rect">
              <a:avLst/>
            </a:prstGeom>
            <a:noFill/>
          </p:spPr>
          <p:txBody>
            <a:bodyPr wrap="none">
              <a:spAutoFit/>
            </a:bodyPr>
            <a:lstStyle/>
            <a:p>
              <a:pPr>
                <a:defRPr/>
              </a:pPr>
              <a:r>
                <a:rPr lang="ja-JP" altLang="en-US" sz="2400" dirty="0">
                  <a:effectLst>
                    <a:outerShdw blurRad="38100" dist="38100" dir="2700000" algn="tl">
                      <a:srgbClr val="000000">
                        <a:alpha val="43137"/>
                      </a:srgbClr>
                    </a:outerShdw>
                  </a:effectLst>
                </a:rPr>
                <a:t>出力</a:t>
              </a:r>
            </a:p>
          </p:txBody>
        </p:sp>
      </p:grpSp>
      <p:grpSp>
        <p:nvGrpSpPr>
          <p:cNvPr id="563210" name="グループ化 20"/>
          <p:cNvGrpSpPr>
            <a:grpSpLocks/>
          </p:cNvGrpSpPr>
          <p:nvPr/>
        </p:nvGrpSpPr>
        <p:grpSpPr bwMode="auto">
          <a:xfrm>
            <a:off x="2743200" y="4572000"/>
            <a:ext cx="800100" cy="461963"/>
            <a:chOff x="2743200" y="4572000"/>
            <a:chExt cx="800219" cy="461665"/>
          </a:xfrm>
        </p:grpSpPr>
        <p:cxnSp>
          <p:nvCxnSpPr>
            <p:cNvPr id="563211" name="直線矢印コネクタ 21"/>
            <p:cNvCxnSpPr>
              <a:cxnSpLocks noChangeShapeType="1"/>
            </p:cNvCxnSpPr>
            <p:nvPr/>
          </p:nvCxnSpPr>
          <p:spPr bwMode="auto">
            <a:xfrm>
              <a:off x="2819400" y="5029200"/>
              <a:ext cx="685800" cy="0"/>
            </a:xfrm>
            <a:prstGeom prst="straightConnector1">
              <a:avLst/>
            </a:prstGeom>
            <a:noFill/>
            <a:ln w="19050" algn="ctr">
              <a:solidFill>
                <a:srgbClr val="FF33CC"/>
              </a:solidFill>
              <a:round/>
              <a:headEnd/>
              <a:tailEnd type="arrow" w="med" len="med"/>
            </a:ln>
            <a:extLst>
              <a:ext uri="{909E8E84-426E-40DD-AFC4-6F175D3DCCD1}">
                <a14:hiddenFill xmlns:a14="http://schemas.microsoft.com/office/drawing/2010/main">
                  <a:noFill/>
                </a14:hiddenFill>
              </a:ext>
            </a:extLst>
          </p:spPr>
        </p:cxnSp>
        <p:sp>
          <p:nvSpPr>
            <p:cNvPr id="23" name="テキスト ボックス 22"/>
            <p:cNvSpPr txBox="1"/>
            <p:nvPr/>
          </p:nvSpPr>
          <p:spPr>
            <a:xfrm>
              <a:off x="2743200" y="4572000"/>
              <a:ext cx="800219" cy="461665"/>
            </a:xfrm>
            <a:prstGeom prst="rect">
              <a:avLst/>
            </a:prstGeom>
            <a:noFill/>
          </p:spPr>
          <p:txBody>
            <a:bodyPr wrap="none">
              <a:spAutoFit/>
            </a:bodyPr>
            <a:lstStyle/>
            <a:p>
              <a:pPr>
                <a:defRPr/>
              </a:pPr>
              <a:r>
                <a:rPr lang="ja-JP" altLang="en-US" sz="2400" dirty="0">
                  <a:effectLst>
                    <a:outerShdw blurRad="38100" dist="38100" dir="2700000" algn="tl">
                      <a:srgbClr val="000000">
                        <a:alpha val="43137"/>
                      </a:srgbClr>
                    </a:outerShdw>
                  </a:effectLst>
                </a:rPr>
                <a:t>入力</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63210"/>
                                        </p:tgtEl>
                                        <p:attrNameLst>
                                          <p:attrName>style.visibility</p:attrName>
                                        </p:attrNameLst>
                                      </p:cBhvr>
                                      <p:to>
                                        <p:strVal val="visible"/>
                                      </p:to>
                                    </p:set>
                                    <p:animEffect transition="in" filter="wipe(left)">
                                      <p:cBhvr>
                                        <p:cTn id="12" dur="500"/>
                                        <p:tgtEl>
                                          <p:spTgt spid="5632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63207"/>
                                        </p:tgtEl>
                                        <p:attrNameLst>
                                          <p:attrName>style.visibility</p:attrName>
                                        </p:attrNameLst>
                                      </p:cBhvr>
                                      <p:to>
                                        <p:strVal val="visible"/>
                                      </p:to>
                                    </p:set>
                                    <p:animEffect transition="in" filter="wipe(left)">
                                      <p:cBhvr>
                                        <p:cTn id="17" dur="500"/>
                                        <p:tgtEl>
                                          <p:spTgt spid="5632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2770" name="Picture 1026" descr="C:\Documents and Settings\Takashi\My Documents\Compiler\javacc\fig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00" y="635000"/>
            <a:ext cx="7872413" cy="558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5058" name="Picture 2" descr="C:\Documents and Settings\Takashi\My Documents\Compiler\javacc\fig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28600"/>
            <a:ext cx="6092825" cy="5605463"/>
          </a:xfrm>
          <a:prstGeom prst="rect">
            <a:avLst/>
          </a:prstGeom>
          <a:noFill/>
          <a:extLst>
            <a:ext uri="{909E8E84-426E-40DD-AFC4-6F175D3DCCD1}">
              <a14:hiddenFill xmlns:a14="http://schemas.microsoft.com/office/drawing/2010/main">
                <a:solidFill>
                  <a:srgbClr val="FFFFFF"/>
                </a:solidFill>
              </a14:hiddenFill>
            </a:ext>
          </a:extLst>
        </p:spPr>
      </p:pic>
      <p:sp>
        <p:nvSpPr>
          <p:cNvPr id="685059" name="Rectangle 3"/>
          <p:cNvSpPr>
            <a:spLocks noChangeArrowheads="1"/>
          </p:cNvSpPr>
          <p:nvPr/>
        </p:nvSpPr>
        <p:spPr bwMode="auto">
          <a:xfrm>
            <a:off x="228600" y="228600"/>
            <a:ext cx="5257800" cy="14478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dirty="0"/>
              <a:t>$ </a:t>
            </a:r>
            <a:r>
              <a:rPr lang="en-US" altLang="ja-JP" dirty="0" err="1"/>
              <a:t>su</a:t>
            </a:r>
            <a:endParaRPr lang="en-US" altLang="ja-JP" dirty="0"/>
          </a:p>
          <a:p>
            <a:r>
              <a:rPr lang="en-US" altLang="ja-JP" dirty="0"/>
              <a:t># </a:t>
            </a:r>
            <a:r>
              <a:rPr lang="en-US" altLang="ja-JP" dirty="0" err="1"/>
              <a:t>cd</a:t>
            </a:r>
            <a:r>
              <a:rPr lang="en-US" altLang="ja-JP" dirty="0"/>
              <a:t> /opt/local/etc/</a:t>
            </a:r>
            <a:r>
              <a:rPr lang="en-US" altLang="ja-JP" dirty="0" err="1"/>
              <a:t>macports</a:t>
            </a:r>
            <a:endParaRPr lang="en-US" altLang="ja-JP" dirty="0"/>
          </a:p>
          <a:p>
            <a:r>
              <a:rPr lang="en-US" altLang="ja-JP" dirty="0"/>
              <a:t># /</a:t>
            </a:r>
            <a:r>
              <a:rPr lang="en-US" altLang="ja-JP" dirty="0" err="1"/>
              <a:t>usr</a:t>
            </a:r>
            <a:r>
              <a:rPr lang="en-US" altLang="ja-JP" dirty="0"/>
              <a:t>/bin/emacs1 </a:t>
            </a:r>
            <a:r>
              <a:rPr lang="en-US" altLang="ja-JP" dirty="0" err="1"/>
              <a:t>sources.conf</a:t>
            </a:r>
            <a:endParaRPr lang="en-US" altLang="ja-JP" dirty="0"/>
          </a:p>
        </p:txBody>
      </p:sp>
      <p:sp>
        <p:nvSpPr>
          <p:cNvPr id="685060" name="AutoShape 4"/>
          <p:cNvSpPr>
            <a:spLocks noChangeArrowheads="1"/>
          </p:cNvSpPr>
          <p:nvPr/>
        </p:nvSpPr>
        <p:spPr bwMode="auto">
          <a:xfrm>
            <a:off x="2590800" y="5072063"/>
            <a:ext cx="5257800" cy="533400"/>
          </a:xfrm>
          <a:prstGeom prst="roundRect">
            <a:avLst>
              <a:gd name="adj" fmla="val 16667"/>
            </a:avLst>
          </a:prstGeom>
          <a:noFill/>
          <a:ln w="381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85061" name="Rectangle 5"/>
          <p:cNvSpPr>
            <a:spLocks noChangeArrowheads="1"/>
          </p:cNvSpPr>
          <p:nvPr/>
        </p:nvSpPr>
        <p:spPr bwMode="auto">
          <a:xfrm>
            <a:off x="609600" y="5942013"/>
            <a:ext cx="8382000" cy="9144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2600"/>
              <a:t>#rsync://rsync.macports.org/release/tarballs/ports.tar [default]</a:t>
            </a:r>
          </a:p>
          <a:p>
            <a:r>
              <a:rPr lang="en-US" altLang="ja-JP" sz="2600"/>
              <a:t>http://www.macports.org/files/ports.tar.gz [default]</a:t>
            </a:r>
            <a:endParaRPr lang="ja-JP" altLang="en-US" sz="2600"/>
          </a:p>
        </p:txBody>
      </p:sp>
      <p:sp>
        <p:nvSpPr>
          <p:cNvPr id="6" name="角丸四角形吹き出し 5"/>
          <p:cNvSpPr/>
          <p:nvPr/>
        </p:nvSpPr>
        <p:spPr bwMode="auto">
          <a:xfrm>
            <a:off x="304800" y="2743200"/>
            <a:ext cx="2514600" cy="1905000"/>
          </a:xfrm>
          <a:prstGeom prst="wedgeRoundRectCallout">
            <a:avLst>
              <a:gd name="adj1" fmla="val 47104"/>
              <a:gd name="adj2" fmla="val 82738"/>
              <a:gd name="adj3" fmla="val 16667"/>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effectLst>
                  <a:outerShdw blurRad="38100" dist="38100" dir="2700000" algn="tl">
                    <a:srgbClr val="000000">
                      <a:alpha val="43137"/>
                    </a:srgbClr>
                  </a:outerShdw>
                </a:effectLst>
              </a:rPr>
              <a:t>プロキシ内で</a:t>
            </a:r>
            <a:endParaRPr lang="en-US" altLang="ja-JP" dirty="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effectLst>
                  <a:outerShdw blurRad="38100" dist="38100" dir="2700000" algn="tl">
                    <a:srgbClr val="000000">
                      <a:alpha val="43137"/>
                    </a:srgbClr>
                  </a:outerShdw>
                </a:effectLst>
              </a:rPr>
              <a:t>ダウンロード</a:t>
            </a:r>
            <a:endParaRPr lang="en-US" altLang="ja-JP" dirty="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effectLst>
                  <a:outerShdw blurRad="38100" dist="38100" dir="2700000" algn="tl">
                    <a:srgbClr val="000000">
                      <a:alpha val="43137"/>
                    </a:srgbClr>
                  </a:outerShdw>
                </a:effectLst>
              </a:rPr>
              <a:t>する場合は</a:t>
            </a:r>
            <a:endParaRPr lang="en-US" altLang="ja-JP" dirty="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書き換える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5060"/>
                                        </p:tgtEl>
                                        <p:attrNameLst>
                                          <p:attrName>style.visibility</p:attrName>
                                        </p:attrNameLst>
                                      </p:cBhvr>
                                      <p:to>
                                        <p:strVal val="visible"/>
                                      </p:to>
                                    </p:set>
                                    <p:animEffect transition="in" filter="checkerboard(across)">
                                      <p:cBhvr>
                                        <p:cTn id="7" dur="500"/>
                                        <p:tgtEl>
                                          <p:spTgt spid="68506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0"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effectLst/>
              </a:rPr>
              <a:t>JavaCC </a:t>
            </a:r>
            <a:r>
              <a:rPr lang="ja-JP" altLang="en-US" dirty="0">
                <a:effectLst/>
              </a:rPr>
              <a:t>のインストール</a:t>
            </a:r>
          </a:p>
        </p:txBody>
      </p:sp>
      <p:sp>
        <p:nvSpPr>
          <p:cNvPr id="676869" name="Rectangle 5"/>
          <p:cNvSpPr>
            <a:spLocks noGrp="1" noChangeArrowheads="1"/>
          </p:cNvSpPr>
          <p:nvPr>
            <p:ph type="body" idx="4294967295"/>
          </p:nvPr>
        </p:nvSpPr>
        <p:spPr>
          <a:xfrm>
            <a:off x="609600" y="1981200"/>
            <a:ext cx="8001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buFont typeface="Wingdings" panose="05000000000000000000" pitchFamily="2" charset="2"/>
              <a:buAutoNum type="arabicPeriod"/>
            </a:pPr>
            <a:r>
              <a:rPr lang="en-US" altLang="ja-JP" dirty="0">
                <a:effectLst/>
              </a:rPr>
              <a:t>port sync </a:t>
            </a:r>
            <a:r>
              <a:rPr lang="ja-JP" altLang="en-US" dirty="0">
                <a:effectLst/>
              </a:rPr>
              <a:t>コマンドでパッケージリスト取得</a:t>
            </a:r>
          </a:p>
          <a:p>
            <a:pPr marL="609600" indent="-609600">
              <a:buFont typeface="Wingdings" panose="05000000000000000000" pitchFamily="2" charset="2"/>
              <a:buAutoNum type="arabicPeriod"/>
            </a:pPr>
            <a:r>
              <a:rPr lang="en-US" altLang="ja-JP" dirty="0">
                <a:effectLst/>
              </a:rPr>
              <a:t>port install </a:t>
            </a:r>
            <a:r>
              <a:rPr lang="ja-JP" altLang="en-US" dirty="0">
                <a:effectLst/>
              </a:rPr>
              <a:t>コマンドでインストール</a:t>
            </a:r>
          </a:p>
        </p:txBody>
      </p:sp>
      <p:sp>
        <p:nvSpPr>
          <p:cNvPr id="676868" name="Rectangle 4"/>
          <p:cNvSpPr>
            <a:spLocks noChangeArrowheads="1"/>
          </p:cNvSpPr>
          <p:nvPr/>
        </p:nvSpPr>
        <p:spPr bwMode="auto">
          <a:xfrm>
            <a:off x="2057400" y="3276600"/>
            <a:ext cx="5143500" cy="32004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dirty="0"/>
              <a:t>$ </a:t>
            </a:r>
            <a:r>
              <a:rPr lang="en-US" altLang="ja-JP" dirty="0" err="1"/>
              <a:t>su</a:t>
            </a:r>
            <a:endParaRPr lang="en-US" altLang="ja-JP" dirty="0"/>
          </a:p>
          <a:p>
            <a:r>
              <a:rPr lang="en-US" altLang="ja-JP" dirty="0"/>
              <a:t># </a:t>
            </a:r>
            <a:r>
              <a:rPr lang="en-US" altLang="ja-JP" dirty="0" err="1"/>
              <a:t>cd</a:t>
            </a:r>
            <a:r>
              <a:rPr lang="en-US" altLang="ja-JP" dirty="0"/>
              <a:t> /opt/local/etc/</a:t>
            </a:r>
            <a:r>
              <a:rPr lang="en-US" altLang="ja-JP" dirty="0" err="1"/>
              <a:t>macports</a:t>
            </a:r>
            <a:endParaRPr lang="en-US" altLang="ja-JP" dirty="0"/>
          </a:p>
          <a:p>
            <a:r>
              <a:rPr lang="en-US" altLang="ja-JP" dirty="0"/>
              <a:t># /</a:t>
            </a:r>
            <a:r>
              <a:rPr lang="en-US" altLang="ja-JP" dirty="0" err="1"/>
              <a:t>usr</a:t>
            </a:r>
            <a:r>
              <a:rPr lang="en-US" altLang="ja-JP" dirty="0"/>
              <a:t>/bin/emacs1 </a:t>
            </a:r>
            <a:r>
              <a:rPr lang="en-US" altLang="ja-JP" dirty="0" err="1"/>
              <a:t>sources.conf</a:t>
            </a:r>
            <a:endParaRPr lang="en-US" altLang="ja-JP" dirty="0"/>
          </a:p>
          <a:p>
            <a:r>
              <a:rPr lang="en-US" altLang="ja-JP" dirty="0"/>
              <a:t># port -d sync</a:t>
            </a:r>
          </a:p>
          <a:p>
            <a:r>
              <a:rPr lang="en-US" altLang="ja-JP" dirty="0"/>
              <a:t># port install </a:t>
            </a:r>
            <a:r>
              <a:rPr lang="en-US" altLang="ja-JP" dirty="0" err="1"/>
              <a:t>javacc</a:t>
            </a:r>
            <a:endParaRPr lang="en-US" altLang="ja-JP" dirty="0"/>
          </a:p>
          <a:p>
            <a:r>
              <a:rPr lang="en-US" altLang="ja-JP" dirty="0"/>
              <a:t># exit</a:t>
            </a:r>
          </a:p>
          <a:p>
            <a:r>
              <a:rPr lang="en-US" altLang="ja-JP" dirty="0"/>
              <a:t>$ </a:t>
            </a:r>
            <a:r>
              <a:rPr lang="en-US" altLang="ja-JP" dirty="0" err="1"/>
              <a:t>javacc</a:t>
            </a:r>
            <a:endParaRPr lang="en-US" altLang="ja-JP"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4034" name="Picture 2" descr="C:\Documents and Settings\Takashi\My Documents\Compiler\javacc\fig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85800"/>
            <a:ext cx="6743700" cy="4411663"/>
          </a:xfrm>
          <a:prstGeom prst="rect">
            <a:avLst/>
          </a:prstGeom>
          <a:noFill/>
          <a:extLst>
            <a:ext uri="{909E8E84-426E-40DD-AFC4-6F175D3DCCD1}">
              <a14:hiddenFill xmlns:a14="http://schemas.microsoft.com/office/drawing/2010/main">
                <a:solidFill>
                  <a:srgbClr val="FFFFFF"/>
                </a:solidFill>
              </a14:hiddenFill>
            </a:ext>
          </a:extLst>
        </p:spPr>
      </p:pic>
      <p:sp>
        <p:nvSpPr>
          <p:cNvPr id="684035" name="Rectangle 3"/>
          <p:cNvSpPr>
            <a:spLocks noChangeArrowheads="1"/>
          </p:cNvSpPr>
          <p:nvPr/>
        </p:nvSpPr>
        <p:spPr bwMode="auto">
          <a:xfrm>
            <a:off x="0" y="0"/>
            <a:ext cx="3352800" cy="6858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 </a:t>
            </a:r>
            <a:r>
              <a:rPr lang="en-US" altLang="ja-JP"/>
              <a:t>port -d sync</a:t>
            </a:r>
          </a:p>
        </p:txBody>
      </p:sp>
      <p:pic>
        <p:nvPicPr>
          <p:cNvPr id="684036" name="Picture 4" descr="C:\Documents and Settings\Takashi\My Documents\Compiler\javacc\fig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8713" y="2444750"/>
            <a:ext cx="6743700" cy="4411663"/>
          </a:xfrm>
          <a:prstGeom prst="rect">
            <a:avLst/>
          </a:prstGeom>
          <a:noFill/>
          <a:extLst>
            <a:ext uri="{909E8E84-426E-40DD-AFC4-6F175D3DCCD1}">
              <a14:hiddenFill xmlns:a14="http://schemas.microsoft.com/office/drawing/2010/main">
                <a:solidFill>
                  <a:srgbClr val="FFFFFF"/>
                </a:solidFill>
              </a14:hiddenFill>
            </a:ext>
          </a:extLst>
        </p:spPr>
      </p:pic>
      <p:sp>
        <p:nvSpPr>
          <p:cNvPr id="684037" name="Rectangle 5"/>
          <p:cNvSpPr>
            <a:spLocks noChangeArrowheads="1"/>
          </p:cNvSpPr>
          <p:nvPr/>
        </p:nvSpPr>
        <p:spPr bwMode="auto">
          <a:xfrm>
            <a:off x="5789613" y="1752600"/>
            <a:ext cx="3352800" cy="6858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dirty="0"/>
              <a:t># </a:t>
            </a:r>
            <a:r>
              <a:rPr lang="en-US" altLang="ja-JP" dirty="0"/>
              <a:t>port install </a:t>
            </a:r>
            <a:r>
              <a:rPr lang="en-US" altLang="ja-JP" dirty="0" err="1"/>
              <a:t>javacc</a:t>
            </a:r>
            <a:endParaRPr lang="en-US" altLang="ja-JP"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effectLst/>
              </a:rPr>
              <a:t>JavaCC </a:t>
            </a:r>
            <a:r>
              <a:rPr lang="ja-JP" altLang="en-US" dirty="0">
                <a:effectLst/>
              </a:rPr>
              <a:t>のインストールの確認</a:t>
            </a:r>
          </a:p>
        </p:txBody>
      </p:sp>
      <p:sp>
        <p:nvSpPr>
          <p:cNvPr id="627719" name="Rectangle 7"/>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effectLst/>
              </a:rPr>
              <a:t>ls </a:t>
            </a:r>
            <a:r>
              <a:rPr lang="ja-JP" altLang="en-US" dirty="0">
                <a:effectLst/>
              </a:rPr>
              <a:t>コマンドで </a:t>
            </a:r>
            <a:r>
              <a:rPr lang="en-US" altLang="ja-JP" dirty="0" err="1">
                <a:effectLst/>
              </a:rPr>
              <a:t>javacc</a:t>
            </a:r>
            <a:r>
              <a:rPr lang="en-US" altLang="ja-JP" dirty="0">
                <a:effectLst/>
              </a:rPr>
              <a:t> </a:t>
            </a:r>
            <a:r>
              <a:rPr lang="ja-JP" altLang="en-US" dirty="0">
                <a:effectLst/>
              </a:rPr>
              <a:t>があるか確認</a:t>
            </a:r>
          </a:p>
          <a:p>
            <a:endParaRPr lang="en-US" altLang="ja-JP" dirty="0">
              <a:effectLst/>
            </a:endParaRPr>
          </a:p>
          <a:p>
            <a:endParaRPr lang="en-US" altLang="ja-JP" dirty="0">
              <a:effectLst/>
            </a:endParaRPr>
          </a:p>
          <a:p>
            <a:r>
              <a:rPr lang="en-US" altLang="ja-JP" dirty="0" err="1">
                <a:effectLst/>
              </a:rPr>
              <a:t>javacc</a:t>
            </a:r>
            <a:r>
              <a:rPr lang="en-US" altLang="ja-JP" dirty="0">
                <a:effectLst/>
              </a:rPr>
              <a:t> </a:t>
            </a:r>
            <a:r>
              <a:rPr lang="ja-JP" altLang="en-US" dirty="0">
                <a:effectLst/>
              </a:rPr>
              <a:t>コマンドで </a:t>
            </a:r>
            <a:r>
              <a:rPr lang="en-US" altLang="ja-JP" dirty="0">
                <a:effectLst/>
              </a:rPr>
              <a:t>Usage </a:t>
            </a:r>
            <a:r>
              <a:rPr lang="ja-JP" altLang="en-US" dirty="0">
                <a:effectLst/>
              </a:rPr>
              <a:t>メッセージを確認</a:t>
            </a:r>
          </a:p>
        </p:txBody>
      </p:sp>
      <p:sp>
        <p:nvSpPr>
          <p:cNvPr id="627717" name="Rectangle 5"/>
          <p:cNvSpPr>
            <a:spLocks noChangeArrowheads="1"/>
          </p:cNvSpPr>
          <p:nvPr/>
        </p:nvSpPr>
        <p:spPr bwMode="auto">
          <a:xfrm>
            <a:off x="304800" y="4419600"/>
            <a:ext cx="8534400" cy="19812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dirty="0"/>
              <a:t>$ </a:t>
            </a:r>
            <a:r>
              <a:rPr lang="en-US" altLang="ja-JP" dirty="0" err="1"/>
              <a:t>javacc</a:t>
            </a:r>
            <a:endParaRPr lang="en-US" altLang="ja-JP" dirty="0"/>
          </a:p>
          <a:p>
            <a:r>
              <a:rPr lang="en-US" altLang="ja-JP" dirty="0"/>
              <a:t>Java Compiler </a:t>
            </a:r>
            <a:r>
              <a:rPr lang="en-US" altLang="ja-JP" dirty="0" err="1"/>
              <a:t>Compiler</a:t>
            </a:r>
            <a:r>
              <a:rPr lang="en-US" altLang="ja-JP" dirty="0"/>
              <a:t> Version 5.0 (Parser Generator)</a:t>
            </a:r>
          </a:p>
          <a:p>
            <a:r>
              <a:rPr lang="en-US" altLang="ja-JP" dirty="0"/>
              <a:t>Usage: </a:t>
            </a:r>
            <a:r>
              <a:rPr lang="en-US" altLang="ja-JP" dirty="0" err="1"/>
              <a:t>javacc</a:t>
            </a:r>
            <a:r>
              <a:rPr lang="en-US" altLang="ja-JP" dirty="0"/>
              <a:t> option-settings input file</a:t>
            </a:r>
          </a:p>
          <a:p>
            <a:r>
              <a:rPr lang="en-US" altLang="ja-JP" dirty="0"/>
              <a:t>                       : </a:t>
            </a:r>
          </a:p>
        </p:txBody>
      </p:sp>
      <p:sp>
        <p:nvSpPr>
          <p:cNvPr id="627720" name="Rectangle 8"/>
          <p:cNvSpPr>
            <a:spLocks noChangeArrowheads="1"/>
          </p:cNvSpPr>
          <p:nvPr/>
        </p:nvSpPr>
        <p:spPr bwMode="auto">
          <a:xfrm>
            <a:off x="304800" y="2514600"/>
            <a:ext cx="8534400" cy="12192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dirty="0"/>
              <a:t>$ </a:t>
            </a:r>
            <a:r>
              <a:rPr lang="en-US" altLang="ja-JP" dirty="0"/>
              <a:t>ls -l /opt/local/bin/</a:t>
            </a:r>
            <a:r>
              <a:rPr lang="en-US" altLang="ja-JP" dirty="0" err="1"/>
              <a:t>javacc</a:t>
            </a:r>
            <a:endParaRPr lang="en-US" altLang="ja-JP" dirty="0"/>
          </a:p>
          <a:p>
            <a:r>
              <a:rPr lang="en-US" altLang="ja-JP" dirty="0"/>
              <a:t>-</a:t>
            </a:r>
            <a:r>
              <a:rPr lang="en-US" altLang="ja-JP" dirty="0" err="1"/>
              <a:t>rwxr</a:t>
            </a:r>
            <a:r>
              <a:rPr lang="en-US" altLang="ja-JP" dirty="0"/>
              <a:t>-</a:t>
            </a:r>
            <a:r>
              <a:rPr lang="en-US" altLang="ja-JP" dirty="0" err="1"/>
              <a:t>xr</a:t>
            </a:r>
            <a:r>
              <a:rPr lang="en-US" altLang="ja-JP" dirty="0"/>
              <a:t>-x 1 root admin 163 8 2 2013 /opt/local/bin/</a:t>
            </a:r>
            <a:r>
              <a:rPr lang="en-US" altLang="ja-JP" dirty="0" err="1"/>
              <a:t>javacc</a:t>
            </a:r>
            <a:endParaRPr lang="en-US" altLang="ja-JP"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effectLst/>
              </a:rPr>
              <a:t>JavaCC</a:t>
            </a:r>
            <a:r>
              <a:rPr lang="ja-JP" altLang="en-US" dirty="0">
                <a:effectLst/>
              </a:rPr>
              <a:t>の使い方</a:t>
            </a:r>
          </a:p>
        </p:txBody>
      </p:sp>
      <p:sp>
        <p:nvSpPr>
          <p:cNvPr id="681999" name="Rectangle 15"/>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effectLst/>
              </a:rPr>
              <a:t>JavaCC</a:t>
            </a:r>
            <a:r>
              <a:rPr lang="ja-JP" altLang="en-US" dirty="0">
                <a:effectLst/>
              </a:rPr>
              <a:t>の使い方</a:t>
            </a:r>
          </a:p>
          <a:p>
            <a:pPr lvl="1"/>
            <a:r>
              <a:rPr lang="en-US" altLang="ja-JP" dirty="0" err="1">
                <a:effectLst/>
              </a:rPr>
              <a:t>jj</a:t>
            </a:r>
            <a:r>
              <a:rPr lang="en-US" altLang="ja-JP" dirty="0">
                <a:effectLst/>
              </a:rPr>
              <a:t> </a:t>
            </a:r>
            <a:r>
              <a:rPr lang="ja-JP" altLang="en-US" dirty="0">
                <a:effectLst/>
              </a:rPr>
              <a:t>ファイルにマイクロ構文定義, マクロ構文定義を記述する</a:t>
            </a:r>
          </a:p>
        </p:txBody>
      </p:sp>
      <p:sp>
        <p:nvSpPr>
          <p:cNvPr id="681987" name="Rectangle 3"/>
          <p:cNvSpPr>
            <a:spLocks noChangeArrowheads="1"/>
          </p:cNvSpPr>
          <p:nvPr/>
        </p:nvSpPr>
        <p:spPr bwMode="auto">
          <a:xfrm>
            <a:off x="2438400" y="4876800"/>
            <a:ext cx="13716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dirty="0"/>
              <a:t>JavaCC</a:t>
            </a:r>
          </a:p>
        </p:txBody>
      </p:sp>
      <p:sp>
        <p:nvSpPr>
          <p:cNvPr id="681988" name="Line 4"/>
          <p:cNvSpPr>
            <a:spLocks noChangeShapeType="1"/>
          </p:cNvSpPr>
          <p:nvPr/>
        </p:nvSpPr>
        <p:spPr bwMode="auto">
          <a:xfrm>
            <a:off x="2133600" y="5181600"/>
            <a:ext cx="30480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81989" name="AutoShape 5"/>
          <p:cNvSpPr>
            <a:spLocks noChangeArrowheads="1"/>
          </p:cNvSpPr>
          <p:nvPr/>
        </p:nvSpPr>
        <p:spPr bwMode="auto">
          <a:xfrm>
            <a:off x="609600" y="4876800"/>
            <a:ext cx="1524000" cy="685800"/>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xxx.jj</a:t>
            </a:r>
            <a:endParaRPr lang="ja-JP" altLang="en-US"/>
          </a:p>
        </p:txBody>
      </p:sp>
      <p:sp>
        <p:nvSpPr>
          <p:cNvPr id="681990" name="Text Box 6"/>
          <p:cNvSpPr txBox="1">
            <a:spLocks noChangeArrowheads="1"/>
          </p:cNvSpPr>
          <p:nvPr/>
        </p:nvSpPr>
        <p:spPr bwMode="auto">
          <a:xfrm>
            <a:off x="381000" y="4191000"/>
            <a:ext cx="20589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2000"/>
              <a:t>マイクロ構文定義</a:t>
            </a:r>
          </a:p>
          <a:p>
            <a:r>
              <a:rPr lang="ja-JP" altLang="en-US" sz="2000"/>
              <a:t>マクロ構文定義</a:t>
            </a:r>
          </a:p>
        </p:txBody>
      </p:sp>
      <p:grpSp>
        <p:nvGrpSpPr>
          <p:cNvPr id="681991" name="Group 7"/>
          <p:cNvGrpSpPr>
            <a:grpSpLocks/>
          </p:cNvGrpSpPr>
          <p:nvPr/>
        </p:nvGrpSpPr>
        <p:grpSpPr bwMode="auto">
          <a:xfrm>
            <a:off x="3810000" y="4876800"/>
            <a:ext cx="1828800" cy="685800"/>
            <a:chOff x="2544" y="1584"/>
            <a:chExt cx="1152" cy="432"/>
          </a:xfrm>
        </p:grpSpPr>
        <p:sp>
          <p:nvSpPr>
            <p:cNvPr id="681992" name="AutoShape 8"/>
            <p:cNvSpPr>
              <a:spLocks noChangeArrowheads="1"/>
            </p:cNvSpPr>
            <p:nvPr/>
          </p:nvSpPr>
          <p:spPr bwMode="auto">
            <a:xfrm>
              <a:off x="2736" y="1584"/>
              <a:ext cx="960" cy="432"/>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yyy.java</a:t>
              </a:r>
            </a:p>
          </p:txBody>
        </p:sp>
        <p:sp>
          <p:nvSpPr>
            <p:cNvPr id="681993" name="Line 9"/>
            <p:cNvSpPr>
              <a:spLocks noChangeShapeType="1"/>
            </p:cNvSpPr>
            <p:nvPr/>
          </p:nvSpPr>
          <p:spPr bwMode="auto">
            <a:xfrm>
              <a:off x="2544" y="1776"/>
              <a:ext cx="192"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681994" name="Rectangle 10"/>
          <p:cNvSpPr>
            <a:spLocks noChangeArrowheads="1"/>
          </p:cNvSpPr>
          <p:nvPr/>
        </p:nvSpPr>
        <p:spPr bwMode="auto">
          <a:xfrm>
            <a:off x="5943600" y="4876800"/>
            <a:ext cx="11430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javac</a:t>
            </a:r>
          </a:p>
        </p:txBody>
      </p:sp>
      <p:sp>
        <p:nvSpPr>
          <p:cNvPr id="681995" name="Line 11"/>
          <p:cNvSpPr>
            <a:spLocks noChangeShapeType="1"/>
          </p:cNvSpPr>
          <p:nvPr/>
        </p:nvSpPr>
        <p:spPr bwMode="auto">
          <a:xfrm>
            <a:off x="5638800" y="5181600"/>
            <a:ext cx="30480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nvGrpSpPr>
          <p:cNvPr id="681996" name="Group 12"/>
          <p:cNvGrpSpPr>
            <a:grpSpLocks/>
          </p:cNvGrpSpPr>
          <p:nvPr/>
        </p:nvGrpSpPr>
        <p:grpSpPr bwMode="auto">
          <a:xfrm>
            <a:off x="7086600" y="4876800"/>
            <a:ext cx="1752600" cy="685800"/>
            <a:chOff x="4464" y="2784"/>
            <a:chExt cx="1104" cy="432"/>
          </a:xfrm>
        </p:grpSpPr>
        <p:sp>
          <p:nvSpPr>
            <p:cNvPr id="681997" name="Line 13"/>
            <p:cNvSpPr>
              <a:spLocks noChangeShapeType="1"/>
            </p:cNvSpPr>
            <p:nvPr/>
          </p:nvSpPr>
          <p:spPr bwMode="auto">
            <a:xfrm>
              <a:off x="4464" y="2976"/>
              <a:ext cx="144"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81998" name="AutoShape 14"/>
            <p:cNvSpPr>
              <a:spLocks noChangeArrowheads="1"/>
            </p:cNvSpPr>
            <p:nvPr/>
          </p:nvSpPr>
          <p:spPr bwMode="auto">
            <a:xfrm>
              <a:off x="4608" y="2784"/>
              <a:ext cx="960" cy="432"/>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yyy.class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1988"/>
                                        </p:tgtEl>
                                        <p:attrNameLst>
                                          <p:attrName>style.visibility</p:attrName>
                                        </p:attrNameLst>
                                      </p:cBhvr>
                                      <p:to>
                                        <p:strVal val="visible"/>
                                      </p:to>
                                    </p:set>
                                    <p:animEffect transition="in" filter="wipe(left)">
                                      <p:cBhvr>
                                        <p:cTn id="7" dur="500"/>
                                        <p:tgtEl>
                                          <p:spTgt spid="681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81991"/>
                                        </p:tgtEl>
                                        <p:attrNameLst>
                                          <p:attrName>style.visibility</p:attrName>
                                        </p:attrNameLst>
                                      </p:cBhvr>
                                      <p:to>
                                        <p:strVal val="visible"/>
                                      </p:to>
                                    </p:set>
                                    <p:animEffect transition="in" filter="wipe(left)">
                                      <p:cBhvr>
                                        <p:cTn id="12" dur="500"/>
                                        <p:tgtEl>
                                          <p:spTgt spid="6819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1995"/>
                                        </p:tgtEl>
                                        <p:attrNameLst>
                                          <p:attrName>style.visibility</p:attrName>
                                        </p:attrNameLst>
                                      </p:cBhvr>
                                      <p:to>
                                        <p:strVal val="visible"/>
                                      </p:to>
                                    </p:set>
                                    <p:animEffect transition="in" filter="wipe(left)">
                                      <p:cBhvr>
                                        <p:cTn id="17" dur="500"/>
                                        <p:tgtEl>
                                          <p:spTgt spid="6819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81996"/>
                                        </p:tgtEl>
                                        <p:attrNameLst>
                                          <p:attrName>style.visibility</p:attrName>
                                        </p:attrNameLst>
                                      </p:cBhvr>
                                      <p:to>
                                        <p:strVal val="visible"/>
                                      </p:to>
                                    </p:set>
                                    <p:animEffect transition="in" filter="wipe(left)">
                                      <p:cBhvr>
                                        <p:cTn id="22" dur="500"/>
                                        <p:tgtEl>
                                          <p:spTgt spid="681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8" grpId="0" animBg="1"/>
      <p:bldP spid="6819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C2511A3C-34E6-BE47-0A05-533AD6ABDF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5" name="正方形/長方形 4">
            <a:extLst>
              <a:ext uri="{FF2B5EF4-FFF2-40B4-BE49-F238E27FC236}">
                <a16:creationId xmlns:a16="http://schemas.microsoft.com/office/drawing/2014/main" id="{CFD972F7-4D64-4DB1-B4FC-56A046B862BB}"/>
              </a:ext>
            </a:extLst>
          </p:cNvPr>
          <p:cNvSpPr/>
          <p:nvPr/>
        </p:nvSpPr>
        <p:spPr bwMode="auto">
          <a:xfrm>
            <a:off x="1447800" y="304800"/>
            <a:ext cx="7543800" cy="685800"/>
          </a:xfrm>
          <a:prstGeom prst="rect">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altLang="ja-JP" sz="3600" dirty="0">
                <a:effectLst/>
              </a:rPr>
              <a:t>https://www.info.kindai.ac.jp/compiler/</a:t>
            </a:r>
            <a:endParaRPr kumimoji="1" lang="ja-JP" altLang="en-US" sz="3200" b="0" i="1"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7" name="Oval 3">
            <a:extLst>
              <a:ext uri="{FF2B5EF4-FFF2-40B4-BE49-F238E27FC236}">
                <a16:creationId xmlns:a16="http://schemas.microsoft.com/office/drawing/2014/main" id="{875F2202-D42B-4619-AC16-6ED441FE7F20}"/>
              </a:ext>
            </a:extLst>
          </p:cNvPr>
          <p:cNvSpPr>
            <a:spLocks noChangeArrowheads="1"/>
          </p:cNvSpPr>
          <p:nvPr/>
        </p:nvSpPr>
        <p:spPr bwMode="auto">
          <a:xfrm>
            <a:off x="685800" y="3418114"/>
            <a:ext cx="1066800" cy="381000"/>
          </a:xfrm>
          <a:prstGeom prst="ellipse">
            <a:avLst/>
          </a:prstGeom>
          <a:noFill/>
          <a:ln w="381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hlink"/>
              </a:buClr>
              <a:buSzPct val="70000"/>
              <a:buFont typeface="Wingdings" panose="05000000000000000000" pitchFamily="2" charset="2"/>
              <a:buChar char="n"/>
              <a:defRPr kumimoji="1" sz="3200">
                <a:solidFill>
                  <a:schemeClr val="tx1"/>
                </a:solidFill>
                <a:latin typeface="Arial" panose="020B0604020202020204" pitchFamily="34" charset="0"/>
              </a:defRPr>
            </a:lvl1pPr>
            <a:lvl2pPr marL="742950" indent="-285750">
              <a:spcBef>
                <a:spcPct val="20000"/>
              </a:spcBef>
              <a:buClr>
                <a:schemeClr val="tx1"/>
              </a:buClr>
              <a:buChar char="–"/>
              <a:defRPr kumimoji="1" sz="28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kumimoji="1" sz="2400">
                <a:solidFill>
                  <a:schemeClr val="tx1"/>
                </a:solidFill>
                <a:latin typeface="Arial" panose="020B0604020202020204" pitchFamily="34" charset="0"/>
              </a:defRPr>
            </a:lvl3pPr>
            <a:lvl4pPr marL="1600200" indent="-228600">
              <a:spcBef>
                <a:spcPct val="20000"/>
              </a:spcBef>
              <a:buClr>
                <a:schemeClr val="tx1"/>
              </a:buClr>
              <a:buChar char="–"/>
              <a:defRPr kumimoji="1" sz="2000">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kumimoji="1" sz="2000">
                <a:solidFill>
                  <a:schemeClr val="tx1"/>
                </a:solidFill>
                <a:latin typeface="Arial" panose="020B0604020202020204" pitchFamily="34" charset="0"/>
              </a:defRPr>
            </a:lvl9pPr>
          </a:lstStyle>
          <a:p>
            <a:pPr algn="ctr" eaLnBrk="1" hangingPunct="1">
              <a:spcBef>
                <a:spcPct val="0"/>
              </a:spcBef>
              <a:buClrTx/>
              <a:buSzTx/>
              <a:buFontTx/>
              <a:buNone/>
            </a:pPr>
            <a:endParaRPr lang="ja-JP" altLang="en-US">
              <a:latin typeface="Times New Roman" panose="02020603050405020304" pitchFamily="18" charset="0"/>
            </a:endParaRPr>
          </a:p>
        </p:txBody>
      </p:sp>
    </p:spTree>
    <p:custDataLst>
      <p:tags r:id="rId1"/>
    </p:custDataLst>
    <p:extLst>
      <p:ext uri="{BB962C8B-B14F-4D97-AF65-F5344CB8AC3E}">
        <p14:creationId xmlns:p14="http://schemas.microsoft.com/office/powerpoint/2010/main" val="258908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CB4F82-D891-42E8-A8C4-E03581A0F978}"/>
              </a:ext>
            </a:extLst>
          </p:cNvPr>
          <p:cNvSpPr>
            <a:spLocks noGrp="1"/>
          </p:cNvSpPr>
          <p:nvPr>
            <p:ph type="title"/>
          </p:nvPr>
        </p:nvSpPr>
        <p:spPr>
          <a:xfrm>
            <a:off x="1066800" y="33868"/>
            <a:ext cx="7620000" cy="838200"/>
          </a:xfrm>
        </p:spPr>
        <p:txBody>
          <a:bodyPr/>
          <a:lstStyle/>
          <a:p>
            <a:r>
              <a:rPr kumimoji="1" lang="ja-JP" altLang="en-US" dirty="0"/>
              <a:t>サンプルプログラム</a:t>
            </a:r>
          </a:p>
        </p:txBody>
      </p:sp>
      <p:sp>
        <p:nvSpPr>
          <p:cNvPr id="5" name="正方形/長方形 4">
            <a:extLst>
              <a:ext uri="{FF2B5EF4-FFF2-40B4-BE49-F238E27FC236}">
                <a16:creationId xmlns:a16="http://schemas.microsoft.com/office/drawing/2014/main" id="{4C2DAAD0-19FB-4D60-9CF9-8F527EA30D25}"/>
              </a:ext>
            </a:extLst>
          </p:cNvPr>
          <p:cNvSpPr/>
          <p:nvPr/>
        </p:nvSpPr>
        <p:spPr bwMode="auto">
          <a:xfrm>
            <a:off x="152400" y="872068"/>
            <a:ext cx="8839200" cy="5952064"/>
          </a:xfrm>
          <a:prstGeom prst="rect">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r>
              <a:rPr lang="en-US" altLang="ja-JP" sz="2400" kern="100" dirty="0" err="1">
                <a:effectLst/>
                <a:ea typeface="ＭＳ 明朝" panose="02020609040205080304" pitchFamily="17" charset="-128"/>
                <a:cs typeface="Times New Roman" panose="02020603050405020304" pitchFamily="18" charset="0"/>
              </a:rPr>
              <a:t>javacc</a:t>
            </a:r>
            <a:r>
              <a:rPr lang="en-US" altLang="ja-JP" sz="2400" kern="100" dirty="0">
                <a:effectLst/>
                <a:ea typeface="ＭＳ 明朝" panose="02020609040205080304" pitchFamily="17" charset="-128"/>
                <a:cs typeface="Times New Roman" panose="02020603050405020304" pitchFamily="18" charset="0"/>
              </a:rPr>
              <a:t>/</a:t>
            </a:r>
            <a:endParaRPr lang="ja-JP" altLang="ja-JP" sz="2400" kern="100" dirty="0">
              <a:effectLst/>
              <a:ea typeface="ＭＳ 明朝" panose="02020609040205080304" pitchFamily="17" charset="-128"/>
              <a:cs typeface="Times New Roman" panose="02020603050405020304" pitchFamily="18" charset="0"/>
            </a:endParaRPr>
          </a:p>
          <a:p>
            <a:pPr algn="just"/>
            <a:r>
              <a:rPr lang="en-US" altLang="ja-JP" sz="2400" kern="100" dirty="0">
                <a:effectLst/>
                <a:ea typeface="ＭＳ 明朝" panose="02020609040205080304" pitchFamily="17" charset="-128"/>
                <a:cs typeface="Times New Roman" panose="02020603050405020304" pitchFamily="18" charset="0"/>
              </a:rPr>
              <a:t>  sample0.k, sample1.k, sampleLL2.k : </a:t>
            </a:r>
          </a:p>
          <a:p>
            <a:pPr algn="just"/>
            <a:r>
              <a:rPr lang="ja-JP" altLang="en-US" sz="2400" kern="100" dirty="0">
                <a:effectLst/>
                <a:ea typeface="ＭＳ 明朝" panose="02020609040205080304" pitchFamily="17" charset="-128"/>
                <a:cs typeface="Times New Roman" panose="02020603050405020304" pitchFamily="18" charset="0"/>
              </a:rPr>
              <a:t>     </a:t>
            </a:r>
            <a:r>
              <a:rPr lang="en-US" altLang="ja-JP" sz="2400" kern="100" dirty="0">
                <a:effectLst/>
                <a:ea typeface="ＭＳ 明朝" panose="02020609040205080304" pitchFamily="17" charset="-128"/>
                <a:cs typeface="Times New Roman" panose="02020603050405020304" pitchFamily="18" charset="0"/>
              </a:rPr>
              <a:t>k</a:t>
            </a:r>
            <a:r>
              <a:rPr lang="ja-JP" altLang="ja-JP" sz="2400" kern="100" dirty="0">
                <a:effectLst/>
                <a:ea typeface="ＭＳ 明朝" panose="02020609040205080304" pitchFamily="17" charset="-128"/>
                <a:cs typeface="Times New Roman" panose="02020603050405020304" pitchFamily="18" charset="0"/>
              </a:rPr>
              <a:t>言語の例プログラム</a:t>
            </a:r>
          </a:p>
          <a:p>
            <a:pPr algn="just"/>
            <a:r>
              <a:rPr lang="en-US" altLang="ja-JP" sz="2400" kern="100" dirty="0">
                <a:effectLst/>
                <a:ea typeface="ＭＳ 明朝" panose="02020609040205080304" pitchFamily="17" charset="-128"/>
                <a:cs typeface="Times New Roman" panose="02020603050405020304" pitchFamily="18" charset="0"/>
              </a:rPr>
              <a:t>  sample0.asm, sample1.asm, sampleLL2.asm : </a:t>
            </a:r>
          </a:p>
          <a:p>
            <a:pPr algn="just"/>
            <a:r>
              <a:rPr lang="en-US" altLang="ja-JP" sz="2400" kern="100" dirty="0">
                <a:ea typeface="ＭＳ 明朝" panose="02020609040205080304" pitchFamily="17" charset="-128"/>
                <a:cs typeface="Times New Roman" panose="02020603050405020304" pitchFamily="18" charset="0"/>
              </a:rPr>
              <a:t>    </a:t>
            </a:r>
            <a:r>
              <a:rPr lang="en-US" altLang="ja-JP" sz="2400" kern="100" dirty="0">
                <a:effectLst/>
                <a:ea typeface="ＭＳ 明朝" panose="02020609040205080304" pitchFamily="17" charset="-128"/>
                <a:cs typeface="Times New Roman" panose="02020603050405020304" pitchFamily="18" charset="0"/>
              </a:rPr>
              <a:t>*.k</a:t>
            </a:r>
            <a:r>
              <a:rPr lang="ja-JP" altLang="ja-JP" sz="2400" kern="100" dirty="0">
                <a:effectLst/>
                <a:ea typeface="ＭＳ 明朝" panose="02020609040205080304" pitchFamily="17" charset="-128"/>
                <a:cs typeface="Times New Roman" panose="02020603050405020304" pitchFamily="18" charset="0"/>
              </a:rPr>
              <a:t>のコンパイル後のアセンブラコード</a:t>
            </a:r>
          </a:p>
          <a:p>
            <a:pPr algn="just"/>
            <a:r>
              <a:rPr lang="en-US" altLang="ja-JP" sz="2400" kern="100" dirty="0">
                <a:effectLst/>
                <a:ea typeface="ＭＳ 明朝" panose="02020609040205080304" pitchFamily="17" charset="-128"/>
                <a:cs typeface="Times New Roman" panose="02020603050405020304" pitchFamily="18" charset="0"/>
              </a:rPr>
              <a:t>  </a:t>
            </a:r>
            <a:r>
              <a:rPr lang="en-US" altLang="ja-JP" sz="2400" kern="100" dirty="0" err="1">
                <a:effectLst/>
                <a:ea typeface="ＭＳ 明朝" panose="02020609040205080304" pitchFamily="17" charset="-128"/>
                <a:cs typeface="Times New Roman" panose="02020603050405020304" pitchFamily="18" charset="0"/>
              </a:rPr>
              <a:t>vsm</a:t>
            </a:r>
            <a:r>
              <a:rPr lang="en-US" altLang="ja-JP" sz="2400" kern="100" dirty="0">
                <a:effectLst/>
                <a:ea typeface="ＭＳ 明朝" panose="02020609040205080304" pitchFamily="17" charset="-128"/>
                <a:cs typeface="Times New Roman" panose="02020603050405020304" pitchFamily="18" charset="0"/>
              </a:rPr>
              <a:t> : </a:t>
            </a:r>
            <a:r>
              <a:rPr lang="en-US" altLang="ja-JP" sz="2400" kern="100" dirty="0" err="1">
                <a:effectLst/>
                <a:ea typeface="ＭＳ 明朝" panose="02020609040205080304" pitchFamily="17" charset="-128"/>
                <a:cs typeface="Times New Roman" panose="02020603050405020304" pitchFamily="18" charset="0"/>
              </a:rPr>
              <a:t>vsm</a:t>
            </a:r>
            <a:r>
              <a:rPr lang="ja-JP" altLang="ja-JP" sz="2400" kern="100" dirty="0">
                <a:effectLst/>
                <a:ea typeface="ＭＳ 明朝" panose="02020609040205080304" pitchFamily="17" charset="-128"/>
                <a:cs typeface="Times New Roman" panose="02020603050405020304" pitchFamily="18" charset="0"/>
              </a:rPr>
              <a:t>インタプリタ</a:t>
            </a:r>
            <a:r>
              <a:rPr lang="en-US" altLang="ja-JP" sz="2400" kern="100" dirty="0">
                <a:effectLst/>
                <a:ea typeface="ＭＳ 明朝" panose="02020609040205080304" pitchFamily="17" charset="-128"/>
                <a:cs typeface="Times New Roman" panose="02020603050405020304" pitchFamily="18" charset="0"/>
              </a:rPr>
              <a:t> </a:t>
            </a:r>
            <a:endParaRPr lang="ja-JP" altLang="ja-JP" sz="2400" kern="100" dirty="0">
              <a:effectLst/>
              <a:ea typeface="ＭＳ 明朝" panose="02020609040205080304" pitchFamily="17" charset="-128"/>
              <a:cs typeface="Times New Roman" panose="02020603050405020304" pitchFamily="18" charset="0"/>
            </a:endParaRPr>
          </a:p>
          <a:p>
            <a:pPr algn="just"/>
            <a:r>
              <a:rPr lang="en-US" altLang="ja-JP" sz="2400" kern="100" dirty="0">
                <a:effectLst/>
                <a:ea typeface="ＭＳ 明朝" panose="02020609040205080304" pitchFamily="17" charset="-128"/>
                <a:cs typeface="Times New Roman" panose="02020603050405020304" pitchFamily="18" charset="0"/>
              </a:rPr>
              <a:t>  sampleExp.txt : </a:t>
            </a:r>
            <a:r>
              <a:rPr lang="en-US" altLang="ja-JP" sz="2400" kern="100" dirty="0" err="1">
                <a:effectLst/>
                <a:ea typeface="ＭＳ 明朝" panose="02020609040205080304" pitchFamily="17" charset="-128"/>
                <a:cs typeface="Times New Roman" panose="02020603050405020304" pitchFamily="18" charset="0"/>
              </a:rPr>
              <a:t>calc.jj</a:t>
            </a:r>
            <a:r>
              <a:rPr lang="ja-JP" altLang="ja-JP" sz="2400" kern="100" dirty="0">
                <a:effectLst/>
                <a:ea typeface="ＭＳ 明朝" panose="02020609040205080304" pitchFamily="17" charset="-128"/>
                <a:cs typeface="Times New Roman" panose="02020603050405020304" pitchFamily="18" charset="0"/>
              </a:rPr>
              <a:t>用の数式例</a:t>
            </a:r>
          </a:p>
          <a:p>
            <a:pPr algn="just"/>
            <a:r>
              <a:rPr lang="en-US" altLang="ja-JP" sz="2400" kern="100" dirty="0">
                <a:effectLst/>
                <a:ea typeface="ＭＳ 明朝" panose="02020609040205080304" pitchFamily="17" charset="-128"/>
                <a:cs typeface="Times New Roman" panose="02020603050405020304" pitchFamily="18" charset="0"/>
              </a:rPr>
              <a:t>  kc/ : </a:t>
            </a:r>
            <a:r>
              <a:rPr lang="ja-JP" altLang="ja-JP" sz="2400" kern="100" dirty="0">
                <a:effectLst/>
                <a:ea typeface="ＭＳ 明朝" panose="02020609040205080304" pitchFamily="17" charset="-128"/>
                <a:cs typeface="Times New Roman" panose="02020603050405020304" pitchFamily="18" charset="0"/>
              </a:rPr>
              <a:t>構文解析器生成用ファイル一式</a:t>
            </a:r>
          </a:p>
          <a:p>
            <a:pPr algn="just"/>
            <a:r>
              <a:rPr lang="en-US" altLang="ja-JP" sz="2400" kern="100" dirty="0">
                <a:effectLst/>
                <a:ea typeface="ＭＳ 明朝" panose="02020609040205080304" pitchFamily="17" charset="-128"/>
                <a:cs typeface="Times New Roman" panose="02020603050405020304" pitchFamily="18" charset="0"/>
              </a:rPr>
              <a:t>     </a:t>
            </a:r>
            <a:r>
              <a:rPr lang="en-US" altLang="ja-JP" sz="2400" kern="100" dirty="0" err="1">
                <a:effectLst/>
                <a:ea typeface="ＭＳ 明朝" panose="02020609040205080304" pitchFamily="17" charset="-128"/>
                <a:cs typeface="Times New Roman" panose="02020603050405020304" pitchFamily="18" charset="0"/>
              </a:rPr>
              <a:t>parser.jj</a:t>
            </a:r>
            <a:r>
              <a:rPr lang="en-US" altLang="ja-JP" sz="2400" kern="100" dirty="0">
                <a:effectLst/>
                <a:ea typeface="ＭＳ 明朝" panose="02020609040205080304" pitchFamily="17" charset="-128"/>
                <a:cs typeface="Times New Roman" panose="02020603050405020304" pitchFamily="18" charset="0"/>
              </a:rPr>
              <a:t>, </a:t>
            </a:r>
            <a:r>
              <a:rPr lang="en-US" altLang="ja-JP" sz="2400" kern="100" dirty="0" err="1">
                <a:effectLst/>
                <a:ea typeface="ＭＳ 明朝" panose="02020609040205080304" pitchFamily="17" charset="-128"/>
                <a:cs typeface="Times New Roman" panose="02020603050405020304" pitchFamily="18" charset="0"/>
              </a:rPr>
              <a:t>parserCode.jj</a:t>
            </a:r>
            <a:r>
              <a:rPr lang="en-US" altLang="ja-JP" sz="2400" kern="100" dirty="0">
                <a:effectLst/>
                <a:ea typeface="ＭＳ 明朝" panose="02020609040205080304" pitchFamily="17" charset="-128"/>
                <a:cs typeface="Times New Roman" panose="02020603050405020304" pitchFamily="18" charset="0"/>
              </a:rPr>
              <a:t>, parserCodeLL2.jj : .</a:t>
            </a:r>
            <a:r>
              <a:rPr lang="en-US" altLang="ja-JP" sz="2400" kern="100" dirty="0" err="1">
                <a:effectLst/>
                <a:ea typeface="ＭＳ 明朝" panose="02020609040205080304" pitchFamily="17" charset="-128"/>
                <a:cs typeface="Times New Roman" panose="02020603050405020304" pitchFamily="18" charset="0"/>
              </a:rPr>
              <a:t>jj</a:t>
            </a:r>
            <a:r>
              <a:rPr lang="ja-JP" altLang="ja-JP" sz="2400" kern="100" dirty="0">
                <a:effectLst/>
                <a:ea typeface="ＭＳ 明朝" panose="02020609040205080304" pitchFamily="17" charset="-128"/>
                <a:cs typeface="Times New Roman" panose="02020603050405020304" pitchFamily="18" charset="0"/>
              </a:rPr>
              <a:t>ファイル</a:t>
            </a:r>
          </a:p>
          <a:p>
            <a:pPr algn="just"/>
            <a:r>
              <a:rPr lang="en-US" altLang="ja-JP" sz="2400" kern="100" dirty="0">
                <a:effectLst/>
                <a:ea typeface="ＭＳ 明朝" panose="02020609040205080304" pitchFamily="17" charset="-128"/>
                <a:cs typeface="Times New Roman" panose="02020603050405020304" pitchFamily="18" charset="0"/>
              </a:rPr>
              <a:t>     Parser.java, ParserCode.java, ParserCodeLL2.java : </a:t>
            </a:r>
          </a:p>
          <a:p>
            <a:pPr algn="just"/>
            <a:r>
              <a:rPr lang="en-US" altLang="ja-JP" sz="2400" kern="100" dirty="0">
                <a:ea typeface="ＭＳ 明朝" panose="02020609040205080304" pitchFamily="17" charset="-128"/>
                <a:cs typeface="Times New Roman" panose="02020603050405020304" pitchFamily="18" charset="0"/>
              </a:rPr>
              <a:t>        </a:t>
            </a:r>
            <a:r>
              <a:rPr lang="ja-JP" altLang="ja-JP" sz="2400" kern="100" dirty="0">
                <a:effectLst/>
                <a:ea typeface="ＭＳ 明朝" panose="02020609040205080304" pitchFamily="17" charset="-128"/>
                <a:cs typeface="Times New Roman" panose="02020603050405020304" pitchFamily="18" charset="0"/>
              </a:rPr>
              <a:t>生成された</a:t>
            </a:r>
            <a:r>
              <a:rPr lang="en-US" altLang="ja-JP" sz="2400" kern="100" dirty="0">
                <a:effectLst/>
                <a:ea typeface="ＭＳ 明朝" panose="02020609040205080304" pitchFamily="17" charset="-128"/>
                <a:cs typeface="Times New Roman" panose="02020603050405020304" pitchFamily="18" charset="0"/>
              </a:rPr>
              <a:t>Java</a:t>
            </a:r>
            <a:r>
              <a:rPr lang="ja-JP" altLang="ja-JP" sz="2400" kern="100" dirty="0">
                <a:effectLst/>
                <a:ea typeface="ＭＳ 明朝" panose="02020609040205080304" pitchFamily="17" charset="-128"/>
                <a:cs typeface="Times New Roman" panose="02020603050405020304" pitchFamily="18" charset="0"/>
              </a:rPr>
              <a:t>プログラム</a:t>
            </a:r>
          </a:p>
          <a:p>
            <a:pPr algn="just"/>
            <a:r>
              <a:rPr lang="en-US" altLang="ja-JP" sz="2400" kern="100" dirty="0">
                <a:effectLst/>
                <a:ea typeface="ＭＳ 明朝" panose="02020609040205080304" pitchFamily="17" charset="-128"/>
                <a:cs typeface="Times New Roman" panose="02020603050405020304" pitchFamily="18" charset="0"/>
              </a:rPr>
              <a:t>     Instruction.java, Operator.java, PseudoIseg.java,</a:t>
            </a:r>
          </a:p>
          <a:p>
            <a:pPr algn="just"/>
            <a:r>
              <a:rPr lang="en-US" altLang="ja-JP" sz="2400" kern="100" dirty="0">
                <a:ea typeface="ＭＳ 明朝" panose="02020609040205080304" pitchFamily="17" charset="-128"/>
                <a:cs typeface="Times New Roman" panose="02020603050405020304" pitchFamily="18" charset="0"/>
              </a:rPr>
              <a:t>    </a:t>
            </a:r>
            <a:r>
              <a:rPr lang="en-US" altLang="ja-JP" sz="2400" kern="100" dirty="0">
                <a:effectLst/>
                <a:ea typeface="ＭＳ 明朝" panose="02020609040205080304" pitchFamily="17" charset="-128"/>
                <a:cs typeface="Times New Roman" panose="02020603050405020304" pitchFamily="18" charset="0"/>
              </a:rPr>
              <a:t> Type.java, Var.java, VatTable.java  </a:t>
            </a:r>
            <a:endParaRPr lang="ja-JP" altLang="ja-JP" sz="2400" kern="100" dirty="0">
              <a:effectLst/>
              <a:ea typeface="ＭＳ 明朝" panose="02020609040205080304" pitchFamily="17" charset="-128"/>
              <a:cs typeface="Times New Roman" panose="02020603050405020304" pitchFamily="18" charset="0"/>
            </a:endParaRPr>
          </a:p>
          <a:p>
            <a:pPr algn="just"/>
            <a:r>
              <a:rPr lang="en-US" altLang="ja-JP" sz="2400" kern="100" dirty="0">
                <a:effectLst/>
                <a:ea typeface="ＭＳ 明朝" panose="02020609040205080304" pitchFamily="17" charset="-128"/>
                <a:cs typeface="Times New Roman" panose="02020603050405020304" pitchFamily="18" charset="0"/>
              </a:rPr>
              <a:t>  calc/ : </a:t>
            </a:r>
            <a:r>
              <a:rPr lang="ja-JP" altLang="ja-JP" sz="2400" kern="100" dirty="0">
                <a:effectLst/>
                <a:ea typeface="ＭＳ 明朝" panose="02020609040205080304" pitchFamily="17" charset="-128"/>
                <a:cs typeface="Times New Roman" panose="02020603050405020304" pitchFamily="18" charset="0"/>
              </a:rPr>
              <a:t>計算機生成用ファイル一式</a:t>
            </a:r>
          </a:p>
          <a:p>
            <a:pPr algn="just"/>
            <a:r>
              <a:rPr lang="en-US" altLang="ja-JP" sz="2400" kern="100" dirty="0">
                <a:effectLst/>
                <a:ea typeface="ＭＳ 明朝" panose="02020609040205080304" pitchFamily="17" charset="-128"/>
                <a:cs typeface="Times New Roman" panose="02020603050405020304" pitchFamily="18" charset="0"/>
              </a:rPr>
              <a:t>    </a:t>
            </a:r>
            <a:r>
              <a:rPr lang="en-US" altLang="ja-JP" sz="2400" kern="100" dirty="0" err="1">
                <a:effectLst/>
                <a:ea typeface="ＭＳ 明朝" panose="02020609040205080304" pitchFamily="17" charset="-128"/>
                <a:cs typeface="Times New Roman" panose="02020603050405020304" pitchFamily="18" charset="0"/>
              </a:rPr>
              <a:t>calc.jj</a:t>
            </a:r>
            <a:r>
              <a:rPr lang="en-US" altLang="ja-JP" sz="2400" kern="100" dirty="0">
                <a:effectLst/>
                <a:ea typeface="ＭＳ 明朝" panose="02020609040205080304" pitchFamily="17" charset="-128"/>
                <a:cs typeface="Times New Roman" panose="02020603050405020304" pitchFamily="18" charset="0"/>
              </a:rPr>
              <a:t> : .</a:t>
            </a:r>
            <a:r>
              <a:rPr lang="en-US" altLang="ja-JP" sz="2400" kern="100" dirty="0" err="1">
                <a:effectLst/>
                <a:ea typeface="ＭＳ 明朝" panose="02020609040205080304" pitchFamily="17" charset="-128"/>
                <a:cs typeface="Times New Roman" panose="02020603050405020304" pitchFamily="18" charset="0"/>
              </a:rPr>
              <a:t>jj</a:t>
            </a:r>
            <a:r>
              <a:rPr lang="ja-JP" altLang="ja-JP" sz="2400" kern="100" dirty="0">
                <a:effectLst/>
                <a:ea typeface="ＭＳ 明朝" panose="02020609040205080304" pitchFamily="17" charset="-128"/>
                <a:cs typeface="Times New Roman" panose="02020603050405020304" pitchFamily="18" charset="0"/>
              </a:rPr>
              <a:t>ファイル</a:t>
            </a:r>
          </a:p>
          <a:p>
            <a:pPr algn="just"/>
            <a:r>
              <a:rPr lang="en-US" altLang="ja-JP" sz="2400" kern="100" dirty="0">
                <a:effectLst/>
                <a:ea typeface="ＭＳ 明朝" panose="02020609040205080304" pitchFamily="17" charset="-128"/>
                <a:cs typeface="Times New Roman" panose="02020603050405020304" pitchFamily="18" charset="0"/>
              </a:rPr>
              <a:t>    Cals.java : </a:t>
            </a:r>
            <a:r>
              <a:rPr lang="ja-JP" altLang="ja-JP" sz="2400" kern="100" dirty="0">
                <a:effectLst/>
                <a:ea typeface="ＭＳ 明朝" panose="02020609040205080304" pitchFamily="17" charset="-128"/>
                <a:cs typeface="Times New Roman" panose="02020603050405020304" pitchFamily="18" charset="0"/>
              </a:rPr>
              <a:t>生成された</a:t>
            </a:r>
            <a:r>
              <a:rPr lang="en-US" altLang="ja-JP" sz="2400" kern="100" dirty="0">
                <a:effectLst/>
                <a:ea typeface="ＭＳ 明朝" panose="02020609040205080304" pitchFamily="17" charset="-128"/>
                <a:cs typeface="Times New Roman" panose="02020603050405020304" pitchFamily="18" charset="0"/>
              </a:rPr>
              <a:t>Java</a:t>
            </a:r>
            <a:r>
              <a:rPr lang="ja-JP" altLang="ja-JP" sz="2400" kern="100" dirty="0">
                <a:effectLst/>
                <a:ea typeface="ＭＳ 明朝" panose="02020609040205080304" pitchFamily="17" charset="-128"/>
                <a:cs typeface="Times New Roman" panose="02020603050405020304" pitchFamily="18" charset="0"/>
              </a:rPr>
              <a:t>プログラム</a:t>
            </a:r>
          </a:p>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4026241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err="1">
                <a:effectLst/>
              </a:rPr>
              <a:t>jj</a:t>
            </a:r>
            <a:r>
              <a:rPr lang="en-US" altLang="ja-JP" dirty="0">
                <a:effectLst/>
              </a:rPr>
              <a:t> </a:t>
            </a:r>
            <a:r>
              <a:rPr lang="ja-JP" altLang="en-US" dirty="0">
                <a:effectLst/>
              </a:rPr>
              <a:t>ファイルのコンパイル</a:t>
            </a:r>
          </a:p>
        </p:txBody>
      </p:sp>
      <p:sp>
        <p:nvSpPr>
          <p:cNvPr id="577539" name="Rectangle 3"/>
          <p:cNvSpPr>
            <a:spLocks noChangeArrowheads="1"/>
          </p:cNvSpPr>
          <p:nvPr/>
        </p:nvSpPr>
        <p:spPr bwMode="auto">
          <a:xfrm>
            <a:off x="1371600" y="1828800"/>
            <a:ext cx="6172200" cy="19050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3200" dirty="0"/>
              <a:t>$ </a:t>
            </a:r>
            <a:r>
              <a:rPr lang="en-US" altLang="ja-JP" sz="3200" dirty="0" err="1"/>
              <a:t>javacc</a:t>
            </a:r>
            <a:r>
              <a:rPr lang="en-US" altLang="ja-JP" sz="3200" dirty="0"/>
              <a:t> </a:t>
            </a:r>
            <a:r>
              <a:rPr lang="en-US" altLang="ja-JP" sz="3200" dirty="0" err="1"/>
              <a:t>jj</a:t>
            </a:r>
            <a:r>
              <a:rPr lang="en-US" altLang="ja-JP" sz="3200" dirty="0"/>
              <a:t> </a:t>
            </a:r>
            <a:r>
              <a:rPr lang="ja-JP" altLang="en-US" sz="3200" dirty="0"/>
              <a:t>ファイル名</a:t>
            </a:r>
          </a:p>
          <a:p>
            <a:r>
              <a:rPr lang="ja-JP" altLang="en-US" sz="3200" dirty="0"/>
              <a:t>$ </a:t>
            </a:r>
            <a:r>
              <a:rPr lang="en-US" altLang="ja-JP" sz="3200" dirty="0" err="1"/>
              <a:t>javac</a:t>
            </a:r>
            <a:r>
              <a:rPr lang="en-US" altLang="ja-JP" sz="3200" dirty="0"/>
              <a:t> </a:t>
            </a:r>
            <a:r>
              <a:rPr lang="ja-JP" altLang="en-US" sz="3200" dirty="0"/>
              <a:t>生成された </a:t>
            </a:r>
            <a:r>
              <a:rPr lang="en-US" altLang="ja-JP" sz="3200" dirty="0"/>
              <a:t>Java </a:t>
            </a:r>
            <a:r>
              <a:rPr lang="ja-JP" altLang="en-US" sz="3200" dirty="0"/>
              <a:t>ファイル名</a:t>
            </a:r>
          </a:p>
          <a:p>
            <a:r>
              <a:rPr lang="ja-JP" altLang="en-US" sz="3200" dirty="0"/>
              <a:t>$ </a:t>
            </a:r>
            <a:r>
              <a:rPr lang="en-US" altLang="ja-JP" sz="3200" dirty="0"/>
              <a:t>java </a:t>
            </a:r>
            <a:r>
              <a:rPr lang="en-US" altLang="ja-JP" sz="3200" dirty="0" err="1"/>
              <a:t>Java</a:t>
            </a:r>
            <a:r>
              <a:rPr lang="en-US" altLang="ja-JP" sz="3200" dirty="0"/>
              <a:t> </a:t>
            </a:r>
            <a:r>
              <a:rPr lang="ja-JP" altLang="en-US" sz="3200" dirty="0"/>
              <a:t>クラス名</a:t>
            </a:r>
          </a:p>
        </p:txBody>
      </p:sp>
      <p:sp>
        <p:nvSpPr>
          <p:cNvPr id="577540" name="Rectangle 4"/>
          <p:cNvSpPr>
            <a:spLocks noChangeArrowheads="1"/>
          </p:cNvSpPr>
          <p:nvPr/>
        </p:nvSpPr>
        <p:spPr bwMode="auto">
          <a:xfrm>
            <a:off x="1371600" y="3886200"/>
            <a:ext cx="6172200" cy="27432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3200" dirty="0"/>
              <a:t>$ cd ~/</a:t>
            </a:r>
            <a:r>
              <a:rPr lang="en-US" altLang="ja-JP" sz="3200" dirty="0" err="1"/>
              <a:t>javacc</a:t>
            </a:r>
            <a:r>
              <a:rPr lang="en-US" altLang="ja-JP" sz="3200" dirty="0"/>
              <a:t>/kc</a:t>
            </a:r>
          </a:p>
          <a:p>
            <a:r>
              <a:rPr lang="ja-JP" altLang="en-US" sz="3200" dirty="0"/>
              <a:t>$ </a:t>
            </a:r>
            <a:r>
              <a:rPr lang="en-US" altLang="ja-JP" sz="3200" dirty="0" err="1"/>
              <a:t>javacc</a:t>
            </a:r>
            <a:r>
              <a:rPr lang="en-US" altLang="ja-JP" sz="3200" dirty="0"/>
              <a:t> </a:t>
            </a:r>
            <a:r>
              <a:rPr lang="en-US" altLang="ja-JP" sz="3200" dirty="0" err="1"/>
              <a:t>parse.jj</a:t>
            </a:r>
            <a:endParaRPr lang="en-US" altLang="ja-JP" sz="3200" dirty="0"/>
          </a:p>
          <a:p>
            <a:r>
              <a:rPr lang="en-US" altLang="ja-JP" sz="3200" dirty="0"/>
              <a:t>$ </a:t>
            </a:r>
            <a:r>
              <a:rPr lang="en-US" altLang="ja-JP" sz="3200" dirty="0" err="1"/>
              <a:t>cd</a:t>
            </a:r>
            <a:r>
              <a:rPr lang="en-US" altLang="ja-JP" sz="3200" dirty="0"/>
              <a:t> ..</a:t>
            </a:r>
            <a:endParaRPr lang="ja-JP" altLang="en-US" sz="3200" dirty="0"/>
          </a:p>
          <a:p>
            <a:r>
              <a:rPr lang="ja-JP" altLang="en-US" sz="3200" dirty="0"/>
              <a:t>$ </a:t>
            </a:r>
            <a:r>
              <a:rPr lang="en-US" altLang="ja-JP" sz="3200" dirty="0" err="1"/>
              <a:t>javac</a:t>
            </a:r>
            <a:r>
              <a:rPr lang="en-US" altLang="ja-JP" sz="3200" dirty="0"/>
              <a:t> </a:t>
            </a:r>
            <a:r>
              <a:rPr lang="en-US" altLang="ja-JP" sz="3200" dirty="0" err="1"/>
              <a:t>kc</a:t>
            </a:r>
            <a:r>
              <a:rPr lang="en-US" altLang="ja-JP" sz="3200" dirty="0"/>
              <a:t>/Parse.java</a:t>
            </a:r>
            <a:endParaRPr lang="ja-JP" altLang="en-US" sz="3200" dirty="0"/>
          </a:p>
          <a:p>
            <a:r>
              <a:rPr lang="ja-JP" altLang="en-US" sz="3200" dirty="0"/>
              <a:t>$ </a:t>
            </a:r>
            <a:r>
              <a:rPr lang="en-US" altLang="ja-JP" sz="3200" dirty="0"/>
              <a:t>java </a:t>
            </a:r>
            <a:r>
              <a:rPr lang="en-US" altLang="ja-JP" sz="3200" dirty="0" err="1"/>
              <a:t>kc.Parse</a:t>
            </a:r>
            <a:r>
              <a:rPr lang="en-US" altLang="ja-JP" sz="3200" dirty="0"/>
              <a:t> sample0.k</a:t>
            </a:r>
            <a:endParaRPr lang="ja-JP" altLang="en-US"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idx="4294967295"/>
          </p:nvPr>
        </p:nvSpPr>
        <p:spPr>
          <a:xfrm>
            <a:off x="1524000" y="228600"/>
            <a:ext cx="6629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err="1">
                <a:effectLst/>
              </a:rPr>
              <a:t>jj</a:t>
            </a:r>
            <a:r>
              <a:rPr lang="en-US" altLang="ja-JP" dirty="0">
                <a:effectLst/>
              </a:rPr>
              <a:t> </a:t>
            </a:r>
            <a:r>
              <a:rPr lang="ja-JP" altLang="en-US" dirty="0">
                <a:effectLst/>
              </a:rPr>
              <a:t>ファイルのコンパイル例</a:t>
            </a:r>
          </a:p>
        </p:txBody>
      </p:sp>
      <p:sp>
        <p:nvSpPr>
          <p:cNvPr id="631811" name="Rectangle 3"/>
          <p:cNvSpPr>
            <a:spLocks noChangeArrowheads="1"/>
          </p:cNvSpPr>
          <p:nvPr/>
        </p:nvSpPr>
        <p:spPr bwMode="auto">
          <a:xfrm>
            <a:off x="304800" y="1524000"/>
            <a:ext cx="5257800" cy="24384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3200" dirty="0"/>
              <a:t>main () {</a:t>
            </a:r>
          </a:p>
          <a:p>
            <a:r>
              <a:rPr lang="en-US" altLang="ja-JP" sz="3200" dirty="0"/>
              <a:t>	</a:t>
            </a:r>
            <a:r>
              <a:rPr lang="en-US" altLang="ja-JP" sz="3200" dirty="0" err="1"/>
              <a:t>int</a:t>
            </a:r>
            <a:r>
              <a:rPr lang="en-US" altLang="ja-JP" sz="3200" dirty="0"/>
              <a:t> </a:t>
            </a:r>
            <a:r>
              <a:rPr lang="en-US" altLang="ja-JP" sz="3200" dirty="0" err="1"/>
              <a:t>i</a:t>
            </a:r>
            <a:r>
              <a:rPr lang="en-US" altLang="ja-JP" sz="3200" dirty="0"/>
              <a:t>;</a:t>
            </a:r>
          </a:p>
          <a:p>
            <a:r>
              <a:rPr lang="en-US" altLang="ja-JP" sz="3200" dirty="0"/>
              <a:t>	</a:t>
            </a:r>
            <a:r>
              <a:rPr lang="en-US" altLang="ja-JP" sz="3200" dirty="0" err="1"/>
              <a:t>i</a:t>
            </a:r>
            <a:r>
              <a:rPr lang="en-US" altLang="ja-JP" sz="3200" dirty="0"/>
              <a:t> = </a:t>
            </a:r>
            <a:r>
              <a:rPr lang="en-US" altLang="ja-JP" sz="3200" dirty="0" err="1"/>
              <a:t>inputint</a:t>
            </a:r>
            <a:r>
              <a:rPr lang="en-US" altLang="ja-JP" sz="3200" dirty="0"/>
              <a:t>;</a:t>
            </a:r>
          </a:p>
          <a:p>
            <a:r>
              <a:rPr lang="en-US" altLang="ja-JP" sz="3200" dirty="0"/>
              <a:t>	if (</a:t>
            </a:r>
            <a:r>
              <a:rPr lang="en-US" altLang="ja-JP" sz="3200" dirty="0" err="1"/>
              <a:t>i</a:t>
            </a:r>
            <a:r>
              <a:rPr lang="en-US" altLang="ja-JP" sz="3200" dirty="0"/>
              <a:t>) </a:t>
            </a:r>
            <a:r>
              <a:rPr lang="en-US" altLang="ja-JP" sz="3200" dirty="0" err="1"/>
              <a:t>outputint</a:t>
            </a:r>
            <a:r>
              <a:rPr lang="en-US" altLang="ja-JP" sz="3200" dirty="0"/>
              <a:t> ( </a:t>
            </a:r>
            <a:r>
              <a:rPr lang="en-US" altLang="ja-JP" sz="3200" dirty="0" err="1"/>
              <a:t>i</a:t>
            </a:r>
            <a:r>
              <a:rPr lang="en-US" altLang="ja-JP" sz="3200" dirty="0"/>
              <a:t>*2 );</a:t>
            </a:r>
          </a:p>
          <a:p>
            <a:r>
              <a:rPr lang="en-US" altLang="ja-JP" sz="3200" dirty="0"/>
              <a:t>}</a:t>
            </a:r>
          </a:p>
        </p:txBody>
      </p:sp>
      <p:sp>
        <p:nvSpPr>
          <p:cNvPr id="631812" name="Rectangle 4"/>
          <p:cNvSpPr>
            <a:spLocks noChangeArrowheads="1"/>
          </p:cNvSpPr>
          <p:nvPr/>
        </p:nvSpPr>
        <p:spPr bwMode="auto">
          <a:xfrm>
            <a:off x="304800" y="4191000"/>
            <a:ext cx="5562600" cy="2514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3200" dirty="0"/>
              <a:t>$ cd ~</a:t>
            </a:r>
            <a:r>
              <a:rPr lang="en-US" altLang="ja-JP" sz="3200" dirty="0" err="1"/>
              <a:t>javacc</a:t>
            </a:r>
            <a:r>
              <a:rPr lang="en-US" altLang="ja-JP" sz="3200" dirty="0"/>
              <a:t>/kc</a:t>
            </a:r>
          </a:p>
          <a:p>
            <a:r>
              <a:rPr lang="ja-JP" altLang="en-US" sz="3200" dirty="0"/>
              <a:t>$ </a:t>
            </a:r>
            <a:r>
              <a:rPr lang="en-US" altLang="ja-JP" sz="3200" dirty="0" err="1"/>
              <a:t>javacc</a:t>
            </a:r>
            <a:r>
              <a:rPr lang="en-US" altLang="ja-JP" sz="3200" dirty="0"/>
              <a:t> </a:t>
            </a:r>
            <a:r>
              <a:rPr lang="en-US" altLang="ja-JP" sz="3200" dirty="0" err="1"/>
              <a:t>parserCode.jj</a:t>
            </a:r>
            <a:endParaRPr lang="en-US" altLang="ja-JP" sz="3200" dirty="0"/>
          </a:p>
          <a:p>
            <a:r>
              <a:rPr lang="en-US" altLang="ja-JP" sz="3200" dirty="0"/>
              <a:t>$ </a:t>
            </a:r>
            <a:r>
              <a:rPr lang="en-US" altLang="ja-JP" sz="3200" dirty="0" err="1"/>
              <a:t>cd</a:t>
            </a:r>
            <a:r>
              <a:rPr lang="en-US" altLang="ja-JP" sz="3200" dirty="0"/>
              <a:t> ..</a:t>
            </a:r>
            <a:endParaRPr lang="ja-JP" altLang="en-US" sz="3200" dirty="0"/>
          </a:p>
          <a:p>
            <a:r>
              <a:rPr lang="ja-JP" altLang="en-US" sz="3200" dirty="0"/>
              <a:t>$ </a:t>
            </a:r>
            <a:r>
              <a:rPr lang="en-US" altLang="ja-JP" sz="3200" dirty="0" err="1"/>
              <a:t>javac</a:t>
            </a:r>
            <a:r>
              <a:rPr lang="en-US" altLang="ja-JP" sz="3200" dirty="0"/>
              <a:t> </a:t>
            </a:r>
            <a:r>
              <a:rPr lang="en-US" altLang="ja-JP" sz="3200" dirty="0" err="1"/>
              <a:t>kc</a:t>
            </a:r>
            <a:r>
              <a:rPr lang="en-US" altLang="ja-JP" sz="3200" dirty="0"/>
              <a:t>/ParserCode.java</a:t>
            </a:r>
            <a:endParaRPr lang="ja-JP" altLang="en-US" sz="3200" dirty="0"/>
          </a:p>
          <a:p>
            <a:r>
              <a:rPr lang="ja-JP" altLang="en-US" sz="3200" dirty="0"/>
              <a:t>$ </a:t>
            </a:r>
            <a:r>
              <a:rPr lang="en-US" altLang="ja-JP" sz="3200" dirty="0"/>
              <a:t>java </a:t>
            </a:r>
            <a:r>
              <a:rPr lang="en-US" altLang="ja-JP" sz="3200" dirty="0" err="1"/>
              <a:t>kc.ParserCode</a:t>
            </a:r>
            <a:r>
              <a:rPr lang="en-US" altLang="ja-JP" sz="3200" dirty="0"/>
              <a:t> sample0.k</a:t>
            </a:r>
            <a:endParaRPr lang="ja-JP" altLang="en-US" sz="3200" dirty="0"/>
          </a:p>
        </p:txBody>
      </p:sp>
      <p:sp>
        <p:nvSpPr>
          <p:cNvPr id="631813" name="Text Box 5"/>
          <p:cNvSpPr txBox="1">
            <a:spLocks noChangeArrowheads="1"/>
          </p:cNvSpPr>
          <p:nvPr/>
        </p:nvSpPr>
        <p:spPr bwMode="auto">
          <a:xfrm>
            <a:off x="0" y="990600"/>
            <a:ext cx="1645300" cy="52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dirty="0"/>
              <a:t>sample0.k</a:t>
            </a:r>
          </a:p>
        </p:txBody>
      </p:sp>
      <p:sp>
        <p:nvSpPr>
          <p:cNvPr id="631814" name="Rectangle 6"/>
          <p:cNvSpPr>
            <a:spLocks noChangeArrowheads="1"/>
          </p:cNvSpPr>
          <p:nvPr/>
        </p:nvSpPr>
        <p:spPr bwMode="auto">
          <a:xfrm>
            <a:off x="6477000" y="1600200"/>
            <a:ext cx="2438400" cy="50292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dirty="0"/>
              <a:t>PUSHI         0</a:t>
            </a:r>
          </a:p>
          <a:p>
            <a:r>
              <a:rPr lang="en-US" altLang="ja-JP" dirty="0"/>
              <a:t>INPUT</a:t>
            </a:r>
          </a:p>
          <a:p>
            <a:r>
              <a:rPr lang="en-US" altLang="ja-JP" dirty="0"/>
              <a:t>ASSGN</a:t>
            </a:r>
          </a:p>
          <a:p>
            <a:r>
              <a:rPr lang="en-US" altLang="ja-JP" dirty="0"/>
              <a:t>REMOVE</a:t>
            </a:r>
          </a:p>
          <a:p>
            <a:r>
              <a:rPr lang="en-US" altLang="ja-JP" dirty="0"/>
              <a:t>PUSH		0</a:t>
            </a:r>
          </a:p>
          <a:p>
            <a:r>
              <a:rPr lang="en-US" altLang="ja-JP" dirty="0"/>
              <a:t>BEQ		10</a:t>
            </a:r>
          </a:p>
          <a:p>
            <a:r>
              <a:rPr lang="en-US" altLang="ja-JP" dirty="0"/>
              <a:t>PUSH          0</a:t>
            </a:r>
          </a:p>
          <a:p>
            <a:r>
              <a:rPr lang="en-US" altLang="ja-JP" dirty="0"/>
              <a:t>PUSHI         2</a:t>
            </a:r>
          </a:p>
          <a:p>
            <a:r>
              <a:rPr lang="en-US" altLang="ja-JP" dirty="0"/>
              <a:t>MUL</a:t>
            </a:r>
          </a:p>
          <a:p>
            <a:r>
              <a:rPr lang="en-US" altLang="ja-JP" dirty="0"/>
              <a:t>OUTPUT</a:t>
            </a:r>
          </a:p>
          <a:p>
            <a:r>
              <a:rPr lang="en-US" altLang="ja-JP" dirty="0"/>
              <a:t>HALT</a:t>
            </a:r>
          </a:p>
        </p:txBody>
      </p:sp>
      <p:sp>
        <p:nvSpPr>
          <p:cNvPr id="9" name="Text Box 5"/>
          <p:cNvSpPr txBox="1">
            <a:spLocks noChangeArrowheads="1"/>
          </p:cNvSpPr>
          <p:nvPr/>
        </p:nvSpPr>
        <p:spPr bwMode="auto">
          <a:xfrm>
            <a:off x="6629400" y="990600"/>
            <a:ext cx="2044447" cy="52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dirty="0"/>
              <a:t>OpCode.asm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30" name="Rectangle 6"/>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ffectLst/>
              </a:rPr>
              <a:t>コンパイラの特性</a:t>
            </a:r>
          </a:p>
        </p:txBody>
      </p:sp>
      <p:sp>
        <p:nvSpPr>
          <p:cNvPr id="564231" name="Rectangle 7"/>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ffectLst/>
              </a:rPr>
              <a:t>作成は規則的</a:t>
            </a:r>
          </a:p>
          <a:p>
            <a:pPr lvl="1"/>
            <a:r>
              <a:rPr lang="ja-JP" altLang="en-US" dirty="0">
                <a:effectLst/>
              </a:rPr>
              <a:t>構文規則に従って規則的に作られる</a:t>
            </a:r>
          </a:p>
          <a:p>
            <a:r>
              <a:rPr lang="ja-JP" altLang="en-US" dirty="0">
                <a:effectLst/>
              </a:rPr>
              <a:t>作成作業が膨大 </a:t>
            </a:r>
            <a:r>
              <a:rPr lang="ja-JP" altLang="en-US" sz="2800" dirty="0">
                <a:effectLst/>
              </a:rPr>
              <a:t>(特に</a:t>
            </a:r>
            <a:r>
              <a:rPr lang="en-US" altLang="ja-JP" sz="2800" dirty="0">
                <a:effectLst/>
              </a:rPr>
              <a:t>LR</a:t>
            </a:r>
            <a:r>
              <a:rPr lang="ja-JP" altLang="en-US" sz="2800" dirty="0">
                <a:effectLst/>
              </a:rPr>
              <a:t>構文解析)</a:t>
            </a:r>
          </a:p>
          <a:p>
            <a:pPr lvl="1"/>
            <a:r>
              <a:rPr lang="en-US" altLang="ja-JP" dirty="0">
                <a:effectLst/>
              </a:rPr>
              <a:t>LL</a:t>
            </a:r>
            <a:r>
              <a:rPr lang="ja-JP" altLang="en-US" dirty="0">
                <a:effectLst/>
              </a:rPr>
              <a:t>構文解析 : 非終端記号ごとに解析が必要</a:t>
            </a:r>
          </a:p>
          <a:p>
            <a:pPr lvl="1"/>
            <a:r>
              <a:rPr lang="en-US" altLang="ja-JP" dirty="0">
                <a:effectLst/>
              </a:rPr>
              <a:t>LR</a:t>
            </a:r>
            <a:r>
              <a:rPr lang="ja-JP" altLang="en-US" dirty="0">
                <a:effectLst/>
              </a:rPr>
              <a:t>構文解析 : 状態から解析表を作成</a:t>
            </a:r>
          </a:p>
        </p:txBody>
      </p:sp>
      <p:sp>
        <p:nvSpPr>
          <p:cNvPr id="564229" name="Text Box 5"/>
          <p:cNvSpPr txBox="1">
            <a:spLocks noChangeArrowheads="1"/>
          </p:cNvSpPr>
          <p:nvPr/>
        </p:nvSpPr>
        <p:spPr bwMode="auto">
          <a:xfrm>
            <a:off x="2133600" y="4800600"/>
            <a:ext cx="42465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dirty="0"/>
              <a:t>人間が作成するよりも</a:t>
            </a:r>
          </a:p>
          <a:p>
            <a:r>
              <a:rPr lang="ja-JP" altLang="en-US" dirty="0"/>
              <a:t>計算機に任せてはどうか？</a:t>
            </a:r>
          </a:p>
        </p:txBody>
      </p:sp>
      <p:sp>
        <p:nvSpPr>
          <p:cNvPr id="564232" name="Text Box 8"/>
          <p:cNvSpPr txBox="1">
            <a:spLocks noChangeArrowheads="1"/>
          </p:cNvSpPr>
          <p:nvPr/>
        </p:nvSpPr>
        <p:spPr bwMode="auto">
          <a:xfrm>
            <a:off x="2667000" y="5867400"/>
            <a:ext cx="53387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3200" dirty="0"/>
              <a:t>⇒ コンパイラコンパイラを利用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4229"/>
                                        </p:tgtEl>
                                        <p:attrNameLst>
                                          <p:attrName>style.visibility</p:attrName>
                                        </p:attrNameLst>
                                      </p:cBhvr>
                                      <p:to>
                                        <p:strVal val="visible"/>
                                      </p:to>
                                    </p:set>
                                    <p:animEffect transition="in" filter="checkerboard(across)">
                                      <p:cBhvr>
                                        <p:cTn id="7" dur="500"/>
                                        <p:tgtEl>
                                          <p:spTgt spid="5642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4232"/>
                                        </p:tgtEl>
                                        <p:attrNameLst>
                                          <p:attrName>style.visibility</p:attrName>
                                        </p:attrNameLst>
                                      </p:cBhvr>
                                      <p:to>
                                        <p:strVal val="visible"/>
                                      </p:to>
                                    </p:set>
                                    <p:animEffect transition="in" filter="checkerboard(across)">
                                      <p:cBhvr>
                                        <p:cTn id="12" dur="500"/>
                                        <p:tgtEl>
                                          <p:spTgt spid="564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9" grpId="0" autoUpdateAnimBg="0"/>
      <p:bldP spid="564232"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effectLst/>
              </a:rPr>
              <a:t>JavaCC </a:t>
            </a:r>
            <a:r>
              <a:rPr lang="ja-JP" altLang="en-US" dirty="0">
                <a:effectLst/>
              </a:rPr>
              <a:t>により</a:t>
            </a:r>
            <a:br>
              <a:rPr lang="ja-JP" altLang="en-US" dirty="0">
                <a:effectLst/>
              </a:rPr>
            </a:br>
            <a:r>
              <a:rPr lang="ja-JP" altLang="en-US" dirty="0">
                <a:effectLst/>
              </a:rPr>
              <a:t>生成される </a:t>
            </a:r>
            <a:r>
              <a:rPr lang="en-US" altLang="ja-JP" dirty="0">
                <a:effectLst/>
              </a:rPr>
              <a:t>Java </a:t>
            </a:r>
            <a:r>
              <a:rPr lang="ja-JP" altLang="en-US" dirty="0">
                <a:effectLst/>
              </a:rPr>
              <a:t>プログラム</a:t>
            </a:r>
          </a:p>
        </p:txBody>
      </p:sp>
      <p:graphicFrame>
        <p:nvGraphicFramePr>
          <p:cNvPr id="662531" name="Group 3"/>
          <p:cNvGraphicFramePr>
            <a:graphicFrameLocks noGrp="1"/>
          </p:cNvGraphicFramePr>
          <p:nvPr/>
        </p:nvGraphicFramePr>
        <p:xfrm>
          <a:off x="304800" y="2286000"/>
          <a:ext cx="8534400" cy="3642240"/>
        </p:xfrm>
        <a:graphic>
          <a:graphicData uri="http://schemas.openxmlformats.org/drawingml/2006/table">
            <a:tbl>
              <a:tblPr/>
              <a:tblGrid>
                <a:gridCol w="38100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5080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生成されるプログラム</a:t>
                      </a:r>
                      <a:endPar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役割</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Xxx.java</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メインクラス(構文解析部)</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XxxConstants.java</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トークン</a:t>
                      </a: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ID, </a:t>
                      </a: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定数等を定義</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0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XxxTokenManager.java</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トークン管理(字句解析部)</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ParseException.java</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構文解析エラー時の処理</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80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Token.java</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トークン型を定義</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TokenMgrError.java</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字句解析エラー時の処理</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ffectLst/>
              </a:rPr>
              <a:t>jj </a:t>
            </a:r>
            <a:r>
              <a:rPr lang="ja-JP" altLang="en-US">
                <a:effectLst/>
              </a:rPr>
              <a:t>ファイルの記述</a:t>
            </a:r>
          </a:p>
        </p:txBody>
      </p:sp>
      <p:sp>
        <p:nvSpPr>
          <p:cNvPr id="570371" name="Rectangle 3"/>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構文解析クラス記述部</a:t>
            </a:r>
          </a:p>
          <a:p>
            <a:pPr lvl="1"/>
            <a:r>
              <a:rPr lang="ja-JP" altLang="en-US">
                <a:effectLst/>
              </a:rPr>
              <a:t>生成する構文解析クラスのメソッドを定義</a:t>
            </a:r>
          </a:p>
          <a:p>
            <a:pPr lvl="2" algn="r">
              <a:buFont typeface="Wingdings" panose="05000000000000000000" pitchFamily="2" charset="2"/>
              <a:buNone/>
            </a:pPr>
            <a:r>
              <a:rPr lang="ja-JP" altLang="en-US">
                <a:effectLst/>
              </a:rPr>
              <a:t>(</a:t>
            </a:r>
            <a:r>
              <a:rPr lang="en-US" altLang="ja-JP">
                <a:effectLst/>
              </a:rPr>
              <a:t>main </a:t>
            </a:r>
            <a:r>
              <a:rPr lang="ja-JP" altLang="en-US">
                <a:effectLst/>
              </a:rPr>
              <a:t>メソッドを含む)</a:t>
            </a:r>
          </a:p>
          <a:p>
            <a:r>
              <a:rPr lang="ja-JP" altLang="en-US">
                <a:effectLst/>
              </a:rPr>
              <a:t>マイクロ構文定義部</a:t>
            </a:r>
          </a:p>
          <a:p>
            <a:pPr lvl="1"/>
            <a:r>
              <a:rPr lang="ja-JP" altLang="en-US">
                <a:effectLst/>
              </a:rPr>
              <a:t>トークン, 空白を定義</a:t>
            </a:r>
          </a:p>
          <a:p>
            <a:r>
              <a:rPr lang="ja-JP" altLang="en-US">
                <a:effectLst/>
              </a:rPr>
              <a:t>マクロ構文定義部</a:t>
            </a:r>
          </a:p>
          <a:p>
            <a:pPr lvl="1"/>
            <a:r>
              <a:rPr lang="ja-JP" altLang="en-US">
                <a:effectLst/>
              </a:rPr>
              <a:t>各非終端記号の生成規則を定義</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idx="4294967295"/>
          </p:nvPr>
        </p:nvSpPr>
        <p:spPr>
          <a:xfrm>
            <a:off x="1066800" y="304801"/>
            <a:ext cx="7543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ja-JP" altLang="en-US" dirty="0">
                <a:effectLst/>
              </a:rPr>
              <a:t>サンプル </a:t>
            </a:r>
            <a:r>
              <a:rPr lang="en-US" altLang="ja-JP" dirty="0" err="1">
                <a:effectLst/>
              </a:rPr>
              <a:t>jj</a:t>
            </a:r>
            <a:r>
              <a:rPr lang="en-US" altLang="ja-JP" dirty="0">
                <a:effectLst/>
              </a:rPr>
              <a:t> </a:t>
            </a:r>
            <a:r>
              <a:rPr lang="ja-JP" altLang="en-US" dirty="0">
                <a:effectLst/>
              </a:rPr>
              <a:t>ファイル</a:t>
            </a:r>
            <a:r>
              <a:rPr lang="en-US" altLang="ja-JP" dirty="0">
                <a:effectLst/>
              </a:rPr>
              <a:t> </a:t>
            </a:r>
          </a:p>
        </p:txBody>
      </p:sp>
      <p:sp>
        <p:nvSpPr>
          <p:cNvPr id="579588" name="Rectangle 4"/>
          <p:cNvSpPr>
            <a:spLocks noGrp="1" noChangeArrowheads="1"/>
          </p:cNvSpPr>
          <p:nvPr>
            <p:ph type="body" idx="4294967295"/>
          </p:nvPr>
        </p:nvSpPr>
        <p:spPr>
          <a:xfrm>
            <a:off x="609600" y="990600"/>
            <a:ext cx="7543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err="1">
                <a:effectLst/>
              </a:rPr>
              <a:t>parser.jj</a:t>
            </a:r>
            <a:r>
              <a:rPr lang="en-US" altLang="ja-JP" dirty="0">
                <a:effectLst/>
              </a:rPr>
              <a:t>, </a:t>
            </a:r>
            <a:r>
              <a:rPr lang="en-US" altLang="ja-JP" dirty="0" err="1">
                <a:effectLst/>
              </a:rPr>
              <a:t>parserCode.jj</a:t>
            </a:r>
            <a:endParaRPr lang="en-US" altLang="ja-JP" dirty="0">
              <a:effectLst/>
            </a:endParaRPr>
          </a:p>
          <a:p>
            <a:pPr lvl="1"/>
            <a:r>
              <a:rPr lang="ja-JP" altLang="en-US" dirty="0">
                <a:effectLst/>
              </a:rPr>
              <a:t>以下のマクロ構文を定義</a:t>
            </a:r>
          </a:p>
        </p:txBody>
      </p:sp>
      <p:sp>
        <p:nvSpPr>
          <p:cNvPr id="5" name="Rectangle 3"/>
          <p:cNvSpPr>
            <a:spLocks noChangeArrowheads="1"/>
          </p:cNvSpPr>
          <p:nvPr/>
        </p:nvSpPr>
        <p:spPr bwMode="auto">
          <a:xfrm>
            <a:off x="152400" y="2133600"/>
            <a:ext cx="8839200" cy="44958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2400" dirty="0">
                <a:latin typeface="Times New Roman" pitchFamily="18" charset="0"/>
              </a:rPr>
              <a:t>&lt;Main&gt;   ::= “main” “(” “)” “{” { &lt;</a:t>
            </a:r>
            <a:r>
              <a:rPr lang="en-US" altLang="ja-JP" sz="2400" dirty="0" err="1">
                <a:latin typeface="Times New Roman" pitchFamily="18" charset="0"/>
              </a:rPr>
              <a:t>Decl</a:t>
            </a:r>
            <a:r>
              <a:rPr lang="en-US" altLang="ja-JP" sz="2400" dirty="0">
                <a:latin typeface="Times New Roman" pitchFamily="18" charset="0"/>
              </a:rPr>
              <a:t>&gt; | &lt;State&gt; } “}” EOF</a:t>
            </a:r>
          </a:p>
          <a:p>
            <a:r>
              <a:rPr lang="en-US" altLang="ja-JP" sz="2400" dirty="0">
                <a:latin typeface="Times New Roman" pitchFamily="18" charset="0"/>
              </a:rPr>
              <a:t>&lt;</a:t>
            </a:r>
            <a:r>
              <a:rPr lang="en-US" altLang="ja-JP" sz="2400" dirty="0" err="1">
                <a:latin typeface="Times New Roman" pitchFamily="18" charset="0"/>
              </a:rPr>
              <a:t>Decl</a:t>
            </a:r>
            <a:r>
              <a:rPr lang="en-US" altLang="ja-JP" sz="2400" dirty="0">
                <a:latin typeface="Times New Roman" pitchFamily="18" charset="0"/>
              </a:rPr>
              <a:t>&gt;   ::= “</a:t>
            </a:r>
            <a:r>
              <a:rPr lang="en-US" altLang="ja-JP" sz="2400" dirty="0" err="1">
                <a:latin typeface="Times New Roman" pitchFamily="18" charset="0"/>
              </a:rPr>
              <a:t>int</a:t>
            </a:r>
            <a:r>
              <a:rPr lang="en-US" altLang="ja-JP" sz="2400" dirty="0">
                <a:latin typeface="Times New Roman" pitchFamily="18" charset="0"/>
              </a:rPr>
              <a:t>” &lt;NAME&gt; { “,” &lt;NAME&gt; } “;”</a:t>
            </a:r>
          </a:p>
          <a:p>
            <a:r>
              <a:rPr lang="en-US" altLang="ja-JP" sz="2400" dirty="0">
                <a:latin typeface="Times New Roman" pitchFamily="18" charset="0"/>
              </a:rPr>
              <a:t>&lt;Name&gt;   ::= NAME</a:t>
            </a:r>
          </a:p>
          <a:p>
            <a:r>
              <a:rPr lang="en-US" altLang="ja-JP" sz="2400" dirty="0">
                <a:latin typeface="Times New Roman" pitchFamily="18" charset="0"/>
              </a:rPr>
              <a:t>&lt;State&gt;  ::= &lt;If&gt; | &lt;Output&gt; | &lt;</a:t>
            </a:r>
            <a:r>
              <a:rPr lang="en-US" altLang="ja-JP" sz="2400" dirty="0" err="1">
                <a:latin typeface="Times New Roman" pitchFamily="18" charset="0"/>
              </a:rPr>
              <a:t>Assgn</a:t>
            </a:r>
            <a:r>
              <a:rPr lang="en-US" altLang="ja-JP" sz="2400" dirty="0">
                <a:latin typeface="Times New Roman" pitchFamily="18" charset="0"/>
              </a:rPr>
              <a:t>&gt; | “{” { &lt;State&gt; } “}”</a:t>
            </a:r>
          </a:p>
          <a:p>
            <a:r>
              <a:rPr lang="en-US" altLang="ja-JP" sz="2400" dirty="0">
                <a:latin typeface="Times New Roman" pitchFamily="18" charset="0"/>
              </a:rPr>
              <a:t>&lt;If&gt;     ::= “if” “(” &lt;Exp&gt; “)” &lt;State&gt;</a:t>
            </a:r>
          </a:p>
          <a:p>
            <a:r>
              <a:rPr lang="en-US" altLang="ja-JP" sz="2400" dirty="0">
                <a:latin typeface="Times New Roman" pitchFamily="18" charset="0"/>
              </a:rPr>
              <a:t>&lt;Output&gt; ::= “</a:t>
            </a:r>
            <a:r>
              <a:rPr lang="en-US" altLang="ja-JP" sz="2400" dirty="0" err="1">
                <a:latin typeface="Times New Roman" pitchFamily="18" charset="0"/>
              </a:rPr>
              <a:t>outputint</a:t>
            </a:r>
            <a:r>
              <a:rPr lang="en-US" altLang="ja-JP" sz="2400" dirty="0">
                <a:latin typeface="Times New Roman" pitchFamily="18" charset="0"/>
              </a:rPr>
              <a:t>” “(” &lt;Exp&gt; “)” “;”</a:t>
            </a:r>
          </a:p>
          <a:p>
            <a:r>
              <a:rPr lang="en-US" altLang="ja-JP" sz="2400" dirty="0">
                <a:latin typeface="Times New Roman" pitchFamily="18" charset="0"/>
              </a:rPr>
              <a:t>&lt;</a:t>
            </a:r>
            <a:r>
              <a:rPr lang="en-US" altLang="ja-JP" sz="2400" dirty="0" err="1">
                <a:latin typeface="Times New Roman" pitchFamily="18" charset="0"/>
              </a:rPr>
              <a:t>Assgn</a:t>
            </a:r>
            <a:r>
              <a:rPr lang="en-US" altLang="ja-JP" sz="2400" dirty="0">
                <a:latin typeface="Times New Roman" pitchFamily="18" charset="0"/>
              </a:rPr>
              <a:t>&gt;  ::= Name “=” &lt;Exp&gt; “;” </a:t>
            </a:r>
          </a:p>
          <a:p>
            <a:r>
              <a:rPr lang="en-US" altLang="ja-JP" sz="2400" dirty="0">
                <a:latin typeface="Times New Roman" pitchFamily="18" charset="0"/>
              </a:rPr>
              <a:t>&lt;Exp&gt;    ::= &lt;Term&gt; { ( “+” | “-” ) &lt;Term&gt; }</a:t>
            </a:r>
          </a:p>
          <a:p>
            <a:r>
              <a:rPr lang="en-US" altLang="ja-JP" sz="2400" dirty="0">
                <a:latin typeface="Times New Roman" pitchFamily="18" charset="0"/>
              </a:rPr>
              <a:t>&lt;Term&gt;   ::= &lt;Factor&gt; { ( “*” | “/” ) &lt;Factor&gt; }</a:t>
            </a:r>
          </a:p>
          <a:p>
            <a:r>
              <a:rPr lang="en-US" altLang="ja-JP" sz="2400" dirty="0">
                <a:latin typeface="Times New Roman" pitchFamily="18" charset="0"/>
              </a:rPr>
              <a:t>&lt;Factor&gt; ::= NAME | INTEGER | “</a:t>
            </a:r>
            <a:r>
              <a:rPr lang="en-US" altLang="ja-JP" sz="2400" dirty="0" err="1">
                <a:latin typeface="Times New Roman" pitchFamily="18" charset="0"/>
              </a:rPr>
              <a:t>inputint</a:t>
            </a:r>
            <a:r>
              <a:rPr lang="en-US" altLang="ja-JP" sz="2400" dirty="0">
                <a:latin typeface="Times New Roman" pitchFamily="18" charset="0"/>
              </a:rPr>
              <a:t>”</a:t>
            </a:r>
            <a:endParaRPr lang="ja-JP" altLang="en-US" sz="2400" dirty="0">
              <a:latin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構文解析クラス記述部</a:t>
            </a:r>
          </a:p>
        </p:txBody>
      </p:sp>
      <p:sp>
        <p:nvSpPr>
          <p:cNvPr id="572420" name="Rectangle 4"/>
          <p:cNvSpPr>
            <a:spLocks noChangeArrowheads="1"/>
          </p:cNvSpPr>
          <p:nvPr/>
        </p:nvSpPr>
        <p:spPr bwMode="auto">
          <a:xfrm>
            <a:off x="228600" y="1828800"/>
            <a:ext cx="8610600" cy="32004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dirty="0" err="1"/>
              <a:t>javacc_options</a:t>
            </a:r>
            <a:r>
              <a:rPr lang="en-US" altLang="ja-JP" dirty="0"/>
              <a:t>                                             </a:t>
            </a:r>
            <a:r>
              <a:rPr lang="en-US" altLang="ja-JP" sz="2400" dirty="0">
                <a:solidFill>
                  <a:srgbClr val="FFFF99"/>
                </a:solidFill>
              </a:rPr>
              <a:t>// </a:t>
            </a:r>
            <a:r>
              <a:rPr lang="ja-JP" altLang="en-US" sz="2400" dirty="0">
                <a:solidFill>
                  <a:srgbClr val="FFFF99"/>
                </a:solidFill>
              </a:rPr>
              <a:t>オプション指定</a:t>
            </a:r>
          </a:p>
          <a:p>
            <a:pPr eaLnBrk="0" hangingPunct="0"/>
            <a:endParaRPr lang="en-US" altLang="ja-JP" dirty="0"/>
          </a:p>
          <a:p>
            <a:pPr eaLnBrk="0" hangingPunct="0"/>
            <a:r>
              <a:rPr lang="en-US" altLang="ja-JP" dirty="0"/>
              <a:t>PARSER_BEGIN ( &lt;IDENTIFIER&gt; )     </a:t>
            </a:r>
            <a:r>
              <a:rPr lang="en-US" altLang="ja-JP" sz="2400" dirty="0">
                <a:solidFill>
                  <a:srgbClr val="FFFF99"/>
                </a:solidFill>
              </a:rPr>
              <a:t>// </a:t>
            </a:r>
            <a:r>
              <a:rPr lang="ja-JP" altLang="en-US" sz="2400" dirty="0">
                <a:solidFill>
                  <a:srgbClr val="FFFF99"/>
                </a:solidFill>
              </a:rPr>
              <a:t>生成するクラス</a:t>
            </a:r>
          </a:p>
          <a:p>
            <a:pPr eaLnBrk="0" hangingPunct="0"/>
            <a:r>
              <a:rPr lang="en-US" altLang="ja-JP" dirty="0" err="1"/>
              <a:t>java_compilation_unit</a:t>
            </a:r>
            <a:r>
              <a:rPr lang="en-US" altLang="ja-JP" dirty="0"/>
              <a:t>              </a:t>
            </a:r>
            <a:r>
              <a:rPr lang="en-US" altLang="ja-JP" sz="2400" dirty="0">
                <a:solidFill>
                  <a:srgbClr val="FFFF99"/>
                </a:solidFill>
              </a:rPr>
              <a:t>// </a:t>
            </a:r>
            <a:r>
              <a:rPr lang="ja-JP" altLang="en-US" sz="2400" dirty="0">
                <a:solidFill>
                  <a:srgbClr val="FFFF99"/>
                </a:solidFill>
              </a:rPr>
              <a:t>生成するクラスに置くメソッド</a:t>
            </a:r>
            <a:endParaRPr lang="ja-JP" altLang="en-US" dirty="0"/>
          </a:p>
          <a:p>
            <a:pPr eaLnBrk="0" hangingPunct="0"/>
            <a:r>
              <a:rPr lang="en-US" altLang="ja-JP" dirty="0"/>
              <a:t>PARSER_END ( &lt;IDENTIFIER&gt; )</a:t>
            </a:r>
          </a:p>
          <a:p>
            <a:pPr eaLnBrk="0" hangingPunct="0"/>
            <a:endParaRPr lang="en-US" altLang="ja-JP" dirty="0"/>
          </a:p>
          <a:p>
            <a:pPr eaLnBrk="0" hangingPunct="0"/>
            <a:r>
              <a:rPr lang="en-US" altLang="ja-JP" dirty="0"/>
              <a:t>( production )*                    </a:t>
            </a:r>
            <a:r>
              <a:rPr lang="en-US" altLang="ja-JP" sz="2400" dirty="0">
                <a:solidFill>
                  <a:srgbClr val="FFFF99"/>
                </a:solidFill>
              </a:rPr>
              <a:t>// </a:t>
            </a:r>
            <a:r>
              <a:rPr lang="ja-JP" altLang="en-US" sz="2400" dirty="0">
                <a:solidFill>
                  <a:srgbClr val="FFFF99"/>
                </a:solidFill>
              </a:rPr>
              <a:t>マイクロ構文, マクロ構文の定義</a:t>
            </a:r>
          </a:p>
        </p:txBody>
      </p:sp>
      <p:sp>
        <p:nvSpPr>
          <p:cNvPr id="572422" name="Text Box 6"/>
          <p:cNvSpPr txBox="1">
            <a:spLocks noChangeArrowheads="1"/>
          </p:cNvSpPr>
          <p:nvPr/>
        </p:nvSpPr>
        <p:spPr bwMode="auto">
          <a:xfrm>
            <a:off x="3048000" y="5410200"/>
            <a:ext cx="54086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dirty="0"/>
              <a:t>これを </a:t>
            </a:r>
            <a:r>
              <a:rPr lang="en-US" altLang="ja-JP" dirty="0"/>
              <a:t>JavaCC </a:t>
            </a:r>
            <a:r>
              <a:rPr lang="ja-JP" altLang="en-US" dirty="0"/>
              <a:t>でコンパイルすると</a:t>
            </a:r>
          </a:p>
          <a:p>
            <a:r>
              <a:rPr lang="en-US" altLang="ja-JP" dirty="0"/>
              <a:t>&lt;IDENTEFIER&gt;.java </a:t>
            </a:r>
            <a:r>
              <a:rPr lang="ja-JP" altLang="en-US" dirty="0"/>
              <a:t>が生成される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2422"/>
                                        </p:tgtEl>
                                        <p:attrNameLst>
                                          <p:attrName>style.visibility</p:attrName>
                                        </p:attrNameLst>
                                      </p:cBhvr>
                                      <p:to>
                                        <p:strVal val="visible"/>
                                      </p:to>
                                    </p:set>
                                    <p:animEffect transition="in" filter="checkerboard(across)">
                                      <p:cBhvr>
                                        <p:cTn id="7" dur="500"/>
                                        <p:tgtEl>
                                          <p:spTgt spid="572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2"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66800" y="152400"/>
            <a:ext cx="7543800" cy="838200"/>
          </a:xfrm>
        </p:spPr>
        <p:txBody>
          <a:bodyPr/>
          <a:lstStyle/>
          <a:p>
            <a:pPr algn="ctr" eaLnBrk="1" hangingPunct="1"/>
            <a:r>
              <a:rPr lang="en-US" altLang="ja-JP" dirty="0" err="1">
                <a:solidFill>
                  <a:srgbClr val="EAEAEA"/>
                </a:solidFill>
                <a:latin typeface="Times New Roman" charset="0"/>
              </a:rPr>
              <a:t>parser.jj</a:t>
            </a:r>
            <a:r>
              <a:rPr lang="en-US" altLang="ja-JP" dirty="0">
                <a:solidFill>
                  <a:srgbClr val="EAEAEA"/>
                </a:solidFill>
                <a:latin typeface="Times New Roman" charset="0"/>
              </a:rPr>
              <a:t> </a:t>
            </a:r>
            <a:r>
              <a:rPr lang="ja-JP" altLang="en-US" dirty="0">
                <a:solidFill>
                  <a:srgbClr val="EAEAEA"/>
                </a:solidFill>
                <a:latin typeface="Times New Roman" charset="0"/>
              </a:rPr>
              <a:t>のクラス記述部</a:t>
            </a:r>
          </a:p>
        </p:txBody>
      </p:sp>
      <p:sp>
        <p:nvSpPr>
          <p:cNvPr id="34819" name="Rectangle 3"/>
          <p:cNvSpPr>
            <a:spLocks noChangeArrowheads="1"/>
          </p:cNvSpPr>
          <p:nvPr/>
        </p:nvSpPr>
        <p:spPr bwMode="auto">
          <a:xfrm>
            <a:off x="228600" y="914400"/>
            <a:ext cx="8686800" cy="5715000"/>
          </a:xfrm>
          <a:prstGeom prst="rect">
            <a:avLst/>
          </a:prstGeom>
          <a:solidFill>
            <a:srgbClr val="000000"/>
          </a:solidFill>
          <a:ln w="19050">
            <a:solidFill>
              <a:schemeClr val="tx1"/>
            </a:solidFill>
            <a:miter lim="800000"/>
            <a:headEnd/>
            <a:tailEnd/>
          </a:ln>
        </p:spPr>
        <p:txBody>
          <a:bodyPr wrap="none" lIns="90000" tIns="46800" rIns="90000" bIns="46800" anchor="ctr"/>
          <a:lstStyle/>
          <a:p>
            <a:r>
              <a:rPr lang="en-US" altLang="ja-JP" sz="2400" dirty="0">
                <a:latin typeface="Times New Roman" charset="0"/>
              </a:rPr>
              <a:t>PARSER_BEGIN (Parser)</a:t>
            </a:r>
          </a:p>
          <a:p>
            <a:r>
              <a:rPr lang="en-US" altLang="ja-JP" sz="2400" dirty="0">
                <a:latin typeface="Times New Roman" charset="0"/>
              </a:rPr>
              <a:t>import </a:t>
            </a:r>
            <a:r>
              <a:rPr lang="en-US" altLang="ja-JP" sz="2400" dirty="0" err="1">
                <a:latin typeface="Times New Roman" charset="0"/>
              </a:rPr>
              <a:t>java.util</a:t>
            </a:r>
            <a:r>
              <a:rPr lang="en-US" altLang="ja-JP" sz="2400" dirty="0">
                <a:latin typeface="Times New Roman" charset="0"/>
              </a:rPr>
              <a:t>.*;</a:t>
            </a:r>
          </a:p>
          <a:p>
            <a:r>
              <a:rPr lang="en-US" altLang="ja-JP" sz="2400" dirty="0">
                <a:latin typeface="Times New Roman" charset="0"/>
              </a:rPr>
              <a:t>import java.io.*;</a:t>
            </a:r>
          </a:p>
          <a:p>
            <a:r>
              <a:rPr lang="en-US" altLang="ja-JP" sz="2400" dirty="0">
                <a:latin typeface="Times New Roman" charset="0"/>
              </a:rPr>
              <a:t>public class Parser{</a:t>
            </a:r>
            <a:endParaRPr lang="ja-JP" altLang="en-US" sz="2400" dirty="0">
              <a:latin typeface="Times New Roman" charset="0"/>
            </a:endParaRPr>
          </a:p>
          <a:p>
            <a:r>
              <a:rPr lang="ja-JP" altLang="en-US" sz="2400" dirty="0">
                <a:latin typeface="Times New Roman" charset="0"/>
              </a:rPr>
              <a:t>    </a:t>
            </a:r>
            <a:r>
              <a:rPr lang="en-US" altLang="ja-JP" sz="2400" dirty="0">
                <a:latin typeface="Times New Roman" charset="0"/>
              </a:rPr>
              <a:t>public static void main (String[] </a:t>
            </a:r>
            <a:r>
              <a:rPr lang="en-US" altLang="ja-JP" sz="2400" dirty="0" err="1">
                <a:latin typeface="Times New Roman" charset="0"/>
              </a:rPr>
              <a:t>args</a:t>
            </a:r>
            <a:r>
              <a:rPr lang="en-US" altLang="ja-JP" sz="2400" dirty="0">
                <a:latin typeface="Times New Roman" charset="0"/>
              </a:rPr>
              <a:t>) { // main </a:t>
            </a:r>
            <a:r>
              <a:rPr lang="ja-JP" altLang="en-US" sz="2400" dirty="0">
                <a:latin typeface="Times New Roman" charset="0"/>
              </a:rPr>
              <a:t>メソッド</a:t>
            </a:r>
          </a:p>
          <a:p>
            <a:r>
              <a:rPr lang="en-US" altLang="ja-JP" sz="2400" dirty="0">
                <a:latin typeface="Times New Roman" charset="0"/>
              </a:rPr>
              <a:t>        try {</a:t>
            </a:r>
          </a:p>
          <a:p>
            <a:r>
              <a:rPr lang="en-US" altLang="ja-JP" sz="2400" dirty="0">
                <a:latin typeface="Times New Roman" charset="0"/>
              </a:rPr>
              <a:t>            Parser parser = new Parser (new </a:t>
            </a:r>
            <a:r>
              <a:rPr lang="en-US" altLang="ja-JP" sz="2400" dirty="0" err="1">
                <a:latin typeface="Times New Roman" charset="0"/>
              </a:rPr>
              <a:t>FileReader</a:t>
            </a:r>
            <a:r>
              <a:rPr lang="en-US" altLang="ja-JP" sz="2400" dirty="0">
                <a:latin typeface="Times New Roman" charset="0"/>
              </a:rPr>
              <a:t> (</a:t>
            </a:r>
            <a:r>
              <a:rPr lang="en-US" altLang="ja-JP" sz="2400" dirty="0" err="1">
                <a:latin typeface="Times New Roman" charset="0"/>
              </a:rPr>
              <a:t>args</a:t>
            </a:r>
            <a:r>
              <a:rPr lang="en-US" altLang="ja-JP" sz="2400" dirty="0">
                <a:latin typeface="Times New Roman" charset="0"/>
              </a:rPr>
              <a:t>[0]));</a:t>
            </a:r>
          </a:p>
          <a:p>
            <a:r>
              <a:rPr lang="en-US" altLang="ja-JP" sz="2400" dirty="0">
                <a:latin typeface="Times New Roman" charset="0"/>
              </a:rPr>
              <a:t>                                                                    // </a:t>
            </a:r>
            <a:r>
              <a:rPr lang="ja-JP" altLang="en-US" sz="2400" dirty="0">
                <a:latin typeface="Times New Roman" charset="0"/>
              </a:rPr>
              <a:t>構文解析器生成</a:t>
            </a:r>
          </a:p>
          <a:p>
            <a:r>
              <a:rPr lang="ja-JP" altLang="en-US" sz="2400" dirty="0">
                <a:latin typeface="Times New Roman" charset="0"/>
              </a:rPr>
              <a:t>            </a:t>
            </a:r>
            <a:r>
              <a:rPr lang="en-US" altLang="ja-JP" sz="2400" dirty="0" err="1">
                <a:latin typeface="Times New Roman" charset="0"/>
              </a:rPr>
              <a:t>parser.Main</a:t>
            </a:r>
            <a:r>
              <a:rPr lang="en-US" altLang="ja-JP" sz="2400" dirty="0">
                <a:latin typeface="Times New Roman" charset="0"/>
              </a:rPr>
              <a:t>();                                 // </a:t>
            </a:r>
            <a:r>
              <a:rPr lang="ja-JP" altLang="en-US" sz="2400" dirty="0">
                <a:latin typeface="Times New Roman" charset="0"/>
              </a:rPr>
              <a:t>構文解析メソッド呼出</a:t>
            </a:r>
          </a:p>
          <a:p>
            <a:r>
              <a:rPr lang="ja-JP" altLang="en-US" sz="2400" dirty="0">
                <a:latin typeface="Times New Roman" charset="0"/>
              </a:rPr>
              <a:t>        } </a:t>
            </a:r>
            <a:r>
              <a:rPr lang="en-US" altLang="ja-JP" sz="2400" dirty="0">
                <a:latin typeface="Times New Roman" charset="0"/>
              </a:rPr>
              <a:t>catch (Exception </a:t>
            </a:r>
            <a:r>
              <a:rPr lang="en-US" altLang="ja-JP" sz="2400" dirty="0" err="1">
                <a:latin typeface="Times New Roman" charset="0"/>
              </a:rPr>
              <a:t>err_mes</a:t>
            </a:r>
            <a:r>
              <a:rPr lang="en-US" altLang="ja-JP" sz="2400" dirty="0">
                <a:latin typeface="Times New Roman" charset="0"/>
              </a:rPr>
              <a:t>) {</a:t>
            </a:r>
          </a:p>
          <a:p>
            <a:r>
              <a:rPr lang="en-US" altLang="ja-JP" sz="2400" dirty="0">
                <a:latin typeface="Times New Roman" charset="0"/>
              </a:rPr>
              <a:t>            </a:t>
            </a:r>
            <a:r>
              <a:rPr lang="en-US" altLang="ja-JP" sz="2400" dirty="0" err="1">
                <a:latin typeface="Times New Roman" charset="0"/>
              </a:rPr>
              <a:t>System.out.println</a:t>
            </a:r>
            <a:r>
              <a:rPr lang="en-US" altLang="ja-JP" sz="2400" dirty="0">
                <a:latin typeface="Times New Roman" charset="0"/>
              </a:rPr>
              <a:t> (</a:t>
            </a:r>
            <a:r>
              <a:rPr lang="en-US" altLang="ja-JP" sz="2400" dirty="0" err="1">
                <a:latin typeface="Times New Roman" charset="0"/>
              </a:rPr>
              <a:t>err_mes</a:t>
            </a:r>
            <a:r>
              <a:rPr lang="en-US" altLang="ja-JP" sz="2400" dirty="0">
                <a:latin typeface="Times New Roman" charset="0"/>
              </a:rPr>
              <a:t>);        // </a:t>
            </a:r>
            <a:r>
              <a:rPr lang="ja-JP" altLang="en-US" sz="2400" dirty="0">
                <a:latin typeface="Times New Roman" charset="0"/>
              </a:rPr>
              <a:t>エラー出力</a:t>
            </a:r>
          </a:p>
          <a:p>
            <a:r>
              <a:rPr lang="en-US" altLang="ja-JP" sz="2400" dirty="0">
                <a:latin typeface="Times New Roman" charset="0"/>
              </a:rPr>
              <a:t>        }</a:t>
            </a:r>
          </a:p>
          <a:p>
            <a:r>
              <a:rPr lang="en-US" altLang="ja-JP" sz="2400" dirty="0">
                <a:latin typeface="Times New Roman" charset="0"/>
              </a:rPr>
              <a:t>    }</a:t>
            </a:r>
          </a:p>
          <a:p>
            <a:r>
              <a:rPr lang="en-US" altLang="ja-JP" sz="2400" dirty="0">
                <a:latin typeface="Times New Roman" charset="0"/>
              </a:rPr>
              <a:t>}</a:t>
            </a:r>
            <a:endParaRPr lang="ja-JP" altLang="en-US" sz="2400" dirty="0">
              <a:latin typeface="Times New Roman" charset="0"/>
            </a:endParaRPr>
          </a:p>
          <a:p>
            <a:r>
              <a:rPr lang="en-US" altLang="ja-JP" sz="2400" dirty="0">
                <a:latin typeface="Times New Roman" charset="0"/>
              </a:rPr>
              <a:t>PARSER_END (Parser)</a:t>
            </a:r>
            <a:endParaRPr lang="ja-JP" altLang="en-US" sz="2400" dirty="0">
              <a:latin typeface="Times New Roman" charset="0"/>
            </a:endParaRPr>
          </a:p>
        </p:txBody>
      </p:sp>
      <p:sp useBgFill="1">
        <p:nvSpPr>
          <p:cNvPr id="576516" name="AutoShape 4"/>
          <p:cNvSpPr>
            <a:spLocks noChangeArrowheads="1"/>
          </p:cNvSpPr>
          <p:nvPr/>
        </p:nvSpPr>
        <p:spPr bwMode="auto">
          <a:xfrm>
            <a:off x="5029200" y="1066800"/>
            <a:ext cx="3733800" cy="990600"/>
          </a:xfrm>
          <a:prstGeom prst="wedgeRoundRectCallout">
            <a:avLst>
              <a:gd name="adj1" fmla="val -75130"/>
              <a:gd name="adj2" fmla="val -29968"/>
              <a:gd name="adj3" fmla="val 16667"/>
            </a:avLst>
          </a:prstGeom>
          <a:ln w="19050">
            <a:solidFill>
              <a:schemeClr val="tx1"/>
            </a:solidFill>
            <a:miter lim="800000"/>
            <a:headEnd/>
            <a:tailEnd/>
          </a:ln>
        </p:spPr>
        <p:txBody>
          <a:bodyPr lIns="90000" tIns="46800" rIns="90000" bIns="46800"/>
          <a:lstStyle/>
          <a:p>
            <a:pPr algn="ctr" eaLnBrk="1" hangingPunct="1"/>
            <a:r>
              <a:rPr lang="ja-JP" altLang="en-US" sz="2800" dirty="0">
                <a:latin typeface="Times New Roman" charset="0"/>
              </a:rPr>
              <a:t>生成されるファイルは</a:t>
            </a:r>
          </a:p>
          <a:p>
            <a:pPr algn="ctr" eaLnBrk="1" hangingPunct="1"/>
            <a:r>
              <a:rPr lang="en-US" altLang="ja-JP" sz="2800" dirty="0">
                <a:latin typeface="Times New Roman" charset="0"/>
              </a:rPr>
              <a:t>Parser.java</a:t>
            </a:r>
          </a:p>
        </p:txBody>
      </p:sp>
      <p:sp useBgFill="1">
        <p:nvSpPr>
          <p:cNvPr id="576518" name="Text Box 6"/>
          <p:cNvSpPr txBox="1">
            <a:spLocks noChangeArrowheads="1"/>
          </p:cNvSpPr>
          <p:nvPr/>
        </p:nvSpPr>
        <p:spPr bwMode="auto">
          <a:xfrm>
            <a:off x="4038600" y="5257800"/>
            <a:ext cx="4695814" cy="1202510"/>
          </a:xfrm>
          <a:prstGeom prst="rect">
            <a:avLst/>
          </a:prstGeom>
          <a:ln w="19050">
            <a:noFill/>
            <a:miter lim="800000"/>
            <a:headEnd/>
            <a:tailEnd/>
          </a:ln>
        </p:spPr>
        <p:txBody>
          <a:bodyPr wrap="none" lIns="90000" tIns="46800" rIns="90000" bIns="46800">
            <a:spAutoFit/>
          </a:bodyPr>
          <a:lstStyle/>
          <a:p>
            <a:pPr eaLnBrk="1" hangingPunct="1"/>
            <a:r>
              <a:rPr lang="en-US" altLang="ja-JP" sz="2400" dirty="0">
                <a:latin typeface="Times New Roman" charset="0"/>
              </a:rPr>
              <a:t>PARSER_BEGIN () </a:t>
            </a:r>
            <a:r>
              <a:rPr lang="ja-JP" altLang="en-US" sz="2400" dirty="0">
                <a:latin typeface="Times New Roman" charset="0"/>
              </a:rPr>
              <a:t>から</a:t>
            </a:r>
          </a:p>
          <a:p>
            <a:pPr eaLnBrk="1" hangingPunct="1"/>
            <a:r>
              <a:rPr lang="en-US" altLang="ja-JP" sz="2400" dirty="0">
                <a:latin typeface="Times New Roman" charset="0"/>
              </a:rPr>
              <a:t>PARSER_END () </a:t>
            </a:r>
            <a:r>
              <a:rPr lang="ja-JP" altLang="en-US" sz="2400" dirty="0" err="1">
                <a:latin typeface="Times New Roman" charset="0"/>
              </a:rPr>
              <a:t>まで</a:t>
            </a:r>
            <a:r>
              <a:rPr lang="ja-JP" altLang="en-US" sz="2400" dirty="0">
                <a:latin typeface="Times New Roman" charset="0"/>
              </a:rPr>
              <a:t>が</a:t>
            </a:r>
          </a:p>
          <a:p>
            <a:pPr eaLnBrk="1" hangingPunct="1"/>
            <a:r>
              <a:rPr lang="ja-JP" altLang="en-US" sz="2400" dirty="0">
                <a:latin typeface="Times New Roman" charset="0"/>
              </a:rPr>
              <a:t>そのまま生成ファイルに出力される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6516"/>
                                        </p:tgtEl>
                                        <p:attrNameLst>
                                          <p:attrName>style.visibility</p:attrName>
                                        </p:attrNameLst>
                                      </p:cBhvr>
                                      <p:to>
                                        <p:strVal val="visible"/>
                                      </p:to>
                                    </p:set>
                                    <p:animEffect transition="in" filter="checkerboard(across)">
                                      <p:cBhvr>
                                        <p:cTn id="7" dur="500"/>
                                        <p:tgtEl>
                                          <p:spTgt spid="576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6518"/>
                                        </p:tgtEl>
                                        <p:attrNameLst>
                                          <p:attrName>style.visibility</p:attrName>
                                        </p:attrNameLst>
                                      </p:cBhvr>
                                      <p:to>
                                        <p:strVal val="visible"/>
                                      </p:to>
                                    </p:set>
                                    <p:animEffect transition="in" filter="checkerboard(across)">
                                      <p:cBhvr>
                                        <p:cTn id="12" dur="500"/>
                                        <p:tgtEl>
                                          <p:spTgt spid="576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6" grpId="0" animBg="1" autoUpdateAnimBg="0"/>
      <p:bldP spid="576518"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1066800" y="304801"/>
            <a:ext cx="7543800" cy="1066800"/>
          </a:xfrm>
        </p:spPr>
        <p:txBody>
          <a:bodyPr/>
          <a:lstStyle/>
          <a:p>
            <a:pPr algn="ctr" eaLnBrk="1" hangingPunct="1"/>
            <a:r>
              <a:rPr lang="en-US" altLang="ja-JP" dirty="0">
                <a:solidFill>
                  <a:srgbClr val="EAEAEA"/>
                </a:solidFill>
                <a:latin typeface="Times New Roman" charset="0"/>
              </a:rPr>
              <a:t>Parser.java </a:t>
            </a:r>
            <a:r>
              <a:rPr lang="ja-JP" altLang="en-US" dirty="0" err="1">
                <a:solidFill>
                  <a:srgbClr val="EAEAEA"/>
                </a:solidFill>
                <a:latin typeface="Times New Roman" charset="0"/>
              </a:rPr>
              <a:t>の冒</a:t>
            </a:r>
            <a:r>
              <a:rPr lang="ja-JP" altLang="en-US" dirty="0">
                <a:solidFill>
                  <a:srgbClr val="EAEAEA"/>
                </a:solidFill>
                <a:latin typeface="Times New Roman" charset="0"/>
              </a:rPr>
              <a:t>頭部</a:t>
            </a:r>
            <a:r>
              <a:rPr lang="en-US" altLang="ja-JP" dirty="0">
                <a:solidFill>
                  <a:srgbClr val="EAEAEA"/>
                </a:solidFill>
                <a:latin typeface="Times New Roman" charset="0"/>
              </a:rPr>
              <a:t> </a:t>
            </a:r>
            <a:endParaRPr lang="ja-JP" altLang="en-US" dirty="0">
              <a:solidFill>
                <a:srgbClr val="EAEAEA"/>
              </a:solidFill>
              <a:latin typeface="Times New Roman" charset="0"/>
            </a:endParaRPr>
          </a:p>
        </p:txBody>
      </p:sp>
      <p:sp>
        <p:nvSpPr>
          <p:cNvPr id="35843" name="Rectangle 1027"/>
          <p:cNvSpPr>
            <a:spLocks noChangeArrowheads="1"/>
          </p:cNvSpPr>
          <p:nvPr/>
        </p:nvSpPr>
        <p:spPr bwMode="auto">
          <a:xfrm>
            <a:off x="304800" y="1295400"/>
            <a:ext cx="8610600" cy="5257800"/>
          </a:xfrm>
          <a:prstGeom prst="rect">
            <a:avLst/>
          </a:prstGeom>
          <a:solidFill>
            <a:srgbClr val="000000"/>
          </a:solidFill>
          <a:ln w="19050">
            <a:solidFill>
              <a:schemeClr val="tx1"/>
            </a:solidFill>
            <a:miter lim="800000"/>
            <a:headEnd/>
            <a:tailEnd/>
          </a:ln>
        </p:spPr>
        <p:txBody>
          <a:bodyPr wrap="none" lIns="90000" tIns="46800" rIns="90000" bIns="46800" anchor="ctr"/>
          <a:lstStyle/>
          <a:p>
            <a:pPr eaLnBrk="1" hangingPunct="1"/>
            <a:r>
              <a:rPr lang="ja-JP" altLang="en-US" sz="2400" dirty="0">
                <a:latin typeface="Times New Roman" charset="0"/>
              </a:rPr>
              <a:t>/* </a:t>
            </a:r>
            <a:r>
              <a:rPr lang="en-US" altLang="ja-JP" sz="2400" dirty="0">
                <a:latin typeface="Times New Roman" charset="0"/>
              </a:rPr>
              <a:t>Generated </a:t>
            </a:r>
            <a:r>
              <a:rPr lang="en-US" altLang="ja-JP" sz="2400" dirty="0" err="1">
                <a:latin typeface="Times New Roman" charset="0"/>
              </a:rPr>
              <a:t>By:JavaCC</a:t>
            </a:r>
            <a:r>
              <a:rPr lang="en-US" altLang="ja-JP" sz="2400" dirty="0">
                <a:latin typeface="Times New Roman" charset="0"/>
              </a:rPr>
              <a:t>: Do not edit this line. Parser.java */</a:t>
            </a:r>
          </a:p>
          <a:p>
            <a:pPr eaLnBrk="1" hangingPunct="1"/>
            <a:r>
              <a:rPr lang="en-US" altLang="ja-JP" sz="2400" dirty="0">
                <a:latin typeface="Times New Roman" charset="0"/>
              </a:rPr>
              <a:t>import </a:t>
            </a:r>
            <a:r>
              <a:rPr lang="en-US" altLang="ja-JP" sz="2400" dirty="0" err="1">
                <a:latin typeface="Times New Roman" charset="0"/>
              </a:rPr>
              <a:t>java.util</a:t>
            </a:r>
            <a:r>
              <a:rPr lang="en-US" altLang="ja-JP" sz="2400" dirty="0">
                <a:latin typeface="Times New Roman" charset="0"/>
              </a:rPr>
              <a:t>.*;</a:t>
            </a:r>
          </a:p>
          <a:p>
            <a:pPr eaLnBrk="1" hangingPunct="1"/>
            <a:r>
              <a:rPr lang="en-US" altLang="ja-JP" sz="2400" dirty="0">
                <a:latin typeface="Times New Roman" charset="0"/>
              </a:rPr>
              <a:t>import java.io.*;</a:t>
            </a:r>
          </a:p>
          <a:p>
            <a:r>
              <a:rPr lang="en-US" altLang="ja-JP" sz="2400" dirty="0">
                <a:latin typeface="Times New Roman" charset="0"/>
              </a:rPr>
              <a:t>public class Parser {</a:t>
            </a:r>
            <a:endParaRPr lang="ja-JP" altLang="en-US" sz="2400" dirty="0">
              <a:latin typeface="Times New Roman" charset="0"/>
            </a:endParaRPr>
          </a:p>
          <a:p>
            <a:r>
              <a:rPr lang="ja-JP" altLang="en-US" sz="2400" dirty="0">
                <a:latin typeface="Times New Roman" charset="0"/>
              </a:rPr>
              <a:t>    </a:t>
            </a:r>
            <a:r>
              <a:rPr lang="en-US" altLang="ja-JP" sz="2400" dirty="0">
                <a:latin typeface="Times New Roman" charset="0"/>
              </a:rPr>
              <a:t>public static void main (String[] </a:t>
            </a:r>
            <a:r>
              <a:rPr lang="en-US" altLang="ja-JP" sz="2400" dirty="0" err="1">
                <a:latin typeface="Times New Roman" charset="0"/>
              </a:rPr>
              <a:t>args</a:t>
            </a:r>
            <a:r>
              <a:rPr lang="en-US" altLang="ja-JP" sz="2400" dirty="0">
                <a:latin typeface="Times New Roman" charset="0"/>
              </a:rPr>
              <a:t>) { // main </a:t>
            </a:r>
            <a:r>
              <a:rPr lang="ja-JP" altLang="en-US" sz="2400" dirty="0">
                <a:latin typeface="Times New Roman" charset="0"/>
              </a:rPr>
              <a:t>メソッド</a:t>
            </a:r>
          </a:p>
          <a:p>
            <a:r>
              <a:rPr lang="en-US" altLang="ja-JP" sz="2400" dirty="0">
                <a:latin typeface="Times New Roman" charset="0"/>
              </a:rPr>
              <a:t>        try {</a:t>
            </a:r>
          </a:p>
          <a:p>
            <a:r>
              <a:rPr lang="en-US" altLang="ja-JP" sz="2400" dirty="0">
                <a:latin typeface="Times New Roman" charset="0"/>
              </a:rPr>
              <a:t>            Parser parser = new Parser (new </a:t>
            </a:r>
            <a:r>
              <a:rPr lang="en-US" altLang="ja-JP" sz="2400" dirty="0" err="1">
                <a:latin typeface="Times New Roman" charset="0"/>
              </a:rPr>
              <a:t>FileReader</a:t>
            </a:r>
            <a:r>
              <a:rPr lang="en-US" altLang="ja-JP" sz="2400" dirty="0">
                <a:latin typeface="Times New Roman" charset="0"/>
              </a:rPr>
              <a:t> (</a:t>
            </a:r>
            <a:r>
              <a:rPr lang="en-US" altLang="ja-JP" sz="2400" dirty="0" err="1">
                <a:latin typeface="Times New Roman" charset="0"/>
              </a:rPr>
              <a:t>args</a:t>
            </a:r>
            <a:r>
              <a:rPr lang="en-US" altLang="ja-JP" sz="2400" dirty="0">
                <a:latin typeface="Times New Roman" charset="0"/>
              </a:rPr>
              <a:t>[0]));</a:t>
            </a:r>
          </a:p>
          <a:p>
            <a:r>
              <a:rPr lang="en-US" altLang="ja-JP" sz="2400" dirty="0">
                <a:latin typeface="Times New Roman" charset="0"/>
              </a:rPr>
              <a:t>                                                                    // </a:t>
            </a:r>
            <a:r>
              <a:rPr lang="ja-JP" altLang="en-US" sz="2400" dirty="0">
                <a:latin typeface="Times New Roman" charset="0"/>
              </a:rPr>
              <a:t>構文解析器生成</a:t>
            </a:r>
          </a:p>
          <a:p>
            <a:r>
              <a:rPr lang="ja-JP" altLang="en-US" sz="2400" dirty="0">
                <a:latin typeface="Times New Roman" charset="0"/>
              </a:rPr>
              <a:t>            </a:t>
            </a:r>
            <a:r>
              <a:rPr lang="en-US" altLang="ja-JP" sz="2400" dirty="0" err="1">
                <a:latin typeface="Times New Roman" charset="0"/>
              </a:rPr>
              <a:t>parser.State</a:t>
            </a:r>
            <a:r>
              <a:rPr lang="en-US" altLang="ja-JP" sz="2400" dirty="0">
                <a:latin typeface="Times New Roman" charset="0"/>
              </a:rPr>
              <a:t>();                                 // </a:t>
            </a:r>
            <a:r>
              <a:rPr lang="ja-JP" altLang="en-US" sz="2400" dirty="0">
                <a:latin typeface="Times New Roman" charset="0"/>
              </a:rPr>
              <a:t>構文解析メソッド呼出</a:t>
            </a:r>
          </a:p>
          <a:p>
            <a:r>
              <a:rPr lang="ja-JP" altLang="en-US" sz="2400" dirty="0">
                <a:latin typeface="Times New Roman" charset="0"/>
              </a:rPr>
              <a:t>        } </a:t>
            </a:r>
            <a:r>
              <a:rPr lang="en-US" altLang="ja-JP" sz="2400" dirty="0">
                <a:latin typeface="Times New Roman" charset="0"/>
              </a:rPr>
              <a:t>catch (Exception </a:t>
            </a:r>
            <a:r>
              <a:rPr lang="en-US" altLang="ja-JP" sz="2400" dirty="0" err="1">
                <a:latin typeface="Times New Roman" charset="0"/>
              </a:rPr>
              <a:t>err_mes</a:t>
            </a:r>
            <a:r>
              <a:rPr lang="en-US" altLang="ja-JP" sz="2400" dirty="0">
                <a:latin typeface="Times New Roman" charset="0"/>
              </a:rPr>
              <a:t>) {</a:t>
            </a:r>
          </a:p>
          <a:p>
            <a:r>
              <a:rPr lang="en-US" altLang="ja-JP" sz="2400" dirty="0">
                <a:latin typeface="Times New Roman" charset="0"/>
              </a:rPr>
              <a:t>            </a:t>
            </a:r>
            <a:r>
              <a:rPr lang="en-US" altLang="ja-JP" sz="2400" dirty="0" err="1">
                <a:latin typeface="Times New Roman" charset="0"/>
              </a:rPr>
              <a:t>System.out.println</a:t>
            </a:r>
            <a:r>
              <a:rPr lang="en-US" altLang="ja-JP" sz="2400" dirty="0">
                <a:latin typeface="Times New Roman" charset="0"/>
              </a:rPr>
              <a:t> (</a:t>
            </a:r>
            <a:r>
              <a:rPr lang="en-US" altLang="ja-JP" sz="2400" dirty="0" err="1">
                <a:latin typeface="Times New Roman" charset="0"/>
              </a:rPr>
              <a:t>err_mes</a:t>
            </a:r>
            <a:r>
              <a:rPr lang="en-US" altLang="ja-JP" sz="2400" dirty="0">
                <a:latin typeface="Times New Roman" charset="0"/>
              </a:rPr>
              <a:t>);        // </a:t>
            </a:r>
            <a:r>
              <a:rPr lang="ja-JP" altLang="en-US" sz="2400" dirty="0">
                <a:latin typeface="Times New Roman" charset="0"/>
              </a:rPr>
              <a:t>エラー出力</a:t>
            </a:r>
          </a:p>
          <a:p>
            <a:r>
              <a:rPr lang="en-US" altLang="ja-JP" sz="2400" dirty="0">
                <a:latin typeface="Times New Roman" charset="0"/>
              </a:rPr>
              <a:t>        }</a:t>
            </a:r>
          </a:p>
          <a:p>
            <a:r>
              <a:rPr lang="en-US" altLang="ja-JP" sz="2400" dirty="0">
                <a:latin typeface="Times New Roman" charset="0"/>
              </a:rPr>
              <a:t>    }</a:t>
            </a:r>
          </a:p>
          <a:p>
            <a:r>
              <a:rPr lang="en-US" altLang="ja-JP" sz="2400" dirty="0">
                <a:latin typeface="Times New Roman" charset="0"/>
              </a:rPr>
              <a:t>}</a:t>
            </a:r>
            <a:endParaRPr lang="ja-JP" altLang="en-US" sz="2400" dirty="0">
              <a:latin typeface="Times New Roman"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マイクロ構文の記述</a:t>
            </a:r>
          </a:p>
        </p:txBody>
      </p:sp>
      <p:sp>
        <p:nvSpPr>
          <p:cNvPr id="568324" name="Rectangle 4"/>
          <p:cNvSpPr>
            <a:spLocks noChangeArrowheads="1"/>
          </p:cNvSpPr>
          <p:nvPr/>
        </p:nvSpPr>
        <p:spPr bwMode="auto">
          <a:xfrm>
            <a:off x="381000" y="4038600"/>
            <a:ext cx="4114800" cy="15240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a:t>TOKEN : {</a:t>
            </a:r>
          </a:p>
          <a:p>
            <a:pPr eaLnBrk="0" hangingPunct="0"/>
            <a:r>
              <a:rPr lang="en-US" altLang="ja-JP"/>
              <a:t>     &lt;</a:t>
            </a:r>
            <a:r>
              <a:rPr lang="ja-JP" altLang="en-US"/>
              <a:t>トークン名:パターン&gt;</a:t>
            </a:r>
          </a:p>
          <a:p>
            <a:pPr eaLnBrk="0" hangingPunct="0"/>
            <a:r>
              <a:rPr lang="ja-JP" altLang="en-US"/>
              <a:t>}</a:t>
            </a:r>
          </a:p>
        </p:txBody>
      </p:sp>
      <p:sp>
        <p:nvSpPr>
          <p:cNvPr id="568326" name="Rectangle 6"/>
          <p:cNvSpPr>
            <a:spLocks noChangeArrowheads="1"/>
          </p:cNvSpPr>
          <p:nvPr/>
        </p:nvSpPr>
        <p:spPr bwMode="auto">
          <a:xfrm>
            <a:off x="457200" y="1828800"/>
            <a:ext cx="3962400" cy="15240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a:t>SKIP : {</a:t>
            </a:r>
          </a:p>
          <a:p>
            <a:pPr eaLnBrk="0" hangingPunct="0"/>
            <a:r>
              <a:rPr lang="en-US" altLang="ja-JP"/>
              <a:t>     &lt;</a:t>
            </a:r>
            <a:r>
              <a:rPr lang="ja-JP" altLang="en-US"/>
              <a:t>パターン&gt;</a:t>
            </a:r>
          </a:p>
          <a:p>
            <a:pPr eaLnBrk="0" hangingPunct="0"/>
            <a:r>
              <a:rPr lang="ja-JP" altLang="en-US"/>
              <a:t>}</a:t>
            </a:r>
          </a:p>
        </p:txBody>
      </p:sp>
      <p:sp>
        <p:nvSpPr>
          <p:cNvPr id="568327" name="Text Box 7"/>
          <p:cNvSpPr txBox="1">
            <a:spLocks noChangeArrowheads="1"/>
          </p:cNvSpPr>
          <p:nvPr/>
        </p:nvSpPr>
        <p:spPr bwMode="auto">
          <a:xfrm>
            <a:off x="304800" y="1295400"/>
            <a:ext cx="1958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空白の定義</a:t>
            </a:r>
          </a:p>
        </p:txBody>
      </p:sp>
      <p:sp>
        <p:nvSpPr>
          <p:cNvPr id="568328" name="Text Box 8"/>
          <p:cNvSpPr txBox="1">
            <a:spLocks noChangeArrowheads="1"/>
          </p:cNvSpPr>
          <p:nvPr/>
        </p:nvSpPr>
        <p:spPr bwMode="auto">
          <a:xfrm>
            <a:off x="304800" y="3505200"/>
            <a:ext cx="24114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トークンの定義</a:t>
            </a:r>
          </a:p>
        </p:txBody>
      </p:sp>
      <p:sp>
        <p:nvSpPr>
          <p:cNvPr id="568329" name="Rectangle 9"/>
          <p:cNvSpPr>
            <a:spLocks noChangeArrowheads="1"/>
          </p:cNvSpPr>
          <p:nvPr/>
        </p:nvSpPr>
        <p:spPr bwMode="auto">
          <a:xfrm>
            <a:off x="4800600" y="1828800"/>
            <a:ext cx="4114800" cy="15240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a:t>SKIP : {</a:t>
            </a:r>
          </a:p>
          <a:p>
            <a:pPr eaLnBrk="0" hangingPunct="0"/>
            <a:r>
              <a:rPr lang="en-US" altLang="ja-JP"/>
              <a:t>    &lt;“ ” | “\n” | “\t” | “\r” &gt;</a:t>
            </a:r>
            <a:endParaRPr lang="ja-JP" altLang="en-US"/>
          </a:p>
          <a:p>
            <a:pPr eaLnBrk="0" hangingPunct="0"/>
            <a:r>
              <a:rPr lang="ja-JP" altLang="en-US"/>
              <a:t>}</a:t>
            </a:r>
          </a:p>
        </p:txBody>
      </p:sp>
      <p:sp>
        <p:nvSpPr>
          <p:cNvPr id="568330" name="Rectangle 10"/>
          <p:cNvSpPr>
            <a:spLocks noChangeArrowheads="1"/>
          </p:cNvSpPr>
          <p:nvPr/>
        </p:nvSpPr>
        <p:spPr bwMode="auto">
          <a:xfrm>
            <a:off x="4800600" y="3505200"/>
            <a:ext cx="4114800" cy="32004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a:t>TOKEN : {</a:t>
            </a:r>
          </a:p>
          <a:p>
            <a:pPr eaLnBrk="0" hangingPunct="0"/>
            <a:r>
              <a:rPr lang="en-US" altLang="ja-JP"/>
              <a:t>     &lt;ASSGN: “=” &gt;</a:t>
            </a:r>
          </a:p>
          <a:p>
            <a:pPr eaLnBrk="0" hangingPunct="0"/>
            <a:r>
              <a:rPr lang="en-US" altLang="ja-JP"/>
              <a:t>   | &lt;ADD: “+”&gt;</a:t>
            </a:r>
          </a:p>
          <a:p>
            <a:pPr eaLnBrk="0" hangingPunct="0"/>
            <a:r>
              <a:rPr lang="en-US" altLang="ja-JP"/>
              <a:t>   | &lt;SUB: “-”&gt;</a:t>
            </a:r>
          </a:p>
          <a:p>
            <a:pPr>
              <a:lnSpc>
                <a:spcPct val="80000"/>
              </a:lnSpc>
              <a:spcBef>
                <a:spcPct val="20000"/>
              </a:spcBef>
            </a:pPr>
            <a:r>
              <a:rPr lang="en-US" altLang="ja-JP"/>
              <a:t>   | &lt;MUL: “*”&gt;</a:t>
            </a:r>
          </a:p>
          <a:p>
            <a:pPr>
              <a:lnSpc>
                <a:spcPct val="80000"/>
              </a:lnSpc>
              <a:spcBef>
                <a:spcPct val="20000"/>
              </a:spcBef>
            </a:pPr>
            <a:r>
              <a:rPr lang="en-US" altLang="ja-JP"/>
              <a:t>   | &lt;DIV: “/”&gt;</a:t>
            </a:r>
            <a:endParaRPr lang="ja-JP" altLang="en-US"/>
          </a:p>
          <a:p>
            <a:pPr eaLnBrk="0" hangingPunct="0"/>
            <a:r>
              <a:rPr lang="ja-JP" altLang="en-US"/>
              <a:t>}</a:t>
            </a:r>
          </a:p>
        </p:txBody>
      </p:sp>
      <p:sp>
        <p:nvSpPr>
          <p:cNvPr id="568331" name="Text Box 11"/>
          <p:cNvSpPr txBox="1">
            <a:spLocks noChangeArrowheads="1"/>
          </p:cNvSpPr>
          <p:nvPr/>
        </p:nvSpPr>
        <p:spPr bwMode="auto">
          <a:xfrm>
            <a:off x="381000" y="5867400"/>
            <a:ext cx="426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パターンは正規表現で記述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8329"/>
                                        </p:tgtEl>
                                        <p:attrNameLst>
                                          <p:attrName>style.visibility</p:attrName>
                                        </p:attrNameLst>
                                      </p:cBhvr>
                                      <p:to>
                                        <p:strVal val="visible"/>
                                      </p:to>
                                    </p:set>
                                    <p:animEffect transition="in" filter="checkerboard(across)">
                                      <p:cBhvr>
                                        <p:cTn id="7" dur="500"/>
                                        <p:tgtEl>
                                          <p:spTgt spid="5683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8330"/>
                                        </p:tgtEl>
                                        <p:attrNameLst>
                                          <p:attrName>style.visibility</p:attrName>
                                        </p:attrNameLst>
                                      </p:cBhvr>
                                      <p:to>
                                        <p:strVal val="visible"/>
                                      </p:to>
                                    </p:set>
                                    <p:animEffect transition="in" filter="checkerboard(across)">
                                      <p:cBhvr>
                                        <p:cTn id="12" dur="500"/>
                                        <p:tgtEl>
                                          <p:spTgt spid="568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9" grpId="0" animBg="1" autoUpdateAnimBg="0"/>
      <p:bldP spid="568330"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表記例</a:t>
            </a:r>
          </a:p>
        </p:txBody>
      </p:sp>
      <p:sp>
        <p:nvSpPr>
          <p:cNvPr id="651268" name="Text Box 4"/>
          <p:cNvSpPr txBox="1">
            <a:spLocks noChangeArrowheads="1"/>
          </p:cNvSpPr>
          <p:nvPr/>
        </p:nvSpPr>
        <p:spPr bwMode="auto">
          <a:xfrm>
            <a:off x="762000" y="1600200"/>
            <a:ext cx="4637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a:t>INTEGER ::= ‘0’ | Pdec {Dec}</a:t>
            </a:r>
          </a:p>
        </p:txBody>
      </p:sp>
      <p:sp>
        <p:nvSpPr>
          <p:cNvPr id="651269" name="Rectangle 5"/>
          <p:cNvSpPr>
            <a:spLocks noChangeArrowheads="1"/>
          </p:cNvSpPr>
          <p:nvPr/>
        </p:nvSpPr>
        <p:spPr bwMode="auto">
          <a:xfrm>
            <a:off x="762000" y="2133600"/>
            <a:ext cx="8077200" cy="609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2600"/>
              <a:t>TOKEN : { &lt;INTEGER: “0” | [“1”-“9”] ([“0”-“9”])*&gt; }</a:t>
            </a:r>
          </a:p>
        </p:txBody>
      </p:sp>
      <p:sp>
        <p:nvSpPr>
          <p:cNvPr id="651271" name="Text Box 7"/>
          <p:cNvSpPr txBox="1">
            <a:spLocks noChangeArrowheads="1"/>
          </p:cNvSpPr>
          <p:nvPr/>
        </p:nvSpPr>
        <p:spPr bwMode="auto">
          <a:xfrm>
            <a:off x="762000" y="3276600"/>
            <a:ext cx="4970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a:t>NAME ::= Alpha { Alpha | Dec }</a:t>
            </a:r>
          </a:p>
        </p:txBody>
      </p:sp>
      <p:sp>
        <p:nvSpPr>
          <p:cNvPr id="651272" name="Rectangle 8"/>
          <p:cNvSpPr>
            <a:spLocks noChangeArrowheads="1"/>
          </p:cNvSpPr>
          <p:nvPr/>
        </p:nvSpPr>
        <p:spPr bwMode="auto">
          <a:xfrm>
            <a:off x="762000" y="3810000"/>
            <a:ext cx="8077200" cy="990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2600"/>
              <a:t>TOKEN : { &lt;NAME: [“a”-“z”][“A”-“Z”] </a:t>
            </a:r>
          </a:p>
          <a:p>
            <a:r>
              <a:rPr lang="en-US" altLang="ja-JP" sz="2600"/>
              <a:t>                               ([“a”-“z”][“A”-“Z”][“0”-“9”])*&gt; }</a:t>
            </a:r>
          </a:p>
        </p:txBody>
      </p:sp>
      <p:sp useBgFill="1">
        <p:nvSpPr>
          <p:cNvPr id="651274" name="AutoShape 10"/>
          <p:cNvSpPr>
            <a:spLocks noChangeArrowheads="1"/>
          </p:cNvSpPr>
          <p:nvPr/>
        </p:nvSpPr>
        <p:spPr bwMode="auto">
          <a:xfrm>
            <a:off x="5486400" y="1371600"/>
            <a:ext cx="3200400" cy="533400"/>
          </a:xfrm>
          <a:prstGeom prst="wedgeRoundRectCallout">
            <a:avLst>
              <a:gd name="adj1" fmla="val 20042"/>
              <a:gd name="adj2" fmla="val 123514"/>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ja-JP" altLang="en-US" sz="2400"/>
              <a:t>0 回以上の繰り返し</a:t>
            </a:r>
          </a:p>
        </p:txBody>
      </p:sp>
      <p:sp useBgFill="1">
        <p:nvSpPr>
          <p:cNvPr id="651275" name="AutoShape 11"/>
          <p:cNvSpPr>
            <a:spLocks noChangeArrowheads="1"/>
          </p:cNvSpPr>
          <p:nvPr/>
        </p:nvSpPr>
        <p:spPr bwMode="auto">
          <a:xfrm>
            <a:off x="5867400" y="2971800"/>
            <a:ext cx="2057400" cy="533400"/>
          </a:xfrm>
          <a:prstGeom prst="wedgeRoundRectCallout">
            <a:avLst>
              <a:gd name="adj1" fmla="val -12884"/>
              <a:gd name="adj2" fmla="val -121431"/>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ja-JP" altLang="en-US" sz="2400"/>
              <a:t>0～9 の数字</a:t>
            </a:r>
          </a:p>
        </p:txBody>
      </p:sp>
      <p:sp>
        <p:nvSpPr>
          <p:cNvPr id="651278" name="Text Box 14"/>
          <p:cNvSpPr txBox="1">
            <a:spLocks noChangeArrowheads="1"/>
          </p:cNvSpPr>
          <p:nvPr/>
        </p:nvSpPr>
        <p:spPr bwMode="auto">
          <a:xfrm>
            <a:off x="762000" y="5410200"/>
            <a:ext cx="7305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a:t>LINECOMMENT ::= ‘/’‘/’ {</a:t>
            </a:r>
            <a:r>
              <a:rPr lang="ja-JP" altLang="en-US"/>
              <a:t>任意の文字} (改行)</a:t>
            </a:r>
          </a:p>
        </p:txBody>
      </p:sp>
      <p:sp>
        <p:nvSpPr>
          <p:cNvPr id="651279" name="Rectangle 15"/>
          <p:cNvSpPr>
            <a:spLocks noChangeArrowheads="1"/>
          </p:cNvSpPr>
          <p:nvPr/>
        </p:nvSpPr>
        <p:spPr bwMode="auto">
          <a:xfrm>
            <a:off x="762000" y="5943600"/>
            <a:ext cx="8001000" cy="609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2600"/>
              <a:t>SKIP : { &lt; “//” (~[“\n”, “\r”])* [“\n”, “\r”] &gt;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1269"/>
                                        </p:tgtEl>
                                        <p:attrNameLst>
                                          <p:attrName>style.visibility</p:attrName>
                                        </p:attrNameLst>
                                      </p:cBhvr>
                                      <p:to>
                                        <p:strVal val="visible"/>
                                      </p:to>
                                    </p:set>
                                    <p:animEffect transition="in" filter="checkerboard(across)">
                                      <p:cBhvr>
                                        <p:cTn id="7" dur="500"/>
                                        <p:tgtEl>
                                          <p:spTgt spid="651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51274"/>
                                        </p:tgtEl>
                                        <p:attrNameLst>
                                          <p:attrName>style.visibility</p:attrName>
                                        </p:attrNameLst>
                                      </p:cBhvr>
                                      <p:to>
                                        <p:strVal val="visible"/>
                                      </p:to>
                                    </p:set>
                                    <p:animEffect transition="in" filter="checkerboard(across)">
                                      <p:cBhvr>
                                        <p:cTn id="12" dur="500"/>
                                        <p:tgtEl>
                                          <p:spTgt spid="6512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51275"/>
                                        </p:tgtEl>
                                        <p:attrNameLst>
                                          <p:attrName>style.visibility</p:attrName>
                                        </p:attrNameLst>
                                      </p:cBhvr>
                                      <p:to>
                                        <p:strVal val="visible"/>
                                      </p:to>
                                    </p:set>
                                    <p:animEffect transition="in" filter="checkerboard(across)">
                                      <p:cBhvr>
                                        <p:cTn id="17" dur="500"/>
                                        <p:tgtEl>
                                          <p:spTgt spid="6512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51272"/>
                                        </p:tgtEl>
                                        <p:attrNameLst>
                                          <p:attrName>style.visibility</p:attrName>
                                        </p:attrNameLst>
                                      </p:cBhvr>
                                      <p:to>
                                        <p:strVal val="visible"/>
                                      </p:to>
                                    </p:set>
                                    <p:animEffect transition="in" filter="checkerboard(across)">
                                      <p:cBhvr>
                                        <p:cTn id="22" dur="500"/>
                                        <p:tgtEl>
                                          <p:spTgt spid="6512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51279"/>
                                        </p:tgtEl>
                                        <p:attrNameLst>
                                          <p:attrName>style.visibility</p:attrName>
                                        </p:attrNameLst>
                                      </p:cBhvr>
                                      <p:to>
                                        <p:strVal val="visible"/>
                                      </p:to>
                                    </p:set>
                                    <p:animEffect transition="in" filter="checkerboard(across)">
                                      <p:cBhvr>
                                        <p:cTn id="27" dur="500"/>
                                        <p:tgtEl>
                                          <p:spTgt spid="651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69" grpId="0" animBg="1" autoUpdateAnimBg="0"/>
      <p:bldP spid="651272" grpId="0" animBg="1" autoUpdateAnimBg="0"/>
      <p:bldP spid="651274" grpId="0" animBg="1" autoUpdateAnimBg="0"/>
      <p:bldP spid="651275" grpId="0" animBg="1" autoUpdateAnimBg="0"/>
      <p:bldP spid="651279"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9235" name="Group 195"/>
          <p:cNvGraphicFramePr>
            <a:graphicFrameLocks noGrp="1"/>
          </p:cNvGraphicFramePr>
          <p:nvPr>
            <p:extLst>
              <p:ext uri="{D42A27DB-BD31-4B8C-83A1-F6EECF244321}">
                <p14:modId xmlns:p14="http://schemas.microsoft.com/office/powerpoint/2010/main" val="3268353649"/>
              </p:ext>
            </p:extLst>
          </p:nvPr>
        </p:nvGraphicFramePr>
        <p:xfrm>
          <a:off x="152400" y="228600"/>
          <a:ext cx="8839200" cy="6431040"/>
        </p:xfrm>
        <a:graphic>
          <a:graphicData uri="http://schemas.openxmlformats.org/drawingml/2006/table">
            <a:tbl>
              <a:tblPr/>
              <a:tblGrid>
                <a:gridCol w="2590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表記法</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意味</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注記</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abc</a:t>
                      </a: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文字列 </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abc</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α | β | γ</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または </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β</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または </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γ </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αβγ</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は文字列</a:t>
                      </a:r>
                      <a:endPar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  ([]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は文字クラス)</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[]内は文字のみ</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 , “b”, “c”]</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または </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b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または </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c</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 は [] 内のみ</a:t>
                      </a:r>
                      <a:endPar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 “b”, “c”]</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 b, c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以外の文字</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任意の文字</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 - “z”]</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小文字</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 は [] 内のみ</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r>
                        <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0</a:t>
                      </a: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 “9”]</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数字</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 は [] 内のみ</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が 0 回または1回</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 は省略不可</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が 0 回以上</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 は省略不可</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が 1 回以上</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 は省略不可</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 {n}</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が </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n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回</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 は省略不可</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 {m, n}</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が </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m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回以上 </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n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回以下</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は省略不可</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トークンのマッチング</a:t>
            </a:r>
          </a:p>
        </p:txBody>
      </p:sp>
      <p:sp>
        <p:nvSpPr>
          <p:cNvPr id="601097" name="Rectangle 9"/>
          <p:cNvSpPr>
            <a:spLocks noGrp="1" noChangeArrowheads="1"/>
          </p:cNvSpPr>
          <p:nvPr>
            <p:ph type="body" idx="4294967295"/>
          </p:nvPr>
        </p:nvSpPr>
        <p:spPr>
          <a:xfrm>
            <a:off x="1066800" y="1524000"/>
            <a:ext cx="7543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2800">
                <a:effectLst/>
              </a:rPr>
              <a:t>長さの異なる規則 : 長い方を優先 (最長一致)</a:t>
            </a:r>
          </a:p>
          <a:p>
            <a:r>
              <a:rPr lang="ja-JP" altLang="en-US" sz="2800">
                <a:effectLst/>
              </a:rPr>
              <a:t>同じ長さの規則 :     先に書かれた方を優先</a:t>
            </a:r>
          </a:p>
        </p:txBody>
      </p:sp>
      <p:sp>
        <p:nvSpPr>
          <p:cNvPr id="601092" name="Rectangle 4"/>
          <p:cNvSpPr>
            <a:spLocks noChangeArrowheads="1"/>
          </p:cNvSpPr>
          <p:nvPr/>
        </p:nvSpPr>
        <p:spPr bwMode="auto">
          <a:xfrm>
            <a:off x="304800" y="2667000"/>
            <a:ext cx="8458200" cy="39624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a:t>TOKEN : {</a:t>
            </a:r>
          </a:p>
          <a:p>
            <a:pPr eaLnBrk="0" hangingPunct="0"/>
            <a:r>
              <a:rPr lang="en-US" altLang="ja-JP"/>
              <a:t>     &lt;ASSGNADD: “+=”&gt;</a:t>
            </a:r>
          </a:p>
          <a:p>
            <a:pPr eaLnBrk="0" hangingPunct="0"/>
            <a:r>
              <a:rPr lang="en-US" altLang="ja-JP"/>
              <a:t>   | &lt;ADD: “+”&gt;</a:t>
            </a:r>
          </a:p>
          <a:p>
            <a:pPr eaLnBrk="0" hangingPunct="0"/>
            <a:r>
              <a:rPr lang="en-US" altLang="ja-JP"/>
              <a:t>   | &lt;INC: “++”&gt;</a:t>
            </a:r>
          </a:p>
          <a:p>
            <a:pPr eaLnBrk="0" hangingPunct="0"/>
            <a:r>
              <a:rPr lang="en-US" altLang="ja-JP"/>
              <a:t>   | &lt;IF: “if”&gt;</a:t>
            </a:r>
          </a:p>
          <a:p>
            <a:pPr eaLnBrk="0" hangingPunct="0"/>
            <a:r>
              <a:rPr lang="en-US" altLang="ja-JP"/>
              <a:t>   | &lt;WHILE: “while”&gt;</a:t>
            </a:r>
          </a:p>
          <a:p>
            <a:pPr eaLnBrk="0" hangingPunct="0"/>
            <a:r>
              <a:rPr lang="en-US" altLang="ja-JP"/>
              <a:t>   | &lt;NAME:  ([“a”-“z”]|[“A”-“Z”])</a:t>
            </a:r>
          </a:p>
          <a:p>
            <a:pPr eaLnBrk="0" hangingPunct="0"/>
            <a:r>
              <a:rPr lang="en-US" altLang="ja-JP"/>
              <a:t>                      ([“0”-“9”]|[“a”-“z”]|[“A”-“Z”])*&gt;</a:t>
            </a:r>
          </a:p>
          <a:p>
            <a:pPr eaLnBrk="0" hangingPunct="0"/>
            <a:r>
              <a:rPr lang="ja-JP" altLang="en-US"/>
              <a:t>}</a:t>
            </a:r>
          </a:p>
        </p:txBody>
      </p:sp>
      <p:sp useBgFill="1">
        <p:nvSpPr>
          <p:cNvPr id="601094" name="AutoShape 6"/>
          <p:cNvSpPr>
            <a:spLocks noChangeArrowheads="1"/>
          </p:cNvSpPr>
          <p:nvPr/>
        </p:nvSpPr>
        <p:spPr bwMode="auto">
          <a:xfrm>
            <a:off x="4800600" y="2819400"/>
            <a:ext cx="3657600" cy="1066800"/>
          </a:xfrm>
          <a:prstGeom prst="wedgeRoundRectCallout">
            <a:avLst>
              <a:gd name="adj1" fmla="val -65931"/>
              <a:gd name="adj2" fmla="val 19495"/>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ja-JP" altLang="en-US"/>
              <a:t>どの順番で書いても</a:t>
            </a:r>
          </a:p>
          <a:p>
            <a:pPr algn="ctr"/>
            <a:r>
              <a:rPr lang="ja-JP" altLang="en-US"/>
              <a:t>++, += は + より優先</a:t>
            </a:r>
            <a:r>
              <a:rPr lang="en-US" altLang="ja-JP"/>
              <a:t> </a:t>
            </a:r>
            <a:endParaRPr lang="ja-JP" altLang="en-US"/>
          </a:p>
        </p:txBody>
      </p:sp>
      <p:sp useBgFill="1">
        <p:nvSpPr>
          <p:cNvPr id="601095" name="AutoShape 7"/>
          <p:cNvSpPr>
            <a:spLocks noChangeArrowheads="1"/>
          </p:cNvSpPr>
          <p:nvPr/>
        </p:nvSpPr>
        <p:spPr bwMode="auto">
          <a:xfrm>
            <a:off x="5257800" y="4267200"/>
            <a:ext cx="3657600" cy="990600"/>
          </a:xfrm>
          <a:prstGeom prst="wedgeRoundRectCallout">
            <a:avLst>
              <a:gd name="adj1" fmla="val -60329"/>
              <a:gd name="adj2" fmla="val 50000"/>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ja-JP" altLang="en-US"/>
              <a:t>予約語は変数名より</a:t>
            </a:r>
          </a:p>
          <a:p>
            <a:pPr algn="ctr"/>
            <a:r>
              <a:rPr lang="ja-JP" altLang="en-US"/>
              <a:t>先に定義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1094"/>
                                        </p:tgtEl>
                                        <p:attrNameLst>
                                          <p:attrName>style.visibility</p:attrName>
                                        </p:attrNameLst>
                                      </p:cBhvr>
                                      <p:to>
                                        <p:strVal val="visible"/>
                                      </p:to>
                                    </p:set>
                                    <p:animEffect transition="in" filter="checkerboard(across)">
                                      <p:cBhvr>
                                        <p:cTn id="7" dur="500"/>
                                        <p:tgtEl>
                                          <p:spTgt spid="6010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1095"/>
                                        </p:tgtEl>
                                        <p:attrNameLst>
                                          <p:attrName>style.visibility</p:attrName>
                                        </p:attrNameLst>
                                      </p:cBhvr>
                                      <p:to>
                                        <p:strVal val="visible"/>
                                      </p:to>
                                    </p:set>
                                    <p:animEffect transition="in" filter="checkerboard(across)">
                                      <p:cBhvr>
                                        <p:cTn id="12" dur="500"/>
                                        <p:tgtEl>
                                          <p:spTgt spid="601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4" grpId="0" animBg="1" autoUpdateAnimBg="0"/>
      <p:bldP spid="601095"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ffectLst/>
              </a:rPr>
              <a:t>コンパイラコンパイラ</a:t>
            </a:r>
          </a:p>
        </p:txBody>
      </p:sp>
      <p:sp>
        <p:nvSpPr>
          <p:cNvPr id="565251" name="Rectangle 3"/>
          <p:cNvSpPr>
            <a:spLocks noGrp="1" noChangeArrowheads="1"/>
          </p:cNvSpPr>
          <p:nvPr>
            <p:ph type="body" idx="4294967295"/>
          </p:nvPr>
        </p:nvSpPr>
        <p:spPr>
          <a:xfrm>
            <a:off x="1066800" y="1981200"/>
            <a:ext cx="75438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ffectLst/>
              </a:rPr>
              <a:t>コンパイラコンパイラ</a:t>
            </a:r>
          </a:p>
          <a:p>
            <a:pPr lvl="1"/>
            <a:r>
              <a:rPr lang="ja-JP" altLang="en-US" dirty="0">
                <a:effectLst/>
              </a:rPr>
              <a:t>コンパイラを自動生成するためのプログラム</a:t>
            </a:r>
          </a:p>
        </p:txBody>
      </p:sp>
      <p:sp>
        <p:nvSpPr>
          <p:cNvPr id="565252" name="Rectangle 4"/>
          <p:cNvSpPr>
            <a:spLocks noChangeArrowheads="1"/>
          </p:cNvSpPr>
          <p:nvPr/>
        </p:nvSpPr>
        <p:spPr bwMode="auto">
          <a:xfrm>
            <a:off x="3733800" y="3962400"/>
            <a:ext cx="1905000" cy="1371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dirty="0"/>
              <a:t>コンパイラ</a:t>
            </a:r>
          </a:p>
          <a:p>
            <a:pPr algn="ctr"/>
            <a:r>
              <a:rPr lang="ja-JP" altLang="en-US" dirty="0"/>
              <a:t>コンパイラ</a:t>
            </a:r>
          </a:p>
        </p:txBody>
      </p:sp>
      <p:sp>
        <p:nvSpPr>
          <p:cNvPr id="565254" name="AutoShape 6"/>
          <p:cNvSpPr>
            <a:spLocks noChangeArrowheads="1"/>
          </p:cNvSpPr>
          <p:nvPr/>
        </p:nvSpPr>
        <p:spPr bwMode="auto">
          <a:xfrm>
            <a:off x="990600" y="3505200"/>
            <a:ext cx="2057400" cy="1066800"/>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2400" dirty="0"/>
              <a:t>原始言語 </a:t>
            </a:r>
            <a:r>
              <a:rPr lang="en-US" altLang="ja-JP" sz="2400" dirty="0"/>
              <a:t>S </a:t>
            </a:r>
            <a:r>
              <a:rPr lang="ja-JP" altLang="en-US" sz="2400" dirty="0"/>
              <a:t>の</a:t>
            </a:r>
          </a:p>
          <a:p>
            <a:r>
              <a:rPr lang="ja-JP" altLang="en-US" sz="2400" dirty="0"/>
              <a:t>文法規則</a:t>
            </a:r>
          </a:p>
        </p:txBody>
      </p:sp>
      <p:sp>
        <p:nvSpPr>
          <p:cNvPr id="565255" name="AutoShape 7"/>
          <p:cNvSpPr>
            <a:spLocks noChangeArrowheads="1"/>
          </p:cNvSpPr>
          <p:nvPr/>
        </p:nvSpPr>
        <p:spPr bwMode="auto">
          <a:xfrm>
            <a:off x="990600" y="4800600"/>
            <a:ext cx="2057400" cy="1066800"/>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2400" dirty="0"/>
              <a:t>目的言語 </a:t>
            </a:r>
            <a:r>
              <a:rPr lang="en-US" altLang="ja-JP" sz="2400" dirty="0"/>
              <a:t>T </a:t>
            </a:r>
            <a:r>
              <a:rPr lang="ja-JP" altLang="en-US" sz="2400" dirty="0"/>
              <a:t>の</a:t>
            </a:r>
          </a:p>
          <a:p>
            <a:r>
              <a:rPr lang="ja-JP" altLang="en-US" sz="2400" dirty="0"/>
              <a:t>文法規則</a:t>
            </a:r>
          </a:p>
        </p:txBody>
      </p:sp>
      <p:sp>
        <p:nvSpPr>
          <p:cNvPr id="565256" name="AutoShape 8"/>
          <p:cNvSpPr>
            <a:spLocks noChangeArrowheads="1"/>
          </p:cNvSpPr>
          <p:nvPr/>
        </p:nvSpPr>
        <p:spPr bwMode="auto">
          <a:xfrm>
            <a:off x="3124200" y="4343400"/>
            <a:ext cx="533400" cy="609600"/>
          </a:xfrm>
          <a:prstGeom prst="rightArrow">
            <a:avLst>
              <a:gd name="adj1" fmla="val 50000"/>
              <a:gd name="adj2" fmla="val 25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1800" dirty="0"/>
              <a:t>入力</a:t>
            </a:r>
          </a:p>
        </p:txBody>
      </p:sp>
      <p:grpSp>
        <p:nvGrpSpPr>
          <p:cNvPr id="565270" name="Group 22"/>
          <p:cNvGrpSpPr>
            <a:grpSpLocks/>
          </p:cNvGrpSpPr>
          <p:nvPr/>
        </p:nvGrpSpPr>
        <p:grpSpPr bwMode="auto">
          <a:xfrm>
            <a:off x="6324600" y="4114800"/>
            <a:ext cx="2286000" cy="1371600"/>
            <a:chOff x="3936" y="2736"/>
            <a:chExt cx="1440" cy="864"/>
          </a:xfrm>
        </p:grpSpPr>
        <p:sp>
          <p:nvSpPr>
            <p:cNvPr id="565258" name="Line 10"/>
            <p:cNvSpPr>
              <a:spLocks noChangeShapeType="1"/>
            </p:cNvSpPr>
            <p:nvPr/>
          </p:nvSpPr>
          <p:spPr bwMode="auto">
            <a:xfrm>
              <a:off x="3936" y="2736"/>
              <a:ext cx="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p>
          </p:txBody>
        </p:sp>
        <p:sp>
          <p:nvSpPr>
            <p:cNvPr id="565259" name="Line 11"/>
            <p:cNvSpPr>
              <a:spLocks noChangeShapeType="1"/>
            </p:cNvSpPr>
            <p:nvPr/>
          </p:nvSpPr>
          <p:spPr bwMode="auto">
            <a:xfrm>
              <a:off x="3936" y="2736"/>
              <a:ext cx="0" cy="4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p>
          </p:txBody>
        </p:sp>
        <p:sp>
          <p:nvSpPr>
            <p:cNvPr id="565260" name="Line 12"/>
            <p:cNvSpPr>
              <a:spLocks noChangeShapeType="1"/>
            </p:cNvSpPr>
            <p:nvPr/>
          </p:nvSpPr>
          <p:spPr bwMode="auto">
            <a:xfrm>
              <a:off x="5376" y="2736"/>
              <a:ext cx="0" cy="4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p>
          </p:txBody>
        </p:sp>
        <p:sp>
          <p:nvSpPr>
            <p:cNvPr id="565261" name="Line 13"/>
            <p:cNvSpPr>
              <a:spLocks noChangeShapeType="1"/>
            </p:cNvSpPr>
            <p:nvPr/>
          </p:nvSpPr>
          <p:spPr bwMode="auto">
            <a:xfrm>
              <a:off x="3936" y="3168"/>
              <a:ext cx="48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p>
          </p:txBody>
        </p:sp>
        <p:sp>
          <p:nvSpPr>
            <p:cNvPr id="565262" name="Line 14"/>
            <p:cNvSpPr>
              <a:spLocks noChangeShapeType="1"/>
            </p:cNvSpPr>
            <p:nvPr/>
          </p:nvSpPr>
          <p:spPr bwMode="auto">
            <a:xfrm rot="5400000">
              <a:off x="4656" y="3360"/>
              <a:ext cx="0" cy="4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p>
          </p:txBody>
        </p:sp>
        <p:sp>
          <p:nvSpPr>
            <p:cNvPr id="565263" name="Line 15"/>
            <p:cNvSpPr>
              <a:spLocks noChangeShapeType="1"/>
            </p:cNvSpPr>
            <p:nvPr/>
          </p:nvSpPr>
          <p:spPr bwMode="auto">
            <a:xfrm>
              <a:off x="4416" y="3168"/>
              <a:ext cx="0" cy="4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p>
          </p:txBody>
        </p:sp>
        <p:sp>
          <p:nvSpPr>
            <p:cNvPr id="565264" name="Line 16"/>
            <p:cNvSpPr>
              <a:spLocks noChangeShapeType="1"/>
            </p:cNvSpPr>
            <p:nvPr/>
          </p:nvSpPr>
          <p:spPr bwMode="auto">
            <a:xfrm>
              <a:off x="4896" y="3168"/>
              <a:ext cx="0" cy="4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p>
          </p:txBody>
        </p:sp>
        <p:sp>
          <p:nvSpPr>
            <p:cNvPr id="565265" name="Line 17"/>
            <p:cNvSpPr>
              <a:spLocks noChangeShapeType="1"/>
            </p:cNvSpPr>
            <p:nvPr/>
          </p:nvSpPr>
          <p:spPr bwMode="auto">
            <a:xfrm>
              <a:off x="4896" y="3168"/>
              <a:ext cx="48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p>
          </p:txBody>
        </p:sp>
        <p:sp>
          <p:nvSpPr>
            <p:cNvPr id="565266" name="Text Box 18"/>
            <p:cNvSpPr txBox="1">
              <a:spLocks noChangeArrowheads="1"/>
            </p:cNvSpPr>
            <p:nvPr/>
          </p:nvSpPr>
          <p:spPr bwMode="auto">
            <a:xfrm>
              <a:off x="3984" y="2736"/>
              <a:ext cx="27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3600" dirty="0"/>
                <a:t>S</a:t>
              </a:r>
            </a:p>
          </p:txBody>
        </p:sp>
        <p:sp>
          <p:nvSpPr>
            <p:cNvPr id="565267" name="Text Box 19"/>
            <p:cNvSpPr txBox="1">
              <a:spLocks noChangeArrowheads="1"/>
            </p:cNvSpPr>
            <p:nvPr/>
          </p:nvSpPr>
          <p:spPr bwMode="auto">
            <a:xfrm>
              <a:off x="4992" y="2736"/>
              <a:ext cx="29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sz="3600" dirty="0"/>
                <a:t>T</a:t>
              </a:r>
            </a:p>
          </p:txBody>
        </p:sp>
      </p:grpSp>
      <p:sp>
        <p:nvSpPr>
          <p:cNvPr id="565272" name="AutoShape 24"/>
          <p:cNvSpPr>
            <a:spLocks noChangeArrowheads="1"/>
          </p:cNvSpPr>
          <p:nvPr/>
        </p:nvSpPr>
        <p:spPr bwMode="auto">
          <a:xfrm>
            <a:off x="5715000" y="4343400"/>
            <a:ext cx="533400" cy="609600"/>
          </a:xfrm>
          <a:prstGeom prst="rightArrow">
            <a:avLst>
              <a:gd name="adj1" fmla="val 50000"/>
              <a:gd name="adj2" fmla="val 25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1800" dirty="0"/>
              <a:t>出力</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65254"/>
                                        </p:tgtEl>
                                        <p:attrNameLst>
                                          <p:attrName>style.visibility</p:attrName>
                                        </p:attrNameLst>
                                      </p:cBhvr>
                                      <p:to>
                                        <p:strVal val="visible"/>
                                      </p:to>
                                    </p:set>
                                    <p:animEffect transition="in" filter="checkerboard(across)">
                                      <p:cBhvr>
                                        <p:cTn id="7" dur="500"/>
                                        <p:tgtEl>
                                          <p:spTgt spid="5652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65255"/>
                                        </p:tgtEl>
                                        <p:attrNameLst>
                                          <p:attrName>style.visibility</p:attrName>
                                        </p:attrNameLst>
                                      </p:cBhvr>
                                      <p:to>
                                        <p:strVal val="visible"/>
                                      </p:to>
                                    </p:set>
                                    <p:animEffect transition="in" filter="checkerboard(across)">
                                      <p:cBhvr>
                                        <p:cTn id="12" dur="500"/>
                                        <p:tgtEl>
                                          <p:spTgt spid="5652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65256"/>
                                        </p:tgtEl>
                                        <p:attrNameLst>
                                          <p:attrName>style.visibility</p:attrName>
                                        </p:attrNameLst>
                                      </p:cBhvr>
                                      <p:to>
                                        <p:strVal val="visible"/>
                                      </p:to>
                                    </p:set>
                                    <p:animEffect transition="in" filter="wipe(left)">
                                      <p:cBhvr>
                                        <p:cTn id="17" dur="500"/>
                                        <p:tgtEl>
                                          <p:spTgt spid="5652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5272"/>
                                        </p:tgtEl>
                                        <p:attrNameLst>
                                          <p:attrName>style.visibility</p:attrName>
                                        </p:attrNameLst>
                                      </p:cBhvr>
                                      <p:to>
                                        <p:strVal val="visible"/>
                                      </p:to>
                                    </p:set>
                                    <p:animEffect transition="in" filter="wipe(left)">
                                      <p:cBhvr>
                                        <p:cTn id="22" dur="500"/>
                                        <p:tgtEl>
                                          <p:spTgt spid="565272"/>
                                        </p:tgtEl>
                                      </p:cBhvr>
                                    </p:animEffect>
                                  </p:childTnLst>
                                </p:cTn>
                              </p:par>
                            </p:childTnLst>
                          </p:cTn>
                        </p:par>
                        <p:par>
                          <p:cTn id="23" fill="hold" nodeType="afterGroup">
                            <p:stCondLst>
                              <p:cond delay="500"/>
                            </p:stCondLst>
                            <p:childTnLst>
                              <p:par>
                                <p:cTn id="24" presetID="22" presetClass="entr" presetSubtype="8" fill="hold" nodeType="afterEffect">
                                  <p:stCondLst>
                                    <p:cond delay="0"/>
                                  </p:stCondLst>
                                  <p:childTnLst>
                                    <p:set>
                                      <p:cBhvr>
                                        <p:cTn id="25" dur="1" fill="hold">
                                          <p:stCondLst>
                                            <p:cond delay="0"/>
                                          </p:stCondLst>
                                        </p:cTn>
                                        <p:tgtEl>
                                          <p:spTgt spid="565270"/>
                                        </p:tgtEl>
                                        <p:attrNameLst>
                                          <p:attrName>style.visibility</p:attrName>
                                        </p:attrNameLst>
                                      </p:cBhvr>
                                      <p:to>
                                        <p:strVal val="visible"/>
                                      </p:to>
                                    </p:set>
                                    <p:animEffect transition="in" filter="wipe(left)">
                                      <p:cBhvr>
                                        <p:cTn id="26" dur="500"/>
                                        <p:tgtEl>
                                          <p:spTgt spid="565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4" grpId="0" animBg="1" autoUpdateAnimBg="0"/>
      <p:bldP spid="565255" grpId="0" animBg="1" autoUpdateAnimBg="0"/>
      <p:bldP spid="565256" grpId="0" animBg="1" autoUpdateAnimBg="0"/>
      <p:bldP spid="565272"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idx="4294967295"/>
          </p:nvPr>
        </p:nvSpPr>
        <p:spPr>
          <a:xfrm>
            <a:off x="1066800" y="228600"/>
            <a:ext cx="7772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err="1">
                <a:effectLst/>
              </a:rPr>
              <a:t>parser.jj</a:t>
            </a:r>
            <a:r>
              <a:rPr lang="en-US" altLang="ja-JP" dirty="0">
                <a:effectLst/>
              </a:rPr>
              <a:t> </a:t>
            </a:r>
            <a:r>
              <a:rPr lang="ja-JP" altLang="en-US" dirty="0">
                <a:effectLst/>
              </a:rPr>
              <a:t>のマイクロ構文の記述</a:t>
            </a:r>
          </a:p>
        </p:txBody>
      </p:sp>
      <p:sp>
        <p:nvSpPr>
          <p:cNvPr id="575491" name="Rectangle 3"/>
          <p:cNvSpPr>
            <a:spLocks noChangeArrowheads="1"/>
          </p:cNvSpPr>
          <p:nvPr/>
        </p:nvSpPr>
        <p:spPr bwMode="auto">
          <a:xfrm>
            <a:off x="228600" y="2819400"/>
            <a:ext cx="8686800" cy="38862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a:t>TOKEN : {</a:t>
            </a:r>
          </a:p>
          <a:p>
            <a:pPr eaLnBrk="0" hangingPunct="0"/>
            <a:r>
              <a:rPr lang="en-US" altLang="ja-JP"/>
              <a:t>     &lt;LPAREN: “(” &gt; | &lt;RPAREN: “)” &gt;</a:t>
            </a:r>
          </a:p>
          <a:p>
            <a:pPr eaLnBrk="0" hangingPunct="0"/>
            <a:r>
              <a:rPr lang="en-US" altLang="ja-JP"/>
              <a:t>   | &lt;ASSGN: “=” &gt;</a:t>
            </a:r>
          </a:p>
          <a:p>
            <a:pPr eaLnBrk="0" hangingPunct="0"/>
            <a:r>
              <a:rPr lang="en-US" altLang="ja-JP"/>
              <a:t>   | &lt;ADD: “+”&gt; | &lt;SUB: “-”&gt; | &lt;MUL: “*”&gt; | &lt;DIV: “/”&gt;</a:t>
            </a:r>
          </a:p>
          <a:p>
            <a:pPr eaLnBrk="0" hangingPunct="0"/>
            <a:r>
              <a:rPr lang="en-US" altLang="ja-JP"/>
              <a:t>   | &lt;INTEGER: ([“0”-“9”])+&gt;</a:t>
            </a:r>
          </a:p>
          <a:p>
            <a:pPr eaLnBrk="0" hangingPunct="0"/>
            <a:r>
              <a:rPr lang="en-US" altLang="ja-JP"/>
              <a:t>   | &lt;IF: “if” &gt;</a:t>
            </a:r>
          </a:p>
          <a:p>
            <a:pPr eaLnBrk="0" hangingPunct="0"/>
            <a:r>
              <a:rPr lang="en-US" altLang="ja-JP"/>
              <a:t>   | &lt;NAME: ([“a”-“z”]|[“A”-“Z”])</a:t>
            </a:r>
          </a:p>
          <a:p>
            <a:pPr eaLnBrk="0" hangingPunct="0"/>
            <a:r>
              <a:rPr lang="en-US" altLang="ja-JP"/>
              <a:t>                    ([“0”-“9”]|[“a”-“z”]|[“A”-“Z”])*&gt;</a:t>
            </a:r>
          </a:p>
          <a:p>
            <a:pPr eaLnBrk="0" hangingPunct="0"/>
            <a:r>
              <a:rPr lang="ja-JP" altLang="en-US"/>
              <a:t>}</a:t>
            </a:r>
          </a:p>
        </p:txBody>
      </p:sp>
      <p:sp>
        <p:nvSpPr>
          <p:cNvPr id="575492" name="Rectangle 4"/>
          <p:cNvSpPr>
            <a:spLocks noChangeArrowheads="1"/>
          </p:cNvSpPr>
          <p:nvPr/>
        </p:nvSpPr>
        <p:spPr bwMode="auto">
          <a:xfrm>
            <a:off x="228600" y="914400"/>
            <a:ext cx="8686800" cy="1752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dirty="0"/>
              <a:t>SKIP : {</a:t>
            </a:r>
          </a:p>
          <a:p>
            <a:pPr eaLnBrk="0" hangingPunct="0"/>
            <a:r>
              <a:rPr lang="en-US" altLang="ja-JP" dirty="0"/>
              <a:t>    &lt; “ ” | “\n” | “\t” | “\r” &gt;</a:t>
            </a:r>
          </a:p>
          <a:p>
            <a:pPr eaLnBrk="0" hangingPunct="0"/>
            <a:r>
              <a:rPr lang="en-US" altLang="ja-JP" dirty="0"/>
              <a:t>    &lt; “//”(~[“\n”,“\r”])*[“\n”,“\r”] &gt;</a:t>
            </a:r>
            <a:endParaRPr lang="ja-JP" altLang="en-US" dirty="0"/>
          </a:p>
          <a:p>
            <a:pPr eaLnBrk="0" hangingPunct="0"/>
            <a:r>
              <a:rPr lang="ja-JP" altLang="en-US" dirty="0"/>
              <a:t>}</a:t>
            </a:r>
          </a:p>
        </p:txBody>
      </p:sp>
      <p:sp useBgFill="1">
        <p:nvSpPr>
          <p:cNvPr id="575494" name="AutoShape 6"/>
          <p:cNvSpPr>
            <a:spLocks noChangeArrowheads="1"/>
          </p:cNvSpPr>
          <p:nvPr/>
        </p:nvSpPr>
        <p:spPr bwMode="auto">
          <a:xfrm>
            <a:off x="5105400" y="4800600"/>
            <a:ext cx="3124200" cy="533400"/>
          </a:xfrm>
          <a:prstGeom prst="wedgeRoundRectCallout">
            <a:avLst>
              <a:gd name="adj1" fmla="val -72153"/>
              <a:gd name="adj2" fmla="val -30060"/>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ja-JP" altLang="en-US" sz="2400"/>
              <a:t>1 回以上の繰り返し</a:t>
            </a:r>
          </a:p>
        </p:txBody>
      </p:sp>
      <p:sp useBgFill="1">
        <p:nvSpPr>
          <p:cNvPr id="575495" name="AutoShape 7"/>
          <p:cNvSpPr>
            <a:spLocks noChangeArrowheads="1"/>
          </p:cNvSpPr>
          <p:nvPr/>
        </p:nvSpPr>
        <p:spPr bwMode="auto">
          <a:xfrm>
            <a:off x="3505200" y="2438400"/>
            <a:ext cx="3124200" cy="533400"/>
          </a:xfrm>
          <a:prstGeom prst="wedgeRoundRectCallout">
            <a:avLst>
              <a:gd name="adj1" fmla="val -45069"/>
              <a:gd name="adj2" fmla="val -97319"/>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ja-JP" altLang="en-US" sz="2400"/>
              <a:t>0 回以上の繰り返し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5495"/>
                                        </p:tgtEl>
                                        <p:attrNameLst>
                                          <p:attrName>style.visibility</p:attrName>
                                        </p:attrNameLst>
                                      </p:cBhvr>
                                      <p:to>
                                        <p:strVal val="visible"/>
                                      </p:to>
                                    </p:set>
                                    <p:animEffect transition="in" filter="checkerboard(across)">
                                      <p:cBhvr>
                                        <p:cTn id="7" dur="500"/>
                                        <p:tgtEl>
                                          <p:spTgt spid="5754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5494"/>
                                        </p:tgtEl>
                                        <p:attrNameLst>
                                          <p:attrName>style.visibility</p:attrName>
                                        </p:attrNameLst>
                                      </p:cBhvr>
                                      <p:to>
                                        <p:strVal val="visible"/>
                                      </p:to>
                                    </p:set>
                                    <p:animEffect transition="in" filter="checkerboard(across)">
                                      <p:cBhvr>
                                        <p:cTn id="12" dur="500"/>
                                        <p:tgtEl>
                                          <p:spTgt spid="575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4" grpId="0" animBg="1" autoUpdateAnimBg="0"/>
      <p:bldP spid="575495"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04801"/>
            <a:ext cx="7543800" cy="533400"/>
          </a:xfrm>
        </p:spPr>
        <p:txBody>
          <a:bodyPr/>
          <a:lstStyle/>
          <a:p>
            <a:r>
              <a:rPr kumimoji="1" lang="ja-JP" altLang="en-US" dirty="0"/>
              <a:t>コメント</a:t>
            </a:r>
          </a:p>
        </p:txBody>
      </p:sp>
      <p:sp>
        <p:nvSpPr>
          <p:cNvPr id="3" name="Rectangle 4"/>
          <p:cNvSpPr>
            <a:spLocks noChangeArrowheads="1"/>
          </p:cNvSpPr>
          <p:nvPr/>
        </p:nvSpPr>
        <p:spPr bwMode="auto">
          <a:xfrm>
            <a:off x="381000" y="1524000"/>
            <a:ext cx="8382000" cy="15240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dirty="0"/>
              <a:t>SKIP : {</a:t>
            </a:r>
          </a:p>
          <a:p>
            <a:pPr eaLnBrk="0" hangingPunct="0"/>
            <a:r>
              <a:rPr lang="en-US" altLang="ja-JP" dirty="0"/>
              <a:t>     &lt; “//” (~[“\n”, “\r”])* [“\n”, “\r”] &gt;</a:t>
            </a:r>
          </a:p>
          <a:p>
            <a:pPr eaLnBrk="0" hangingPunct="0"/>
            <a:r>
              <a:rPr lang="ja-JP" altLang="en-US" dirty="0"/>
              <a:t>}</a:t>
            </a:r>
          </a:p>
        </p:txBody>
      </p:sp>
      <p:sp>
        <p:nvSpPr>
          <p:cNvPr id="4" name="Rectangle 4"/>
          <p:cNvSpPr>
            <a:spLocks noChangeArrowheads="1"/>
          </p:cNvSpPr>
          <p:nvPr/>
        </p:nvSpPr>
        <p:spPr bwMode="auto">
          <a:xfrm>
            <a:off x="381000" y="4038600"/>
            <a:ext cx="8382000" cy="15240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dirty="0"/>
              <a:t>SKIP : {</a:t>
            </a:r>
          </a:p>
          <a:p>
            <a:pPr eaLnBrk="0" hangingPunct="0"/>
            <a:r>
              <a:rPr lang="en-US" altLang="ja-JP" dirty="0"/>
              <a:t>     &lt;“/*” (~[])* “*/” &gt;</a:t>
            </a:r>
          </a:p>
          <a:p>
            <a:pPr eaLnBrk="0" hangingPunct="0"/>
            <a:r>
              <a:rPr lang="ja-JP" altLang="en-US" dirty="0"/>
              <a:t>}</a:t>
            </a:r>
          </a:p>
        </p:txBody>
      </p:sp>
      <p:sp>
        <p:nvSpPr>
          <p:cNvPr id="5" name="テキスト ボックス 4"/>
          <p:cNvSpPr txBox="1"/>
          <p:nvPr/>
        </p:nvSpPr>
        <p:spPr>
          <a:xfrm>
            <a:off x="228600" y="919490"/>
            <a:ext cx="3863558" cy="523220"/>
          </a:xfrm>
          <a:prstGeom prst="rect">
            <a:avLst/>
          </a:prstGeom>
          <a:noFill/>
        </p:spPr>
        <p:txBody>
          <a:bodyPr wrap="none" rtlCol="0">
            <a:spAutoFit/>
          </a:bodyPr>
          <a:lstStyle/>
          <a:p>
            <a:r>
              <a:rPr lang="ja-JP" altLang="en-US" dirty="0"/>
              <a:t>ラインコメント </a:t>
            </a:r>
            <a:r>
              <a:rPr lang="en-US" altLang="ja-JP" dirty="0"/>
              <a:t>// ... (</a:t>
            </a:r>
            <a:r>
              <a:rPr lang="ja-JP" altLang="en-US" dirty="0"/>
              <a:t>改行</a:t>
            </a:r>
            <a:r>
              <a:rPr lang="en-US" altLang="ja-JP" dirty="0"/>
              <a:t>)</a:t>
            </a:r>
            <a:endParaRPr kumimoji="1" lang="ja-JP" altLang="en-US" dirty="0"/>
          </a:p>
        </p:txBody>
      </p:sp>
      <p:sp>
        <p:nvSpPr>
          <p:cNvPr id="6" name="テキスト ボックス 5"/>
          <p:cNvSpPr txBox="1"/>
          <p:nvPr/>
        </p:nvSpPr>
        <p:spPr>
          <a:xfrm>
            <a:off x="228600" y="3421122"/>
            <a:ext cx="3547766" cy="523220"/>
          </a:xfrm>
          <a:prstGeom prst="rect">
            <a:avLst/>
          </a:prstGeom>
          <a:noFill/>
        </p:spPr>
        <p:txBody>
          <a:bodyPr wrap="none" rtlCol="0">
            <a:spAutoFit/>
          </a:bodyPr>
          <a:lstStyle/>
          <a:p>
            <a:r>
              <a:rPr lang="ja-JP" altLang="en-US" dirty="0"/>
              <a:t>ブロックコメント </a:t>
            </a:r>
            <a:r>
              <a:rPr lang="en-US" altLang="ja-JP" dirty="0"/>
              <a:t>/* ... */</a:t>
            </a:r>
            <a:endParaRPr kumimoji="1" lang="ja-JP" altLang="en-US" dirty="0"/>
          </a:p>
        </p:txBody>
      </p:sp>
      <p:sp>
        <p:nvSpPr>
          <p:cNvPr id="7" name="角丸四角形吹き出し 6"/>
          <p:cNvSpPr/>
          <p:nvPr/>
        </p:nvSpPr>
        <p:spPr bwMode="auto">
          <a:xfrm>
            <a:off x="2857500" y="1442710"/>
            <a:ext cx="1866900" cy="428761"/>
          </a:xfrm>
          <a:prstGeom prst="wedgeRoundRectCallout">
            <a:avLst>
              <a:gd name="adj1" fmla="val -39294"/>
              <a:gd name="adj2" fmla="val 113700"/>
              <a:gd name="adj3" fmla="val 16667"/>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改行以外</a:t>
            </a:r>
            <a:endParaRPr kumimoji="1" lang="ja-JP" altLang="en-US" b="0" u="none" strike="noStrike" cap="none" normalizeH="0" baseline="0" dirty="0">
              <a:ln>
                <a:noFill/>
              </a:ln>
              <a:solidFill>
                <a:schemeClr val="tx1"/>
              </a:solidFill>
            </a:endParaRPr>
          </a:p>
        </p:txBody>
      </p:sp>
      <p:sp>
        <p:nvSpPr>
          <p:cNvPr id="8" name="角丸四角形吹き出し 7"/>
          <p:cNvSpPr/>
          <p:nvPr/>
        </p:nvSpPr>
        <p:spPr bwMode="auto">
          <a:xfrm>
            <a:off x="5486400" y="1442709"/>
            <a:ext cx="1301714" cy="428761"/>
          </a:xfrm>
          <a:prstGeom prst="wedgeRoundRectCallout">
            <a:avLst>
              <a:gd name="adj1" fmla="val -39294"/>
              <a:gd name="adj2" fmla="val 113700"/>
              <a:gd name="adj3" fmla="val 16667"/>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改行</a:t>
            </a:r>
            <a:endParaRPr kumimoji="1" lang="ja-JP" altLang="en-US" b="0" u="none" strike="noStrike" cap="none" normalizeH="0" baseline="0" dirty="0">
              <a:ln>
                <a:noFill/>
              </a:ln>
              <a:solidFill>
                <a:schemeClr val="tx1"/>
              </a:solidFill>
            </a:endParaRPr>
          </a:p>
        </p:txBody>
      </p:sp>
      <p:sp>
        <p:nvSpPr>
          <p:cNvPr id="9" name="角丸四角形吹き出し 8"/>
          <p:cNvSpPr/>
          <p:nvPr/>
        </p:nvSpPr>
        <p:spPr bwMode="auto">
          <a:xfrm>
            <a:off x="2123802" y="3900950"/>
            <a:ext cx="2295798" cy="428761"/>
          </a:xfrm>
          <a:prstGeom prst="wedgeRoundRectCallout">
            <a:avLst>
              <a:gd name="adj1" fmla="val -39294"/>
              <a:gd name="adj2" fmla="val 113700"/>
              <a:gd name="adj3" fmla="val 16667"/>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任意の</a:t>
            </a:r>
            <a:r>
              <a:rPr lang="en-US" altLang="ja-JP" dirty="0"/>
              <a:t>1</a:t>
            </a:r>
            <a:r>
              <a:rPr lang="ja-JP" altLang="en-US" dirty="0"/>
              <a:t>文字</a:t>
            </a:r>
            <a:endParaRPr kumimoji="1" lang="ja-JP" altLang="en-US" b="0" u="none" strike="noStrike" cap="none" normalizeH="0" baseline="0" dirty="0">
              <a:ln>
                <a:noFill/>
              </a:ln>
              <a:solidFill>
                <a:schemeClr val="tx1"/>
              </a:solidFill>
            </a:endParaRPr>
          </a:p>
        </p:txBody>
      </p:sp>
      <p:sp>
        <p:nvSpPr>
          <p:cNvPr id="10" name="角丸四角形吹き出し 9"/>
          <p:cNvSpPr/>
          <p:nvPr/>
        </p:nvSpPr>
        <p:spPr bwMode="auto">
          <a:xfrm>
            <a:off x="4567101" y="5213176"/>
            <a:ext cx="3433899" cy="974148"/>
          </a:xfrm>
          <a:prstGeom prst="wedgeRoundRectCallout">
            <a:avLst>
              <a:gd name="adj1" fmla="val -93623"/>
              <a:gd name="adj2" fmla="val -76536"/>
              <a:gd name="adj3" fmla="val 16667"/>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最長一致なので</a:t>
            </a:r>
            <a:endParaRPr lang="en-US" altLang="ja-JP" dirty="0"/>
          </a:p>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 </a:t>
            </a:r>
            <a:r>
              <a:rPr lang="en-US" altLang="ja-JP" dirty="0"/>
              <a:t>“*/” </a:t>
            </a:r>
            <a:r>
              <a:rPr lang="ja-JP" altLang="en-US" dirty="0"/>
              <a:t>はここにマッチ</a:t>
            </a:r>
            <a:endParaRPr kumimoji="1" lang="ja-JP" altLang="en-US" b="0" u="none" strike="noStrike" cap="none" normalizeH="0" baseline="0" dirty="0">
              <a:ln>
                <a:noFill/>
              </a:ln>
              <a:solidFill>
                <a:schemeClr val="tx1"/>
              </a:solidFill>
            </a:endParaRPr>
          </a:p>
        </p:txBody>
      </p:sp>
      <p:sp>
        <p:nvSpPr>
          <p:cNvPr id="11" name="テキスト ボックス 10"/>
          <p:cNvSpPr txBox="1"/>
          <p:nvPr/>
        </p:nvSpPr>
        <p:spPr>
          <a:xfrm>
            <a:off x="2111610" y="5910332"/>
            <a:ext cx="2012089" cy="523220"/>
          </a:xfrm>
          <a:prstGeom prst="rect">
            <a:avLst/>
          </a:prstGeom>
          <a:noFill/>
        </p:spPr>
        <p:txBody>
          <a:bodyPr wrap="none" rtlCol="0">
            <a:spAutoFit/>
          </a:bodyPr>
          <a:lstStyle/>
          <a:p>
            <a:r>
              <a:rPr kumimoji="1" lang="ja-JP" altLang="en-US" dirty="0"/>
              <a:t>これで </a:t>
            </a:r>
            <a:r>
              <a:rPr kumimoji="1" lang="en-US" altLang="ja-JP" dirty="0"/>
              <a:t>OK ?</a:t>
            </a:r>
            <a:endParaRPr kumimoji="1" lang="ja-JP" altLang="en-US" dirty="0"/>
          </a:p>
        </p:txBody>
      </p:sp>
    </p:spTree>
    <p:extLst>
      <p:ext uri="{BB962C8B-B14F-4D97-AF65-F5344CB8AC3E}">
        <p14:creationId xmlns:p14="http://schemas.microsoft.com/office/powerpoint/2010/main" val="195881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6800" y="304801"/>
            <a:ext cx="7543800" cy="533400"/>
          </a:xfrm>
        </p:spPr>
        <p:txBody>
          <a:bodyPr/>
          <a:lstStyle/>
          <a:p>
            <a:r>
              <a:rPr kumimoji="1" lang="ja-JP" altLang="en-US" dirty="0"/>
              <a:t>コメント</a:t>
            </a:r>
          </a:p>
        </p:txBody>
      </p:sp>
      <p:sp>
        <p:nvSpPr>
          <p:cNvPr id="4" name="Rectangle 4"/>
          <p:cNvSpPr>
            <a:spLocks noChangeArrowheads="1"/>
          </p:cNvSpPr>
          <p:nvPr/>
        </p:nvSpPr>
        <p:spPr bwMode="auto">
          <a:xfrm>
            <a:off x="262128" y="1088266"/>
            <a:ext cx="4233672" cy="15240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dirty="0"/>
              <a:t>SKIP : {</a:t>
            </a:r>
          </a:p>
          <a:p>
            <a:pPr eaLnBrk="0" hangingPunct="0"/>
            <a:r>
              <a:rPr lang="en-US" altLang="ja-JP" dirty="0"/>
              <a:t>     &lt;“/*” (~[])* “*/” &gt;</a:t>
            </a:r>
          </a:p>
          <a:p>
            <a:pPr eaLnBrk="0" hangingPunct="0"/>
            <a:r>
              <a:rPr lang="ja-JP" altLang="en-US" dirty="0"/>
              <a:t>}</a:t>
            </a:r>
          </a:p>
        </p:txBody>
      </p:sp>
      <p:sp>
        <p:nvSpPr>
          <p:cNvPr id="12" name="Rectangle 4"/>
          <p:cNvSpPr>
            <a:spLocks noChangeArrowheads="1"/>
          </p:cNvSpPr>
          <p:nvPr/>
        </p:nvSpPr>
        <p:spPr bwMode="auto">
          <a:xfrm>
            <a:off x="240792" y="2743200"/>
            <a:ext cx="5224272" cy="4038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dirty="0"/>
              <a:t>main () {</a:t>
            </a:r>
          </a:p>
          <a:p>
            <a:pPr eaLnBrk="0" hangingPunct="0"/>
            <a:r>
              <a:rPr lang="en-US" altLang="ja-JP" dirty="0"/>
              <a:t>   :</a:t>
            </a:r>
          </a:p>
          <a:p>
            <a:pPr eaLnBrk="0" hangingPunct="0"/>
            <a:r>
              <a:rPr lang="en-US" altLang="ja-JP" dirty="0"/>
              <a:t>  /* </a:t>
            </a:r>
            <a:r>
              <a:rPr lang="ja-JP" altLang="en-US" dirty="0"/>
              <a:t>コメント</a:t>
            </a:r>
            <a:r>
              <a:rPr lang="en-US" altLang="ja-JP" dirty="0"/>
              <a:t>1 */</a:t>
            </a:r>
          </a:p>
          <a:p>
            <a:pPr eaLnBrk="0" hangingPunct="0"/>
            <a:r>
              <a:rPr lang="en-US" altLang="ja-JP" dirty="0"/>
              <a:t>   :</a:t>
            </a:r>
          </a:p>
          <a:p>
            <a:pPr eaLnBrk="0" hangingPunct="0"/>
            <a:r>
              <a:rPr lang="en-US" altLang="ja-JP" dirty="0"/>
              <a:t>  /* </a:t>
            </a:r>
            <a:r>
              <a:rPr lang="ja-JP" altLang="en-US" dirty="0"/>
              <a:t>コメント</a:t>
            </a:r>
            <a:r>
              <a:rPr lang="en-US" altLang="ja-JP" dirty="0"/>
              <a:t>2 */</a:t>
            </a:r>
          </a:p>
          <a:p>
            <a:pPr eaLnBrk="0" hangingPunct="0"/>
            <a:r>
              <a:rPr lang="en-US" altLang="ja-JP" dirty="0"/>
              <a:t>   :</a:t>
            </a:r>
          </a:p>
          <a:p>
            <a:pPr eaLnBrk="0" hangingPunct="0"/>
            <a:r>
              <a:rPr lang="en-US" altLang="ja-JP" dirty="0"/>
              <a:t>  /* </a:t>
            </a:r>
            <a:r>
              <a:rPr lang="ja-JP" altLang="en-US" dirty="0"/>
              <a:t>コメント</a:t>
            </a:r>
            <a:r>
              <a:rPr lang="en-US" altLang="ja-JP" dirty="0"/>
              <a:t>3 */</a:t>
            </a:r>
          </a:p>
          <a:p>
            <a:pPr eaLnBrk="0" hangingPunct="0"/>
            <a:r>
              <a:rPr lang="en-US" altLang="ja-JP" dirty="0"/>
              <a:t>   :</a:t>
            </a:r>
          </a:p>
          <a:p>
            <a:pPr eaLnBrk="0" hangingPunct="0"/>
            <a:r>
              <a:rPr lang="en-US" altLang="ja-JP" dirty="0"/>
              <a:t>}</a:t>
            </a:r>
          </a:p>
        </p:txBody>
      </p:sp>
      <p:grpSp>
        <p:nvGrpSpPr>
          <p:cNvPr id="26" name="グループ化 25"/>
          <p:cNvGrpSpPr/>
          <p:nvPr/>
        </p:nvGrpSpPr>
        <p:grpSpPr>
          <a:xfrm>
            <a:off x="384048" y="3695700"/>
            <a:ext cx="4800600" cy="2133600"/>
            <a:chOff x="384048" y="3695700"/>
            <a:chExt cx="4800600" cy="2133600"/>
          </a:xfrm>
        </p:grpSpPr>
        <p:cxnSp>
          <p:nvCxnSpPr>
            <p:cNvPr id="14" name="直線コネクタ 13"/>
            <p:cNvCxnSpPr/>
            <p:nvPr/>
          </p:nvCxnSpPr>
          <p:spPr bwMode="auto">
            <a:xfrm>
              <a:off x="399288" y="3695700"/>
              <a:ext cx="0" cy="2133600"/>
            </a:xfrm>
            <a:prstGeom prst="line">
              <a:avLst/>
            </a:prstGeom>
            <a:solidFill>
              <a:schemeClr val="accent1"/>
            </a:solidFill>
            <a:ln w="38100" cap="flat" cmpd="sng" algn="ctr">
              <a:solidFill>
                <a:srgbClr val="FFCCFF"/>
              </a:solidFill>
              <a:prstDash val="solid"/>
              <a:round/>
              <a:headEnd type="none" w="med" len="med"/>
              <a:tailEnd type="none" w="med" len="med"/>
            </a:ln>
            <a:effectLst/>
          </p:spPr>
        </p:cxnSp>
        <p:cxnSp>
          <p:nvCxnSpPr>
            <p:cNvPr id="15" name="直線コネクタ 14"/>
            <p:cNvCxnSpPr/>
            <p:nvPr/>
          </p:nvCxnSpPr>
          <p:spPr bwMode="auto">
            <a:xfrm>
              <a:off x="5181600" y="3695700"/>
              <a:ext cx="0" cy="1790700"/>
            </a:xfrm>
            <a:prstGeom prst="line">
              <a:avLst/>
            </a:prstGeom>
            <a:solidFill>
              <a:schemeClr val="accent1"/>
            </a:solidFill>
            <a:ln w="38100" cap="flat" cmpd="sng" algn="ctr">
              <a:solidFill>
                <a:srgbClr val="FFCCFF"/>
              </a:solidFill>
              <a:prstDash val="solid"/>
              <a:round/>
              <a:headEnd type="none" w="med" len="med"/>
              <a:tailEnd type="none" w="med" len="med"/>
            </a:ln>
            <a:effectLst/>
          </p:spPr>
        </p:cxnSp>
        <p:cxnSp>
          <p:nvCxnSpPr>
            <p:cNvPr id="17" name="直線コネクタ 16"/>
            <p:cNvCxnSpPr/>
            <p:nvPr/>
          </p:nvCxnSpPr>
          <p:spPr bwMode="auto">
            <a:xfrm>
              <a:off x="384048" y="3695700"/>
              <a:ext cx="4800600" cy="0"/>
            </a:xfrm>
            <a:prstGeom prst="line">
              <a:avLst/>
            </a:prstGeom>
            <a:solidFill>
              <a:schemeClr val="accent1"/>
            </a:solidFill>
            <a:ln w="38100" cap="flat" cmpd="sng" algn="ctr">
              <a:solidFill>
                <a:srgbClr val="FFCCFF"/>
              </a:solidFill>
              <a:prstDash val="solid"/>
              <a:round/>
              <a:headEnd type="none" w="med" len="med"/>
              <a:tailEnd type="none" w="med" len="med"/>
            </a:ln>
            <a:effectLst/>
          </p:spPr>
        </p:cxnSp>
        <p:cxnSp>
          <p:nvCxnSpPr>
            <p:cNvPr id="18" name="直線コネクタ 17"/>
            <p:cNvCxnSpPr/>
            <p:nvPr/>
          </p:nvCxnSpPr>
          <p:spPr bwMode="auto">
            <a:xfrm>
              <a:off x="399288" y="5829300"/>
              <a:ext cx="2225040" cy="0"/>
            </a:xfrm>
            <a:prstGeom prst="line">
              <a:avLst/>
            </a:prstGeom>
            <a:solidFill>
              <a:schemeClr val="accent1"/>
            </a:solidFill>
            <a:ln w="38100" cap="flat" cmpd="sng" algn="ctr">
              <a:solidFill>
                <a:srgbClr val="FFCCFF"/>
              </a:solidFill>
              <a:prstDash val="solid"/>
              <a:round/>
              <a:headEnd type="none" w="med" len="med"/>
              <a:tailEnd type="none" w="med" len="med"/>
            </a:ln>
            <a:effectLst/>
          </p:spPr>
        </p:cxnSp>
        <p:cxnSp>
          <p:nvCxnSpPr>
            <p:cNvPr id="20" name="直線コネクタ 19"/>
            <p:cNvCxnSpPr/>
            <p:nvPr/>
          </p:nvCxnSpPr>
          <p:spPr bwMode="auto">
            <a:xfrm>
              <a:off x="2624328" y="5486400"/>
              <a:ext cx="0" cy="342900"/>
            </a:xfrm>
            <a:prstGeom prst="line">
              <a:avLst/>
            </a:prstGeom>
            <a:solidFill>
              <a:schemeClr val="accent1"/>
            </a:solidFill>
            <a:ln w="38100" cap="flat" cmpd="sng" algn="ctr">
              <a:solidFill>
                <a:srgbClr val="FFCCFF"/>
              </a:solidFill>
              <a:prstDash val="solid"/>
              <a:round/>
              <a:headEnd type="none" w="med" len="med"/>
              <a:tailEnd type="none" w="med" len="med"/>
            </a:ln>
            <a:effectLst/>
          </p:spPr>
        </p:cxnSp>
        <p:cxnSp>
          <p:nvCxnSpPr>
            <p:cNvPr id="23" name="直線コネクタ 22"/>
            <p:cNvCxnSpPr/>
            <p:nvPr/>
          </p:nvCxnSpPr>
          <p:spPr bwMode="auto">
            <a:xfrm>
              <a:off x="2613660" y="5486400"/>
              <a:ext cx="2567940" cy="0"/>
            </a:xfrm>
            <a:prstGeom prst="line">
              <a:avLst/>
            </a:prstGeom>
            <a:solidFill>
              <a:schemeClr val="accent1"/>
            </a:solidFill>
            <a:ln w="38100" cap="flat" cmpd="sng" algn="ctr">
              <a:solidFill>
                <a:srgbClr val="FFCCFF"/>
              </a:solidFill>
              <a:prstDash val="solid"/>
              <a:round/>
              <a:headEnd type="none" w="med" len="med"/>
              <a:tailEnd type="none" w="med" len="med"/>
            </a:ln>
            <a:effectLst/>
          </p:spPr>
        </p:cxnSp>
      </p:grpSp>
      <p:sp>
        <p:nvSpPr>
          <p:cNvPr id="27" name="テキスト ボックス 26"/>
          <p:cNvSpPr txBox="1"/>
          <p:nvPr/>
        </p:nvSpPr>
        <p:spPr>
          <a:xfrm>
            <a:off x="4572000" y="1340787"/>
            <a:ext cx="4343400" cy="523220"/>
          </a:xfrm>
          <a:prstGeom prst="rect">
            <a:avLst/>
          </a:prstGeom>
          <a:noFill/>
        </p:spPr>
        <p:txBody>
          <a:bodyPr wrap="square" rtlCol="0">
            <a:spAutoFit/>
          </a:bodyPr>
          <a:lstStyle/>
          <a:p>
            <a:r>
              <a:rPr lang="ja-JP" altLang="en-US" dirty="0"/>
              <a:t>最長一致の原則に従うと</a:t>
            </a:r>
            <a:r>
              <a:rPr lang="en-US" altLang="ja-JP" dirty="0"/>
              <a:t>…</a:t>
            </a:r>
            <a:endParaRPr kumimoji="1" lang="ja-JP" altLang="en-US" dirty="0"/>
          </a:p>
        </p:txBody>
      </p:sp>
      <p:sp>
        <p:nvSpPr>
          <p:cNvPr id="28" name="角丸四角形吹き出し 27"/>
          <p:cNvSpPr/>
          <p:nvPr/>
        </p:nvSpPr>
        <p:spPr bwMode="auto">
          <a:xfrm>
            <a:off x="4572000" y="5638453"/>
            <a:ext cx="4038600" cy="974148"/>
          </a:xfrm>
          <a:prstGeom prst="wedgeRoundRectCallout">
            <a:avLst>
              <a:gd name="adj1" fmla="val -97907"/>
              <a:gd name="adj2" fmla="val -45676"/>
              <a:gd name="adj3" fmla="val 16667"/>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ここまでマッチしてしまう</a:t>
            </a:r>
            <a:endParaRPr kumimoji="1" lang="ja-JP" altLang="en-US" b="0" u="none" strike="noStrike" cap="none" normalizeH="0" baseline="0" dirty="0">
              <a:ln>
                <a:noFill/>
              </a:ln>
              <a:solidFill>
                <a:schemeClr val="tx1"/>
              </a:solidFill>
            </a:endParaRPr>
          </a:p>
        </p:txBody>
      </p:sp>
      <p:sp>
        <p:nvSpPr>
          <p:cNvPr id="29" name="角丸四角形吹き出し 28"/>
          <p:cNvSpPr/>
          <p:nvPr/>
        </p:nvSpPr>
        <p:spPr bwMode="auto">
          <a:xfrm>
            <a:off x="1905000" y="885689"/>
            <a:ext cx="2295798" cy="428761"/>
          </a:xfrm>
          <a:prstGeom prst="wedgeRoundRectCallout">
            <a:avLst>
              <a:gd name="adj1" fmla="val -39294"/>
              <a:gd name="adj2" fmla="val 113700"/>
              <a:gd name="adj3" fmla="val 16667"/>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dirty="0"/>
              <a:t>任意の</a:t>
            </a:r>
            <a:r>
              <a:rPr lang="en-US" altLang="ja-JP" dirty="0"/>
              <a:t>1</a:t>
            </a:r>
            <a:r>
              <a:rPr lang="ja-JP" altLang="en-US" dirty="0"/>
              <a:t>文字</a:t>
            </a:r>
            <a:endParaRPr kumimoji="1" lang="ja-JP" altLang="en-US" b="0" u="none" strike="noStrike" cap="none" normalizeH="0" baseline="0" dirty="0">
              <a:ln>
                <a:noFill/>
              </a:ln>
              <a:solidFill>
                <a:schemeClr val="tx1"/>
              </a:solidFill>
            </a:endParaRPr>
          </a:p>
        </p:txBody>
      </p:sp>
    </p:spTree>
    <p:extLst>
      <p:ext uri="{BB962C8B-B14F-4D97-AF65-F5344CB8AC3E}">
        <p14:creationId xmlns:p14="http://schemas.microsoft.com/office/powerpoint/2010/main" val="84860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heckerboard(across)">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ffectLst/>
              </a:rPr>
              <a:t>状態付トークン・スキップ</a:t>
            </a:r>
          </a:p>
        </p:txBody>
      </p:sp>
      <p:sp>
        <p:nvSpPr>
          <p:cNvPr id="663555" name="Rectangle 3"/>
          <p:cNvSpPr>
            <a:spLocks noGrp="1" noChangeArrowheads="1"/>
          </p:cNvSpPr>
          <p:nvPr>
            <p:ph type="body" idx="4294967295"/>
          </p:nvPr>
        </p:nvSpPr>
        <p:spPr>
          <a:xfrm>
            <a:off x="1066800" y="1447800"/>
            <a:ext cx="80772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ffectLst/>
              </a:rPr>
              <a:t>状態付トークン・スキップ</a:t>
            </a:r>
          </a:p>
          <a:p>
            <a:pPr lvl="1"/>
            <a:r>
              <a:rPr lang="ja-JP" altLang="en-US" dirty="0">
                <a:effectLst/>
              </a:rPr>
              <a:t>特定の状態でのみ解析されるトークン・スキップ</a:t>
            </a:r>
          </a:p>
        </p:txBody>
      </p:sp>
      <p:sp>
        <p:nvSpPr>
          <p:cNvPr id="663556" name="Rectangle 4"/>
          <p:cNvSpPr>
            <a:spLocks noChangeArrowheads="1"/>
          </p:cNvSpPr>
          <p:nvPr/>
        </p:nvSpPr>
        <p:spPr bwMode="auto">
          <a:xfrm>
            <a:off x="914400" y="3200400"/>
            <a:ext cx="5715000" cy="15240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a:t>&lt;</a:t>
            </a:r>
            <a:r>
              <a:rPr lang="ja-JP" altLang="en-US"/>
              <a:t>状態1&gt; </a:t>
            </a:r>
            <a:r>
              <a:rPr lang="en-US" altLang="ja-JP"/>
              <a:t>TOKEN : {</a:t>
            </a:r>
          </a:p>
          <a:p>
            <a:pPr eaLnBrk="0" hangingPunct="0"/>
            <a:r>
              <a:rPr lang="en-US" altLang="ja-JP"/>
              <a:t>     &lt;</a:t>
            </a:r>
            <a:r>
              <a:rPr lang="ja-JP" altLang="en-US"/>
              <a:t>トークン名:パターン&gt; : 状態2</a:t>
            </a:r>
            <a:endParaRPr lang="en-US" altLang="ja-JP"/>
          </a:p>
          <a:p>
            <a:pPr eaLnBrk="0" hangingPunct="0"/>
            <a:r>
              <a:rPr lang="ja-JP" altLang="en-US"/>
              <a:t>}</a:t>
            </a:r>
          </a:p>
        </p:txBody>
      </p:sp>
      <p:sp>
        <p:nvSpPr>
          <p:cNvPr id="663557" name="Text Box 5"/>
          <p:cNvSpPr txBox="1">
            <a:spLocks noChangeArrowheads="1"/>
          </p:cNvSpPr>
          <p:nvPr/>
        </p:nvSpPr>
        <p:spPr bwMode="auto">
          <a:xfrm>
            <a:off x="838200" y="2667000"/>
            <a:ext cx="3478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状態付トークンの定義</a:t>
            </a:r>
          </a:p>
        </p:txBody>
      </p:sp>
      <p:sp>
        <p:nvSpPr>
          <p:cNvPr id="663558" name="Text Box 6"/>
          <p:cNvSpPr txBox="1">
            <a:spLocks noChangeArrowheads="1"/>
          </p:cNvSpPr>
          <p:nvPr/>
        </p:nvSpPr>
        <p:spPr bwMode="auto">
          <a:xfrm>
            <a:off x="1371600" y="4800600"/>
            <a:ext cx="60531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状態1 でトークンを読めば状態2 へ移行</a:t>
            </a:r>
          </a:p>
        </p:txBody>
      </p:sp>
      <p:sp>
        <p:nvSpPr>
          <p:cNvPr id="663559" name="Text Box 7"/>
          <p:cNvSpPr txBox="1">
            <a:spLocks noChangeArrowheads="1"/>
          </p:cNvSpPr>
          <p:nvPr/>
        </p:nvSpPr>
        <p:spPr bwMode="auto">
          <a:xfrm>
            <a:off x="1295400" y="5638800"/>
            <a:ext cx="62658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&lt;状態1&gt;を省略した場合は </a:t>
            </a:r>
            <a:r>
              <a:rPr lang="en-US" altLang="ja-JP"/>
              <a:t>&lt;DEFAULT&gt;</a:t>
            </a:r>
          </a:p>
          <a:p>
            <a:r>
              <a:rPr lang="ja-JP" altLang="en-US"/>
              <a:t>状態2を省略した場合は状態はそのまま</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ffectLst/>
              </a:rPr>
              <a:t>状態付トークン・スキップ</a:t>
            </a:r>
          </a:p>
        </p:txBody>
      </p:sp>
      <p:sp>
        <p:nvSpPr>
          <p:cNvPr id="665603" name="Rectangle 3"/>
          <p:cNvSpPr>
            <a:spLocks noChangeArrowheads="1"/>
          </p:cNvSpPr>
          <p:nvPr/>
        </p:nvSpPr>
        <p:spPr bwMode="auto">
          <a:xfrm>
            <a:off x="228600" y="1447800"/>
            <a:ext cx="4191000" cy="33528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2600"/>
              <a:t>&lt;</a:t>
            </a:r>
            <a:r>
              <a:rPr lang="en-US" altLang="ja-JP" sz="2600"/>
              <a:t>EN&gt; TOKEN : {</a:t>
            </a:r>
          </a:p>
          <a:p>
            <a:r>
              <a:rPr lang="en-US" altLang="ja-JP" sz="2600"/>
              <a:t>  &lt;HELLO: “hello”&gt;</a:t>
            </a:r>
          </a:p>
          <a:p>
            <a:r>
              <a:rPr lang="en-US" altLang="ja-JP" sz="2600"/>
              <a:t>  &lt;THANKYOU: “thankyou”&gt;</a:t>
            </a:r>
          </a:p>
          <a:p>
            <a:r>
              <a:rPr lang="en-US" altLang="ja-JP" sz="2600"/>
              <a:t>  &lt;BYE: “bye”&gt; </a:t>
            </a:r>
          </a:p>
          <a:p>
            <a:r>
              <a:rPr lang="en-US" altLang="ja-JP" sz="2600"/>
              <a:t>}</a:t>
            </a:r>
          </a:p>
          <a:p>
            <a:r>
              <a:rPr lang="en-US" altLang="ja-JP" sz="2600"/>
              <a:t>&lt;EN&gt; SKIP : {</a:t>
            </a:r>
          </a:p>
          <a:p>
            <a:r>
              <a:rPr lang="en-US" altLang="ja-JP" sz="2600"/>
              <a:t>  &lt;“jp”&gt; : JP</a:t>
            </a:r>
          </a:p>
          <a:p>
            <a:r>
              <a:rPr lang="en-US" altLang="ja-JP" sz="2600"/>
              <a:t>}</a:t>
            </a:r>
          </a:p>
        </p:txBody>
      </p:sp>
      <p:sp>
        <p:nvSpPr>
          <p:cNvPr id="665604" name="Rectangle 4"/>
          <p:cNvSpPr>
            <a:spLocks noChangeArrowheads="1"/>
          </p:cNvSpPr>
          <p:nvPr/>
        </p:nvSpPr>
        <p:spPr bwMode="auto">
          <a:xfrm>
            <a:off x="4495800" y="1447800"/>
            <a:ext cx="4419600" cy="33528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2600"/>
              <a:t>&lt;</a:t>
            </a:r>
            <a:r>
              <a:rPr lang="en-US" altLang="ja-JP" sz="2600"/>
              <a:t>JP&gt; TOKEN : {</a:t>
            </a:r>
          </a:p>
          <a:p>
            <a:r>
              <a:rPr lang="en-US" altLang="ja-JP" sz="2600"/>
              <a:t>  &lt;OHAYOU: “</a:t>
            </a:r>
            <a:r>
              <a:rPr lang="ja-JP" altLang="en-US" sz="2600"/>
              <a:t>おはよう”&gt;</a:t>
            </a:r>
          </a:p>
          <a:p>
            <a:r>
              <a:rPr lang="en-US" altLang="ja-JP" sz="2600"/>
              <a:t>  &lt;ARIGATOU: “</a:t>
            </a:r>
            <a:r>
              <a:rPr lang="ja-JP" altLang="en-US" sz="2600"/>
              <a:t>ありがとう”&gt;</a:t>
            </a:r>
          </a:p>
          <a:p>
            <a:r>
              <a:rPr lang="en-US" altLang="ja-JP" sz="2600"/>
              <a:t>  &lt;SAYOUNARA: “</a:t>
            </a:r>
            <a:r>
              <a:rPr lang="ja-JP" altLang="en-US" sz="2600"/>
              <a:t>さようなら”&gt; </a:t>
            </a:r>
          </a:p>
          <a:p>
            <a:r>
              <a:rPr lang="en-US" altLang="ja-JP" sz="2600"/>
              <a:t>}</a:t>
            </a:r>
          </a:p>
          <a:p>
            <a:r>
              <a:rPr lang="en-US" altLang="ja-JP" sz="2600"/>
              <a:t>&lt;JP&gt; SKIP : {</a:t>
            </a:r>
          </a:p>
          <a:p>
            <a:r>
              <a:rPr lang="en-US" altLang="ja-JP" sz="2600"/>
              <a:t>  &lt;“en”&gt; : EN</a:t>
            </a:r>
          </a:p>
          <a:p>
            <a:r>
              <a:rPr lang="en-US" altLang="ja-JP" sz="2600"/>
              <a:t>}</a:t>
            </a:r>
          </a:p>
        </p:txBody>
      </p:sp>
      <p:sp useBgFill="1">
        <p:nvSpPr>
          <p:cNvPr id="665605" name="AutoShape 5"/>
          <p:cNvSpPr>
            <a:spLocks noChangeArrowheads="1"/>
          </p:cNvSpPr>
          <p:nvPr/>
        </p:nvSpPr>
        <p:spPr bwMode="auto">
          <a:xfrm>
            <a:off x="838200" y="4724400"/>
            <a:ext cx="2971800" cy="838200"/>
          </a:xfrm>
          <a:prstGeom prst="wedgeRoundRectCallout">
            <a:avLst>
              <a:gd name="adj1" fmla="val -32426"/>
              <a:gd name="adj2" fmla="val -98866"/>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ja-JP" altLang="en-US" sz="2400" dirty="0"/>
              <a:t>状態 </a:t>
            </a:r>
            <a:r>
              <a:rPr lang="en-US" altLang="ja-JP" sz="2400" dirty="0"/>
              <a:t>EN </a:t>
            </a:r>
            <a:r>
              <a:rPr lang="ja-JP" altLang="en-US" sz="2400" dirty="0"/>
              <a:t>で </a:t>
            </a:r>
            <a:r>
              <a:rPr lang="en-US" altLang="ja-JP" sz="2400" dirty="0"/>
              <a:t>“</a:t>
            </a:r>
            <a:r>
              <a:rPr lang="en-US" altLang="ja-JP" sz="2400" dirty="0" err="1"/>
              <a:t>jp</a:t>
            </a:r>
            <a:r>
              <a:rPr lang="en-US" altLang="ja-JP" sz="2400" dirty="0"/>
              <a:t>” </a:t>
            </a:r>
            <a:r>
              <a:rPr lang="ja-JP" altLang="en-US" sz="2400" dirty="0"/>
              <a:t>を</a:t>
            </a:r>
          </a:p>
          <a:p>
            <a:pPr algn="ctr"/>
            <a:r>
              <a:rPr lang="ja-JP" altLang="en-US" sz="2400" dirty="0"/>
              <a:t>読んだら状態 </a:t>
            </a:r>
            <a:r>
              <a:rPr lang="en-US" altLang="ja-JP" sz="2400" dirty="0"/>
              <a:t>JP </a:t>
            </a:r>
            <a:r>
              <a:rPr lang="ja-JP" altLang="en-US" sz="2400" dirty="0"/>
              <a:t>へ</a:t>
            </a:r>
          </a:p>
        </p:txBody>
      </p:sp>
      <p:sp useBgFill="1">
        <p:nvSpPr>
          <p:cNvPr id="665606" name="AutoShape 6"/>
          <p:cNvSpPr>
            <a:spLocks noChangeArrowheads="1"/>
          </p:cNvSpPr>
          <p:nvPr/>
        </p:nvSpPr>
        <p:spPr bwMode="auto">
          <a:xfrm>
            <a:off x="5181600" y="4648200"/>
            <a:ext cx="3048000" cy="838200"/>
          </a:xfrm>
          <a:prstGeom prst="wedgeRoundRectCallout">
            <a:avLst>
              <a:gd name="adj1" fmla="val -34685"/>
              <a:gd name="adj2" fmla="val -89204"/>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ja-JP" altLang="en-US" sz="2400" dirty="0"/>
              <a:t>状態 </a:t>
            </a:r>
            <a:r>
              <a:rPr lang="en-US" altLang="ja-JP" sz="2400" dirty="0"/>
              <a:t>JP </a:t>
            </a:r>
            <a:r>
              <a:rPr lang="ja-JP" altLang="en-US" sz="2400" dirty="0"/>
              <a:t>で </a:t>
            </a:r>
            <a:r>
              <a:rPr lang="en-US" altLang="ja-JP" sz="2400" dirty="0"/>
              <a:t>“en” </a:t>
            </a:r>
            <a:r>
              <a:rPr lang="ja-JP" altLang="en-US" sz="2400" dirty="0"/>
              <a:t>を</a:t>
            </a:r>
          </a:p>
          <a:p>
            <a:pPr algn="ctr"/>
            <a:r>
              <a:rPr lang="ja-JP" altLang="en-US" sz="2400" dirty="0"/>
              <a:t>読んだら状態 </a:t>
            </a:r>
            <a:r>
              <a:rPr lang="en-US" altLang="ja-JP" sz="2400" dirty="0"/>
              <a:t>EN </a:t>
            </a:r>
            <a:r>
              <a:rPr lang="ja-JP" altLang="en-US" sz="2400" dirty="0"/>
              <a:t>へ</a:t>
            </a:r>
          </a:p>
        </p:txBody>
      </p:sp>
      <p:sp>
        <p:nvSpPr>
          <p:cNvPr id="665607" name="Text Box 7"/>
          <p:cNvSpPr txBox="1">
            <a:spLocks noChangeArrowheads="1"/>
          </p:cNvSpPr>
          <p:nvPr/>
        </p:nvSpPr>
        <p:spPr bwMode="auto">
          <a:xfrm>
            <a:off x="304800" y="5638800"/>
            <a:ext cx="67865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a:t>hello thankyou jp </a:t>
            </a:r>
            <a:r>
              <a:rPr lang="ja-JP" altLang="en-US"/>
              <a:t>ありがとう さようなら </a:t>
            </a:r>
            <a:r>
              <a:rPr lang="en-US" altLang="ja-JP"/>
              <a:t>en bye</a:t>
            </a:r>
          </a:p>
        </p:txBody>
      </p:sp>
      <p:sp>
        <p:nvSpPr>
          <p:cNvPr id="665608" name="Text Box 8"/>
          <p:cNvSpPr txBox="1">
            <a:spLocks noChangeArrowheads="1"/>
          </p:cNvSpPr>
          <p:nvPr/>
        </p:nvSpPr>
        <p:spPr bwMode="auto">
          <a:xfrm>
            <a:off x="7239000" y="5638800"/>
            <a:ext cx="1247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⇒受理</a:t>
            </a:r>
            <a:endParaRPr lang="en-US" altLang="ja-JP"/>
          </a:p>
        </p:txBody>
      </p:sp>
      <p:sp>
        <p:nvSpPr>
          <p:cNvPr id="665609" name="Text Box 9"/>
          <p:cNvSpPr txBox="1">
            <a:spLocks noChangeArrowheads="1"/>
          </p:cNvSpPr>
          <p:nvPr/>
        </p:nvSpPr>
        <p:spPr bwMode="auto">
          <a:xfrm>
            <a:off x="304800" y="6096000"/>
            <a:ext cx="5119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a:t>hello  jp </a:t>
            </a:r>
            <a:r>
              <a:rPr lang="ja-JP" altLang="en-US"/>
              <a:t>おはよう </a:t>
            </a:r>
            <a:r>
              <a:rPr lang="en-US" altLang="ja-JP"/>
              <a:t>thankyou en bye</a:t>
            </a:r>
          </a:p>
        </p:txBody>
      </p:sp>
      <p:sp>
        <p:nvSpPr>
          <p:cNvPr id="665610" name="Text Box 10"/>
          <p:cNvSpPr txBox="1">
            <a:spLocks noChangeArrowheads="1"/>
          </p:cNvSpPr>
          <p:nvPr/>
        </p:nvSpPr>
        <p:spPr bwMode="auto">
          <a:xfrm>
            <a:off x="5638800" y="6118225"/>
            <a:ext cx="3335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a:t>
            </a:r>
            <a:r>
              <a:rPr lang="en-US" altLang="ja-JP"/>
              <a:t>thankyou </a:t>
            </a:r>
            <a:r>
              <a:rPr lang="ja-JP" altLang="en-US"/>
              <a:t>で不受理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65605"/>
                                        </p:tgtEl>
                                        <p:attrNameLst>
                                          <p:attrName>style.visibility</p:attrName>
                                        </p:attrNameLst>
                                      </p:cBhvr>
                                      <p:to>
                                        <p:strVal val="visible"/>
                                      </p:to>
                                    </p:set>
                                    <p:animEffect transition="in" filter="checkerboard(across)">
                                      <p:cBhvr>
                                        <p:cTn id="7" dur="500"/>
                                        <p:tgtEl>
                                          <p:spTgt spid="6656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65606"/>
                                        </p:tgtEl>
                                        <p:attrNameLst>
                                          <p:attrName>style.visibility</p:attrName>
                                        </p:attrNameLst>
                                      </p:cBhvr>
                                      <p:to>
                                        <p:strVal val="visible"/>
                                      </p:to>
                                    </p:set>
                                    <p:animEffect transition="in" filter="checkerboard(across)">
                                      <p:cBhvr>
                                        <p:cTn id="12" dur="500"/>
                                        <p:tgtEl>
                                          <p:spTgt spid="6656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65607"/>
                                        </p:tgtEl>
                                        <p:attrNameLst>
                                          <p:attrName>style.visibility</p:attrName>
                                        </p:attrNameLst>
                                      </p:cBhvr>
                                      <p:to>
                                        <p:strVal val="visible"/>
                                      </p:to>
                                    </p:set>
                                    <p:animEffect transition="in" filter="checkerboard(across)">
                                      <p:cBhvr>
                                        <p:cTn id="17" dur="500"/>
                                        <p:tgtEl>
                                          <p:spTgt spid="6656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65608"/>
                                        </p:tgtEl>
                                        <p:attrNameLst>
                                          <p:attrName>style.visibility</p:attrName>
                                        </p:attrNameLst>
                                      </p:cBhvr>
                                      <p:to>
                                        <p:strVal val="visible"/>
                                      </p:to>
                                    </p:set>
                                    <p:animEffect transition="in" filter="checkerboard(across)">
                                      <p:cBhvr>
                                        <p:cTn id="22" dur="500"/>
                                        <p:tgtEl>
                                          <p:spTgt spid="6656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65609"/>
                                        </p:tgtEl>
                                        <p:attrNameLst>
                                          <p:attrName>style.visibility</p:attrName>
                                        </p:attrNameLst>
                                      </p:cBhvr>
                                      <p:to>
                                        <p:strVal val="visible"/>
                                      </p:to>
                                    </p:set>
                                    <p:animEffect transition="in" filter="checkerboard(across)">
                                      <p:cBhvr>
                                        <p:cTn id="27" dur="500"/>
                                        <p:tgtEl>
                                          <p:spTgt spid="66560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65610"/>
                                        </p:tgtEl>
                                        <p:attrNameLst>
                                          <p:attrName>style.visibility</p:attrName>
                                        </p:attrNameLst>
                                      </p:cBhvr>
                                      <p:to>
                                        <p:strVal val="visible"/>
                                      </p:to>
                                    </p:set>
                                    <p:animEffect transition="in" filter="checkerboard(across)">
                                      <p:cBhvr>
                                        <p:cTn id="32" dur="500"/>
                                        <p:tgtEl>
                                          <p:spTgt spid="66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5" grpId="0" animBg="1" autoUpdateAnimBg="0"/>
      <p:bldP spid="665606" grpId="0" animBg="1" autoUpdateAnimBg="0"/>
      <p:bldP spid="665607" grpId="0" autoUpdateAnimBg="0"/>
      <p:bldP spid="665608" grpId="0" autoUpdateAnimBg="0"/>
      <p:bldP spid="665609" grpId="0" autoUpdateAnimBg="0"/>
      <p:bldP spid="66561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ffectLst/>
              </a:rPr>
              <a:t>状態付スキップの表記例</a:t>
            </a:r>
          </a:p>
        </p:txBody>
      </p:sp>
      <p:sp>
        <p:nvSpPr>
          <p:cNvPr id="666627" name="Text Box 3"/>
          <p:cNvSpPr txBox="1">
            <a:spLocks noChangeArrowheads="1"/>
          </p:cNvSpPr>
          <p:nvPr/>
        </p:nvSpPr>
        <p:spPr bwMode="auto">
          <a:xfrm>
            <a:off x="762000" y="1905000"/>
            <a:ext cx="7581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a:t>BLOCKCOMMENT ::= ‘/’‘*’ {</a:t>
            </a:r>
            <a:r>
              <a:rPr lang="ja-JP" altLang="en-US"/>
              <a:t>任意の文字} ‘*’‘/’</a:t>
            </a:r>
          </a:p>
        </p:txBody>
      </p:sp>
      <p:sp>
        <p:nvSpPr>
          <p:cNvPr id="666628" name="Rectangle 4"/>
          <p:cNvSpPr>
            <a:spLocks noChangeArrowheads="1"/>
          </p:cNvSpPr>
          <p:nvPr/>
        </p:nvSpPr>
        <p:spPr bwMode="auto">
          <a:xfrm>
            <a:off x="838200" y="2438400"/>
            <a:ext cx="7696200" cy="16002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3200" dirty="0"/>
              <a:t>SKIP : { &lt;“/*”&gt; : IN_COM }</a:t>
            </a:r>
          </a:p>
          <a:p>
            <a:r>
              <a:rPr lang="en-US" altLang="ja-JP" sz="3200" dirty="0"/>
              <a:t>&lt;IN_COM&gt; SKIP : { &lt;~[] &gt; </a:t>
            </a:r>
          </a:p>
          <a:p>
            <a:r>
              <a:rPr lang="en-US" altLang="ja-JP" sz="3200" dirty="0"/>
              <a:t>                                  | &lt;“*/”&gt; : DEFAULT }</a:t>
            </a:r>
          </a:p>
        </p:txBody>
      </p:sp>
      <p:sp>
        <p:nvSpPr>
          <p:cNvPr id="666629" name="Oval 5"/>
          <p:cNvSpPr>
            <a:spLocks noChangeArrowheads="1"/>
          </p:cNvSpPr>
          <p:nvPr/>
        </p:nvSpPr>
        <p:spPr bwMode="auto">
          <a:xfrm>
            <a:off x="1066800" y="4724400"/>
            <a:ext cx="2057400" cy="12192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DEFAULT</a:t>
            </a:r>
          </a:p>
        </p:txBody>
      </p:sp>
      <p:sp>
        <p:nvSpPr>
          <p:cNvPr id="666630" name="Oval 6"/>
          <p:cNvSpPr>
            <a:spLocks noChangeArrowheads="1"/>
          </p:cNvSpPr>
          <p:nvPr/>
        </p:nvSpPr>
        <p:spPr bwMode="auto">
          <a:xfrm>
            <a:off x="5105400" y="4724400"/>
            <a:ext cx="2057400" cy="1219200"/>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IN_COM</a:t>
            </a:r>
          </a:p>
        </p:txBody>
      </p:sp>
      <p:grpSp>
        <p:nvGrpSpPr>
          <p:cNvPr id="666635" name="Group 11"/>
          <p:cNvGrpSpPr>
            <a:grpSpLocks/>
          </p:cNvGrpSpPr>
          <p:nvPr/>
        </p:nvGrpSpPr>
        <p:grpSpPr bwMode="auto">
          <a:xfrm>
            <a:off x="3124200" y="4524375"/>
            <a:ext cx="1981200" cy="581025"/>
            <a:chOff x="2112" y="2850"/>
            <a:chExt cx="1248" cy="366"/>
          </a:xfrm>
        </p:grpSpPr>
        <p:sp>
          <p:nvSpPr>
            <p:cNvPr id="666631" name="Line 7"/>
            <p:cNvSpPr>
              <a:spLocks noChangeShapeType="1"/>
            </p:cNvSpPr>
            <p:nvPr/>
          </p:nvSpPr>
          <p:spPr bwMode="auto">
            <a:xfrm>
              <a:off x="2112" y="3216"/>
              <a:ext cx="1248" cy="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66632" name="Text Box 8"/>
            <p:cNvSpPr txBox="1">
              <a:spLocks noChangeArrowheads="1"/>
            </p:cNvSpPr>
            <p:nvPr/>
          </p:nvSpPr>
          <p:spPr bwMode="auto">
            <a:xfrm>
              <a:off x="2592" y="2850"/>
              <a:ext cx="31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3200"/>
                <a:t>/*</a:t>
              </a:r>
            </a:p>
          </p:txBody>
        </p:sp>
      </p:grpSp>
      <p:grpSp>
        <p:nvGrpSpPr>
          <p:cNvPr id="666636" name="Group 12"/>
          <p:cNvGrpSpPr>
            <a:grpSpLocks/>
          </p:cNvGrpSpPr>
          <p:nvPr/>
        </p:nvGrpSpPr>
        <p:grpSpPr bwMode="auto">
          <a:xfrm>
            <a:off x="3124200" y="5486400"/>
            <a:ext cx="1981200" cy="579438"/>
            <a:chOff x="2112" y="3456"/>
            <a:chExt cx="1248" cy="365"/>
          </a:xfrm>
        </p:grpSpPr>
        <p:sp>
          <p:nvSpPr>
            <p:cNvPr id="666633" name="Line 9"/>
            <p:cNvSpPr>
              <a:spLocks noChangeShapeType="1"/>
            </p:cNvSpPr>
            <p:nvPr/>
          </p:nvSpPr>
          <p:spPr bwMode="auto">
            <a:xfrm>
              <a:off x="2112" y="3456"/>
              <a:ext cx="1248" cy="0"/>
            </a:xfrm>
            <a:prstGeom prst="line">
              <a:avLst/>
            </a:prstGeom>
            <a:noFill/>
            <a:ln w="38100">
              <a:solidFill>
                <a:srgbClr val="00FF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66634" name="Text Box 10"/>
            <p:cNvSpPr txBox="1">
              <a:spLocks noChangeArrowheads="1"/>
            </p:cNvSpPr>
            <p:nvPr/>
          </p:nvSpPr>
          <p:spPr bwMode="auto">
            <a:xfrm>
              <a:off x="2544" y="3456"/>
              <a:ext cx="31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3200"/>
                <a:t>*/</a:t>
              </a:r>
            </a:p>
          </p:txBody>
        </p:sp>
      </p:grpSp>
      <p:grpSp>
        <p:nvGrpSpPr>
          <p:cNvPr id="666644" name="Group 20"/>
          <p:cNvGrpSpPr>
            <a:grpSpLocks/>
          </p:cNvGrpSpPr>
          <p:nvPr/>
        </p:nvGrpSpPr>
        <p:grpSpPr bwMode="auto">
          <a:xfrm>
            <a:off x="7162800" y="4876800"/>
            <a:ext cx="1716088" cy="762000"/>
            <a:chOff x="4512" y="3072"/>
            <a:chExt cx="1081" cy="480"/>
          </a:xfrm>
        </p:grpSpPr>
        <p:sp>
          <p:nvSpPr>
            <p:cNvPr id="666638" name="Text Box 14"/>
            <p:cNvSpPr txBox="1">
              <a:spLocks noChangeArrowheads="1"/>
            </p:cNvSpPr>
            <p:nvPr/>
          </p:nvSpPr>
          <p:spPr bwMode="auto">
            <a:xfrm>
              <a:off x="4992" y="3120"/>
              <a:ext cx="601"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3200"/>
                <a:t>全て</a:t>
              </a:r>
            </a:p>
          </p:txBody>
        </p:sp>
        <p:grpSp>
          <p:nvGrpSpPr>
            <p:cNvPr id="666643" name="Group 19"/>
            <p:cNvGrpSpPr>
              <a:grpSpLocks/>
            </p:cNvGrpSpPr>
            <p:nvPr/>
          </p:nvGrpSpPr>
          <p:grpSpPr bwMode="auto">
            <a:xfrm>
              <a:off x="4512" y="3072"/>
              <a:ext cx="480" cy="480"/>
              <a:chOff x="4752" y="3072"/>
              <a:chExt cx="480" cy="480"/>
            </a:xfrm>
          </p:grpSpPr>
          <p:sp>
            <p:nvSpPr>
              <p:cNvPr id="666637" name="Arc 13"/>
              <p:cNvSpPr>
                <a:spLocks/>
              </p:cNvSpPr>
              <p:nvPr/>
            </p:nvSpPr>
            <p:spPr bwMode="auto">
              <a:xfrm>
                <a:off x="4992" y="3072"/>
                <a:ext cx="240"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6640" name="Arc 16"/>
              <p:cNvSpPr>
                <a:spLocks/>
              </p:cNvSpPr>
              <p:nvPr/>
            </p:nvSpPr>
            <p:spPr bwMode="auto">
              <a:xfrm rot="5400000">
                <a:off x="4992" y="3312"/>
                <a:ext cx="240"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6641" name="Arc 17"/>
              <p:cNvSpPr>
                <a:spLocks/>
              </p:cNvSpPr>
              <p:nvPr/>
            </p:nvSpPr>
            <p:spPr bwMode="auto">
              <a:xfrm rot="10800000">
                <a:off x="4752" y="3312"/>
                <a:ext cx="240"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66642" name="Arc 18"/>
              <p:cNvSpPr>
                <a:spLocks/>
              </p:cNvSpPr>
              <p:nvPr/>
            </p:nvSpPr>
            <p:spPr bwMode="auto">
              <a:xfrm rot="16200000">
                <a:off x="4752" y="3072"/>
                <a:ext cx="240"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sp useBgFill="1">
        <p:nvSpPr>
          <p:cNvPr id="20" name="AutoShape 5"/>
          <p:cNvSpPr>
            <a:spLocks noChangeArrowheads="1"/>
          </p:cNvSpPr>
          <p:nvPr/>
        </p:nvSpPr>
        <p:spPr bwMode="auto">
          <a:xfrm>
            <a:off x="6153848" y="2651125"/>
            <a:ext cx="2478088" cy="457200"/>
          </a:xfrm>
          <a:prstGeom prst="wedgeRoundRectCallout">
            <a:avLst>
              <a:gd name="adj1" fmla="val -67127"/>
              <a:gd name="adj2" fmla="val 86832"/>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ja-JP" altLang="en-US" sz="2400" dirty="0"/>
              <a:t>任意の</a:t>
            </a:r>
            <a:r>
              <a:rPr lang="en-US" altLang="ja-JP" sz="2400" dirty="0"/>
              <a:t>1</a:t>
            </a:r>
            <a:r>
              <a:rPr lang="ja-JP" altLang="en-US" sz="2400" dirty="0"/>
              <a:t>文字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66629"/>
                                        </p:tgtEl>
                                        <p:attrNameLst>
                                          <p:attrName>style.visibility</p:attrName>
                                        </p:attrNameLst>
                                      </p:cBhvr>
                                      <p:to>
                                        <p:strVal val="visible"/>
                                      </p:to>
                                    </p:set>
                                    <p:animEffect transition="in" filter="checkerboard(across)">
                                      <p:cBhvr>
                                        <p:cTn id="7" dur="500"/>
                                        <p:tgtEl>
                                          <p:spTgt spid="6666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66630"/>
                                        </p:tgtEl>
                                        <p:attrNameLst>
                                          <p:attrName>style.visibility</p:attrName>
                                        </p:attrNameLst>
                                      </p:cBhvr>
                                      <p:to>
                                        <p:strVal val="visible"/>
                                      </p:to>
                                    </p:set>
                                    <p:animEffect transition="in" filter="checkerboard(across)">
                                      <p:cBhvr>
                                        <p:cTn id="12" dur="500"/>
                                        <p:tgtEl>
                                          <p:spTgt spid="6666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66635"/>
                                        </p:tgtEl>
                                        <p:attrNameLst>
                                          <p:attrName>style.visibility</p:attrName>
                                        </p:attrNameLst>
                                      </p:cBhvr>
                                      <p:to>
                                        <p:strVal val="visible"/>
                                      </p:to>
                                    </p:set>
                                    <p:animEffect transition="in" filter="wipe(left)">
                                      <p:cBhvr>
                                        <p:cTn id="17" dur="500"/>
                                        <p:tgtEl>
                                          <p:spTgt spid="66663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666636"/>
                                        </p:tgtEl>
                                        <p:attrNameLst>
                                          <p:attrName>style.visibility</p:attrName>
                                        </p:attrNameLst>
                                      </p:cBhvr>
                                      <p:to>
                                        <p:strVal val="visible"/>
                                      </p:to>
                                    </p:set>
                                    <p:animEffect transition="in" filter="wipe(right)">
                                      <p:cBhvr>
                                        <p:cTn id="22" dur="500"/>
                                        <p:tgtEl>
                                          <p:spTgt spid="6666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666644"/>
                                        </p:tgtEl>
                                        <p:attrNameLst>
                                          <p:attrName>style.visibility</p:attrName>
                                        </p:attrNameLst>
                                      </p:cBhvr>
                                      <p:to>
                                        <p:strVal val="visible"/>
                                      </p:to>
                                    </p:set>
                                    <p:animEffect transition="in" filter="checkerboard(across)">
                                      <p:cBhvr>
                                        <p:cTn id="27" dur="500"/>
                                        <p:tgtEl>
                                          <p:spTgt spid="66664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heckerboard(across)">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9" grpId="0" animBg="1" autoUpdateAnimBg="0"/>
      <p:bldP spid="666630" grpId="0" animBg="1" autoUpdateAnimBg="0"/>
      <p:bldP spid="20"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ブロックコメント</a:t>
            </a:r>
          </a:p>
        </p:txBody>
      </p:sp>
      <p:sp>
        <p:nvSpPr>
          <p:cNvPr id="3" name="Rectangle 4"/>
          <p:cNvSpPr>
            <a:spLocks noChangeArrowheads="1"/>
          </p:cNvSpPr>
          <p:nvPr/>
        </p:nvSpPr>
        <p:spPr bwMode="auto">
          <a:xfrm>
            <a:off x="762000" y="1773823"/>
            <a:ext cx="7696200" cy="16002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3200" dirty="0"/>
              <a:t>SKIP : { &lt;“/*”&gt; : IN_COM }</a:t>
            </a:r>
          </a:p>
          <a:p>
            <a:r>
              <a:rPr lang="en-US" altLang="ja-JP" sz="3200" dirty="0"/>
              <a:t>&lt;IN_COM&gt; SKIP : { &lt;~[] &gt; </a:t>
            </a:r>
          </a:p>
          <a:p>
            <a:r>
              <a:rPr lang="en-US" altLang="ja-JP" sz="3200" dirty="0"/>
              <a:t>                                  | &lt;“*/”&gt; : DEFAULT }</a:t>
            </a:r>
          </a:p>
        </p:txBody>
      </p:sp>
      <p:sp>
        <p:nvSpPr>
          <p:cNvPr id="4" name="Rectangle 4"/>
          <p:cNvSpPr>
            <a:spLocks noChangeArrowheads="1"/>
          </p:cNvSpPr>
          <p:nvPr/>
        </p:nvSpPr>
        <p:spPr bwMode="auto">
          <a:xfrm>
            <a:off x="762000" y="4538851"/>
            <a:ext cx="7696200" cy="16002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3200" dirty="0"/>
              <a:t>SKIP : { &lt; “/*” (~[“*”])* (“*”)+ </a:t>
            </a:r>
          </a:p>
          <a:p>
            <a:r>
              <a:rPr lang="en-US" altLang="ja-JP" sz="3200" dirty="0"/>
              <a:t>              ( ~[“/”,”*”] (~[“*”])* (“*”)+ )*</a:t>
            </a:r>
          </a:p>
          <a:p>
            <a:r>
              <a:rPr lang="en-US" altLang="ja-JP" sz="3200" dirty="0"/>
              <a:t>               “/” &gt; }</a:t>
            </a:r>
          </a:p>
        </p:txBody>
      </p:sp>
      <p:sp>
        <p:nvSpPr>
          <p:cNvPr id="5" name="テキスト ボックス 4"/>
          <p:cNvSpPr txBox="1"/>
          <p:nvPr/>
        </p:nvSpPr>
        <p:spPr>
          <a:xfrm>
            <a:off x="624840" y="1294795"/>
            <a:ext cx="3371436" cy="523220"/>
          </a:xfrm>
          <a:prstGeom prst="rect">
            <a:avLst/>
          </a:prstGeom>
          <a:noFill/>
        </p:spPr>
        <p:txBody>
          <a:bodyPr wrap="none" rtlCol="0">
            <a:spAutoFit/>
          </a:bodyPr>
          <a:lstStyle/>
          <a:p>
            <a:r>
              <a:rPr kumimoji="1" lang="ja-JP" altLang="en-US" dirty="0"/>
              <a:t>状態付き</a:t>
            </a:r>
            <a:r>
              <a:rPr kumimoji="1" lang="en-US" altLang="ja-JP" dirty="0"/>
              <a:t>SKIP</a:t>
            </a:r>
            <a:r>
              <a:rPr kumimoji="1" lang="ja-JP" altLang="en-US" dirty="0"/>
              <a:t>を使用</a:t>
            </a:r>
            <a:endParaRPr kumimoji="1" lang="en-US" altLang="ja-JP" dirty="0"/>
          </a:p>
        </p:txBody>
      </p:sp>
      <p:sp>
        <p:nvSpPr>
          <p:cNvPr id="6" name="テキスト ボックス 5"/>
          <p:cNvSpPr txBox="1"/>
          <p:nvPr/>
        </p:nvSpPr>
        <p:spPr>
          <a:xfrm>
            <a:off x="624840" y="3853051"/>
            <a:ext cx="6309360" cy="523220"/>
          </a:xfrm>
          <a:prstGeom prst="rect">
            <a:avLst/>
          </a:prstGeom>
          <a:noFill/>
        </p:spPr>
        <p:txBody>
          <a:bodyPr wrap="square" rtlCol="0">
            <a:spAutoFit/>
          </a:bodyPr>
          <a:lstStyle/>
          <a:p>
            <a:r>
              <a:rPr kumimoji="1" lang="ja-JP" altLang="en-US" dirty="0"/>
              <a:t>状態付き</a:t>
            </a:r>
            <a:r>
              <a:rPr kumimoji="1" lang="en-US" altLang="ja-JP" dirty="0"/>
              <a:t>SKIP</a:t>
            </a:r>
            <a:r>
              <a:rPr kumimoji="1" lang="ja-JP" altLang="en-US" dirty="0"/>
              <a:t>無しでも</a:t>
            </a:r>
            <a:r>
              <a:rPr kumimoji="1" lang="ja-JP" altLang="en-US"/>
              <a:t>一応可能</a:t>
            </a:r>
            <a:endParaRPr kumimoji="1" lang="en-US" altLang="ja-JP" dirty="0"/>
          </a:p>
        </p:txBody>
      </p:sp>
    </p:spTree>
    <p:extLst>
      <p:ext uri="{BB962C8B-B14F-4D97-AF65-F5344CB8AC3E}">
        <p14:creationId xmlns:p14="http://schemas.microsoft.com/office/powerpoint/2010/main" val="404969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マクロ構文の記述 </a:t>
            </a:r>
            <a:br>
              <a:rPr lang="ja-JP" altLang="en-US">
                <a:effectLst/>
              </a:rPr>
            </a:br>
            <a:r>
              <a:rPr lang="ja-JP" altLang="en-US" sz="4000">
                <a:effectLst/>
              </a:rPr>
              <a:t>(コード生成無し)</a:t>
            </a:r>
          </a:p>
        </p:txBody>
      </p:sp>
      <p:sp>
        <p:nvSpPr>
          <p:cNvPr id="578563" name="Rectangle 3"/>
          <p:cNvSpPr>
            <a:spLocks noChangeArrowheads="1"/>
          </p:cNvSpPr>
          <p:nvPr/>
        </p:nvSpPr>
        <p:spPr bwMode="auto">
          <a:xfrm>
            <a:off x="1066800" y="2971800"/>
            <a:ext cx="7315200" cy="22098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a:t>void A()</a:t>
            </a:r>
            <a:r>
              <a:rPr lang="ja-JP" altLang="en-US"/>
              <a:t> : </a:t>
            </a:r>
          </a:p>
          <a:p>
            <a:pPr eaLnBrk="0" hangingPunct="0"/>
            <a:r>
              <a:rPr lang="ja-JP" altLang="en-US"/>
              <a:t>{}</a:t>
            </a:r>
          </a:p>
          <a:p>
            <a:pPr eaLnBrk="0" hangingPunct="0"/>
            <a:r>
              <a:rPr lang="ja-JP" altLang="en-US"/>
              <a:t>{</a:t>
            </a:r>
          </a:p>
          <a:p>
            <a:pPr eaLnBrk="0" hangingPunct="0"/>
            <a:r>
              <a:rPr lang="ja-JP" altLang="en-US"/>
              <a:t>    &lt;</a:t>
            </a:r>
            <a:r>
              <a:rPr lang="en-US" altLang="ja-JP"/>
              <a:t>token1&gt; B() </a:t>
            </a:r>
            <a:r>
              <a:rPr lang="ja-JP" altLang="en-US"/>
              <a:t>&lt;</a:t>
            </a:r>
            <a:r>
              <a:rPr lang="en-US" altLang="ja-JP"/>
              <a:t>token2&gt; C() </a:t>
            </a:r>
            <a:r>
              <a:rPr lang="ja-JP" altLang="en-US"/>
              <a:t>&lt;</a:t>
            </a:r>
            <a:r>
              <a:rPr lang="en-US" altLang="ja-JP"/>
              <a:t>token3&gt;</a:t>
            </a:r>
            <a:endParaRPr lang="ja-JP" altLang="en-US"/>
          </a:p>
          <a:p>
            <a:pPr eaLnBrk="0" hangingPunct="0"/>
            <a:r>
              <a:rPr lang="en-US" altLang="ja-JP"/>
              <a:t>} </a:t>
            </a:r>
            <a:endParaRPr lang="ja-JP" altLang="en-US"/>
          </a:p>
        </p:txBody>
      </p:sp>
      <p:sp>
        <p:nvSpPr>
          <p:cNvPr id="578564" name="Text Box 4"/>
          <p:cNvSpPr txBox="1">
            <a:spLocks noChangeArrowheads="1"/>
          </p:cNvSpPr>
          <p:nvPr/>
        </p:nvSpPr>
        <p:spPr bwMode="auto">
          <a:xfrm>
            <a:off x="914400" y="1752600"/>
            <a:ext cx="70627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dirty="0"/>
              <a:t>非終端記号 &lt;</a:t>
            </a:r>
            <a:r>
              <a:rPr lang="en-US" altLang="ja-JP" dirty="0"/>
              <a:t>A&gt; </a:t>
            </a:r>
            <a:r>
              <a:rPr lang="ja-JP" altLang="en-US" dirty="0"/>
              <a:t>に対するマクロ構文の定義</a:t>
            </a:r>
          </a:p>
          <a:p>
            <a:r>
              <a:rPr lang="ja-JP" altLang="en-US" dirty="0"/>
              <a:t> &lt;</a:t>
            </a:r>
            <a:r>
              <a:rPr lang="en-US" altLang="ja-JP" dirty="0"/>
              <a:t>A&gt; ::= “token1”  &lt;B&gt; “token2” &lt;C&gt; “token3”</a:t>
            </a:r>
          </a:p>
        </p:txBody>
      </p:sp>
      <p:sp>
        <p:nvSpPr>
          <p:cNvPr id="578565" name="Text Box 5"/>
          <p:cNvSpPr txBox="1">
            <a:spLocks noChangeArrowheads="1"/>
          </p:cNvSpPr>
          <p:nvPr/>
        </p:nvSpPr>
        <p:spPr bwMode="auto">
          <a:xfrm>
            <a:off x="2590800" y="5410200"/>
            <a:ext cx="5983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マクロ構文に従いトークンを並べるだけ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8565"/>
                                        </p:tgtEl>
                                        <p:attrNameLst>
                                          <p:attrName>style.visibility</p:attrName>
                                        </p:attrNameLst>
                                      </p:cBhvr>
                                      <p:to>
                                        <p:strVal val="visible"/>
                                      </p:to>
                                    </p:set>
                                    <p:animEffect transition="in" filter="checkerboard(across)">
                                      <p:cBhvr>
                                        <p:cTn id="7" dur="500"/>
                                        <p:tgtEl>
                                          <p:spTgt spid="578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5"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idx="4294967295"/>
          </p:nvPr>
        </p:nvSpPr>
        <p:spPr>
          <a:xfrm>
            <a:off x="1066800" y="304800"/>
            <a:ext cx="7543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表記例</a:t>
            </a:r>
          </a:p>
        </p:txBody>
      </p:sp>
      <p:sp>
        <p:nvSpPr>
          <p:cNvPr id="659459" name="Text Box 3"/>
          <p:cNvSpPr txBox="1">
            <a:spLocks noChangeArrowheads="1"/>
          </p:cNvSpPr>
          <p:nvPr/>
        </p:nvSpPr>
        <p:spPr bwMode="auto">
          <a:xfrm>
            <a:off x="762000" y="1066800"/>
            <a:ext cx="510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a:t>&lt;</a:t>
            </a:r>
            <a:r>
              <a:rPr lang="en-US" altLang="ja-JP"/>
              <a:t>Stlist&gt; ::= “{” { &lt;St&gt; } “}”</a:t>
            </a:r>
          </a:p>
        </p:txBody>
      </p:sp>
      <p:sp>
        <p:nvSpPr>
          <p:cNvPr id="659460" name="Rectangle 4"/>
          <p:cNvSpPr>
            <a:spLocks noChangeArrowheads="1"/>
          </p:cNvSpPr>
          <p:nvPr/>
        </p:nvSpPr>
        <p:spPr bwMode="auto">
          <a:xfrm>
            <a:off x="762000" y="1524000"/>
            <a:ext cx="7924800" cy="2133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2600"/>
              <a:t>void Stlist() :</a:t>
            </a:r>
          </a:p>
          <a:p>
            <a:r>
              <a:rPr lang="en-US" altLang="ja-JP" sz="2600"/>
              <a:t>{}</a:t>
            </a:r>
          </a:p>
          <a:p>
            <a:r>
              <a:rPr lang="en-US" altLang="ja-JP" sz="2600"/>
              <a:t>{</a:t>
            </a:r>
          </a:p>
          <a:p>
            <a:r>
              <a:rPr lang="en-US" altLang="ja-JP" sz="2600"/>
              <a:t>    &lt;LBRACE&gt; ( St() )* &lt;RBRACE&gt;</a:t>
            </a:r>
          </a:p>
          <a:p>
            <a:r>
              <a:rPr lang="en-US" altLang="ja-JP" sz="2600"/>
              <a:t>}</a:t>
            </a:r>
          </a:p>
        </p:txBody>
      </p:sp>
      <p:sp>
        <p:nvSpPr>
          <p:cNvPr id="659462" name="Text Box 6"/>
          <p:cNvSpPr txBox="1">
            <a:spLocks noChangeArrowheads="1"/>
          </p:cNvSpPr>
          <p:nvPr/>
        </p:nvSpPr>
        <p:spPr bwMode="auto">
          <a:xfrm>
            <a:off x="762000" y="3886200"/>
            <a:ext cx="563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a:t>&lt;</a:t>
            </a:r>
            <a:r>
              <a:rPr lang="en-US" altLang="ja-JP"/>
              <a:t>Var&gt; ::= NAME [ “[” &lt;Exp&gt; “]” ]</a:t>
            </a:r>
          </a:p>
        </p:txBody>
      </p:sp>
      <p:sp>
        <p:nvSpPr>
          <p:cNvPr id="659463" name="Rectangle 7"/>
          <p:cNvSpPr>
            <a:spLocks noChangeArrowheads="1"/>
          </p:cNvSpPr>
          <p:nvPr/>
        </p:nvSpPr>
        <p:spPr bwMode="auto">
          <a:xfrm>
            <a:off x="762000" y="4343400"/>
            <a:ext cx="7924800" cy="22098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2600"/>
              <a:t>void Var() :</a:t>
            </a:r>
          </a:p>
          <a:p>
            <a:r>
              <a:rPr lang="en-US" altLang="ja-JP" sz="2600"/>
              <a:t>{}</a:t>
            </a:r>
          </a:p>
          <a:p>
            <a:r>
              <a:rPr lang="en-US" altLang="ja-JP" sz="2600"/>
              <a:t>{</a:t>
            </a:r>
          </a:p>
          <a:p>
            <a:r>
              <a:rPr lang="en-US" altLang="ja-JP" sz="2600"/>
              <a:t>    &lt;NAME&gt; [ &lt;LRRACKET&gt; Exp() &lt;RBLACKET&gt; ]</a:t>
            </a:r>
          </a:p>
          <a:p>
            <a:r>
              <a:rPr lang="en-US" altLang="ja-JP" sz="2600"/>
              <a:t>}</a:t>
            </a:r>
          </a:p>
        </p:txBody>
      </p:sp>
      <p:sp useBgFill="1">
        <p:nvSpPr>
          <p:cNvPr id="659464" name="AutoShape 8"/>
          <p:cNvSpPr>
            <a:spLocks noChangeArrowheads="1"/>
          </p:cNvSpPr>
          <p:nvPr/>
        </p:nvSpPr>
        <p:spPr bwMode="auto">
          <a:xfrm>
            <a:off x="3352800" y="2057400"/>
            <a:ext cx="3200400" cy="533400"/>
          </a:xfrm>
          <a:prstGeom prst="wedgeRoundRectCallout">
            <a:avLst>
              <a:gd name="adj1" fmla="val -32838"/>
              <a:gd name="adj2" fmla="val 93750"/>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ja-JP" altLang="en-US" sz="2400"/>
              <a:t>0 回以上の繰り返し</a:t>
            </a:r>
          </a:p>
        </p:txBody>
      </p:sp>
      <p:sp useBgFill="1">
        <p:nvSpPr>
          <p:cNvPr id="659465" name="AutoShape 9"/>
          <p:cNvSpPr>
            <a:spLocks noChangeArrowheads="1"/>
          </p:cNvSpPr>
          <p:nvPr/>
        </p:nvSpPr>
        <p:spPr bwMode="auto">
          <a:xfrm>
            <a:off x="2438400" y="4876800"/>
            <a:ext cx="3200400" cy="533400"/>
          </a:xfrm>
          <a:prstGeom prst="wedgeRoundRectCallout">
            <a:avLst>
              <a:gd name="adj1" fmla="val -39583"/>
              <a:gd name="adj2" fmla="val 100597"/>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r>
              <a:rPr lang="ja-JP" altLang="en-US" sz="2400"/>
              <a:t>0 回または 1 回</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9460"/>
                                        </p:tgtEl>
                                        <p:attrNameLst>
                                          <p:attrName>style.visibility</p:attrName>
                                        </p:attrNameLst>
                                      </p:cBhvr>
                                      <p:to>
                                        <p:strVal val="visible"/>
                                      </p:to>
                                    </p:set>
                                    <p:animEffect transition="in" filter="checkerboard(across)">
                                      <p:cBhvr>
                                        <p:cTn id="7" dur="500"/>
                                        <p:tgtEl>
                                          <p:spTgt spid="659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59464"/>
                                        </p:tgtEl>
                                        <p:attrNameLst>
                                          <p:attrName>style.visibility</p:attrName>
                                        </p:attrNameLst>
                                      </p:cBhvr>
                                      <p:to>
                                        <p:strVal val="visible"/>
                                      </p:to>
                                    </p:set>
                                    <p:animEffect transition="in" filter="checkerboard(across)">
                                      <p:cBhvr>
                                        <p:cTn id="12" dur="500"/>
                                        <p:tgtEl>
                                          <p:spTgt spid="6594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59463"/>
                                        </p:tgtEl>
                                        <p:attrNameLst>
                                          <p:attrName>style.visibility</p:attrName>
                                        </p:attrNameLst>
                                      </p:cBhvr>
                                      <p:to>
                                        <p:strVal val="visible"/>
                                      </p:to>
                                    </p:set>
                                    <p:animEffect transition="in" filter="checkerboard(across)">
                                      <p:cBhvr>
                                        <p:cTn id="17" dur="500"/>
                                        <p:tgtEl>
                                          <p:spTgt spid="6594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59465"/>
                                        </p:tgtEl>
                                        <p:attrNameLst>
                                          <p:attrName>style.visibility</p:attrName>
                                        </p:attrNameLst>
                                      </p:cBhvr>
                                      <p:to>
                                        <p:strVal val="visible"/>
                                      </p:to>
                                    </p:set>
                                    <p:animEffect transition="in" filter="checkerboard(across)">
                                      <p:cBhvr>
                                        <p:cTn id="22" dur="500"/>
                                        <p:tgtEl>
                                          <p:spTgt spid="65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460" grpId="0" animBg="1" autoUpdateAnimBg="0"/>
      <p:bldP spid="659463" grpId="0" animBg="1" autoUpdateAnimBg="0"/>
      <p:bldP spid="659464" grpId="0" animBg="1" autoUpdateAnimBg="0"/>
      <p:bldP spid="659465"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0564" name="Group 84"/>
          <p:cNvGraphicFramePr>
            <a:graphicFrameLocks noGrp="1"/>
          </p:cNvGraphicFramePr>
          <p:nvPr/>
        </p:nvGraphicFramePr>
        <p:xfrm>
          <a:off x="152400" y="457200"/>
          <a:ext cx="8763000" cy="5562603"/>
        </p:xfrm>
        <a:graphic>
          <a:graphicData uri="http://schemas.openxmlformats.org/drawingml/2006/table">
            <a:tbl>
              <a:tblPr/>
              <a:tblGrid>
                <a:gridCol w="22860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0641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表記法</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意味</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注記</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4825">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&lt;ID&gt;</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終端記号 </a:t>
                      </a: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&lt;ID&gt;</a:t>
                      </a:r>
                      <a:endPar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字句解析部で定義</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641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abc</a:t>
                      </a: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終端記号  </a:t>
                      </a: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abc</a:t>
                      </a: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endPar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字句解析部で定義</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4825">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name()</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非終端記号</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641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 β</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αβ</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の連接</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4825">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が 0 回または1回</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字句解析と異なる</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641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が 0 回または1回</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 は省略不可</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4825">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が 0 回以上</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 は省略不可</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0641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が 1 回以上</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 は省略不可</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04825">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 {n}</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が </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n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回</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 は省略不可</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0641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 {m, n}</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α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が </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m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回以上 </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n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回以下</a:t>
                      </a: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 は省略不可</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ffectLst/>
              </a:rPr>
              <a:t>生成器 (</a:t>
            </a:r>
            <a:r>
              <a:rPr lang="en-US" altLang="ja-JP" dirty="0">
                <a:effectLst/>
              </a:rPr>
              <a:t>generator)</a:t>
            </a:r>
            <a:endParaRPr lang="ja-JP" altLang="en-US" dirty="0">
              <a:effectLst/>
            </a:endParaRPr>
          </a:p>
        </p:txBody>
      </p:sp>
      <p:sp>
        <p:nvSpPr>
          <p:cNvPr id="591875" name="Rectangle 3"/>
          <p:cNvSpPr>
            <a:spLocks noChangeArrowheads="1"/>
          </p:cNvSpPr>
          <p:nvPr/>
        </p:nvSpPr>
        <p:spPr bwMode="auto">
          <a:xfrm>
            <a:off x="1066800" y="1828800"/>
            <a:ext cx="2514600"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dirty="0"/>
              <a:t>字句解析部</a:t>
            </a:r>
          </a:p>
          <a:p>
            <a:pPr algn="ctr"/>
            <a:r>
              <a:rPr lang="ja-JP" altLang="en-US" dirty="0"/>
              <a:t>(</a:t>
            </a:r>
            <a:r>
              <a:rPr lang="en-US" altLang="ja-JP" dirty="0" err="1"/>
              <a:t>lexer</a:t>
            </a:r>
            <a:r>
              <a:rPr lang="en-US" altLang="ja-JP"/>
              <a:t>)</a:t>
            </a:r>
          </a:p>
        </p:txBody>
      </p:sp>
      <p:sp>
        <p:nvSpPr>
          <p:cNvPr id="591876" name="Rectangle 4"/>
          <p:cNvSpPr>
            <a:spLocks noChangeArrowheads="1"/>
          </p:cNvSpPr>
          <p:nvPr/>
        </p:nvSpPr>
        <p:spPr bwMode="auto">
          <a:xfrm>
            <a:off x="1066800" y="3429000"/>
            <a:ext cx="2514600"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a:t>構文解析部</a:t>
            </a:r>
          </a:p>
          <a:p>
            <a:pPr algn="ctr"/>
            <a:r>
              <a:rPr lang="ja-JP" altLang="en-US"/>
              <a:t>(</a:t>
            </a:r>
            <a:r>
              <a:rPr lang="en-US" altLang="ja-JP"/>
              <a:t>parser)</a:t>
            </a:r>
          </a:p>
        </p:txBody>
      </p:sp>
      <p:sp>
        <p:nvSpPr>
          <p:cNvPr id="591877" name="Rectangle 5"/>
          <p:cNvSpPr>
            <a:spLocks noChangeArrowheads="1"/>
          </p:cNvSpPr>
          <p:nvPr/>
        </p:nvSpPr>
        <p:spPr bwMode="auto">
          <a:xfrm>
            <a:off x="1066800" y="5029200"/>
            <a:ext cx="2514600"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a:t>コード生成部</a:t>
            </a:r>
          </a:p>
          <a:p>
            <a:pPr algn="ctr"/>
            <a:r>
              <a:rPr lang="ja-JP" altLang="en-US"/>
              <a:t>(</a:t>
            </a:r>
            <a:r>
              <a:rPr lang="en-US" altLang="ja-JP"/>
              <a:t>code generator)</a:t>
            </a:r>
          </a:p>
        </p:txBody>
      </p:sp>
      <p:sp>
        <p:nvSpPr>
          <p:cNvPr id="591881" name="Line 9"/>
          <p:cNvSpPr>
            <a:spLocks noChangeShapeType="1"/>
          </p:cNvSpPr>
          <p:nvPr/>
        </p:nvSpPr>
        <p:spPr bwMode="auto">
          <a:xfrm>
            <a:off x="2362200" y="2819400"/>
            <a:ext cx="0" cy="60960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1882" name="Line 10"/>
          <p:cNvSpPr>
            <a:spLocks noChangeShapeType="1"/>
          </p:cNvSpPr>
          <p:nvPr/>
        </p:nvSpPr>
        <p:spPr bwMode="auto">
          <a:xfrm>
            <a:off x="2362200" y="4419600"/>
            <a:ext cx="0" cy="60960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1883" name="Rectangle 11"/>
          <p:cNvSpPr>
            <a:spLocks noChangeArrowheads="1"/>
          </p:cNvSpPr>
          <p:nvPr/>
        </p:nvSpPr>
        <p:spPr bwMode="auto">
          <a:xfrm>
            <a:off x="4724400" y="1828800"/>
            <a:ext cx="3048000"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a:t>字句解析部生成器</a:t>
            </a:r>
          </a:p>
          <a:p>
            <a:pPr algn="ctr"/>
            <a:r>
              <a:rPr lang="ja-JP" altLang="en-US"/>
              <a:t>(</a:t>
            </a:r>
            <a:r>
              <a:rPr lang="en-US" altLang="ja-JP"/>
              <a:t>lexer generator)</a:t>
            </a:r>
          </a:p>
        </p:txBody>
      </p:sp>
      <p:sp>
        <p:nvSpPr>
          <p:cNvPr id="591884" name="AutoShape 12"/>
          <p:cNvSpPr>
            <a:spLocks noChangeArrowheads="1"/>
          </p:cNvSpPr>
          <p:nvPr/>
        </p:nvSpPr>
        <p:spPr bwMode="auto">
          <a:xfrm>
            <a:off x="3657600" y="1981200"/>
            <a:ext cx="914400" cy="609600"/>
          </a:xfrm>
          <a:prstGeom prst="leftArrow">
            <a:avLst>
              <a:gd name="adj1" fmla="val 50000"/>
              <a:gd name="adj2" fmla="val 375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1800"/>
              <a:t>生成</a:t>
            </a:r>
          </a:p>
        </p:txBody>
      </p:sp>
      <p:sp>
        <p:nvSpPr>
          <p:cNvPr id="591885" name="Rectangle 13"/>
          <p:cNvSpPr>
            <a:spLocks noChangeArrowheads="1"/>
          </p:cNvSpPr>
          <p:nvPr/>
        </p:nvSpPr>
        <p:spPr bwMode="auto">
          <a:xfrm>
            <a:off x="4724400" y="3429000"/>
            <a:ext cx="3048000"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a:t>構文解析部生成器</a:t>
            </a:r>
          </a:p>
          <a:p>
            <a:pPr algn="ctr"/>
            <a:r>
              <a:rPr lang="ja-JP" altLang="en-US"/>
              <a:t>(</a:t>
            </a:r>
            <a:r>
              <a:rPr lang="en-US" altLang="ja-JP"/>
              <a:t>parser generator)</a:t>
            </a:r>
          </a:p>
        </p:txBody>
      </p:sp>
      <p:sp>
        <p:nvSpPr>
          <p:cNvPr id="591886" name="AutoShape 14"/>
          <p:cNvSpPr>
            <a:spLocks noChangeArrowheads="1"/>
          </p:cNvSpPr>
          <p:nvPr/>
        </p:nvSpPr>
        <p:spPr bwMode="auto">
          <a:xfrm>
            <a:off x="3657600" y="3581400"/>
            <a:ext cx="914400" cy="609600"/>
          </a:xfrm>
          <a:prstGeom prst="leftArrow">
            <a:avLst>
              <a:gd name="adj1" fmla="val 50000"/>
              <a:gd name="adj2" fmla="val 375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1800"/>
              <a:t>生成</a:t>
            </a:r>
          </a:p>
        </p:txBody>
      </p:sp>
      <p:sp>
        <p:nvSpPr>
          <p:cNvPr id="591887" name="Text Box 15"/>
          <p:cNvSpPr txBox="1">
            <a:spLocks noChangeArrowheads="1"/>
          </p:cNvSpPr>
          <p:nvPr/>
        </p:nvSpPr>
        <p:spPr bwMode="auto">
          <a:xfrm>
            <a:off x="4724400" y="2819400"/>
            <a:ext cx="27368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dirty="0"/>
              <a:t>lex, flex, </a:t>
            </a:r>
            <a:r>
              <a:rPr lang="en-US" altLang="ja-JP" dirty="0" err="1"/>
              <a:t>JFlex</a:t>
            </a:r>
            <a:r>
              <a:rPr lang="en-US" altLang="ja-JP" dirty="0"/>
              <a:t> </a:t>
            </a:r>
            <a:r>
              <a:rPr lang="ja-JP" altLang="en-US" dirty="0"/>
              <a:t>等</a:t>
            </a:r>
          </a:p>
        </p:txBody>
      </p:sp>
      <p:sp>
        <p:nvSpPr>
          <p:cNvPr id="591888" name="Text Box 16"/>
          <p:cNvSpPr txBox="1">
            <a:spLocks noChangeArrowheads="1"/>
          </p:cNvSpPr>
          <p:nvPr/>
        </p:nvSpPr>
        <p:spPr bwMode="auto">
          <a:xfrm>
            <a:off x="4724400" y="4419600"/>
            <a:ext cx="3073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dirty="0" err="1"/>
              <a:t>yacc</a:t>
            </a:r>
            <a:r>
              <a:rPr lang="en-US" altLang="ja-JP" dirty="0"/>
              <a:t>, JavaCC, Jay, </a:t>
            </a:r>
          </a:p>
          <a:p>
            <a:r>
              <a:rPr lang="en-US" altLang="ja-JP" dirty="0"/>
              <a:t>Coco/R, ANTLR </a:t>
            </a:r>
            <a:r>
              <a:rPr lang="ja-JP" altLang="en-US" dirty="0"/>
              <a:t>等</a:t>
            </a:r>
          </a:p>
        </p:txBody>
      </p:sp>
      <p:sp>
        <p:nvSpPr>
          <p:cNvPr id="591889" name="Text Box 17"/>
          <p:cNvSpPr txBox="1">
            <a:spLocks noChangeArrowheads="1"/>
          </p:cNvSpPr>
          <p:nvPr/>
        </p:nvSpPr>
        <p:spPr bwMode="auto">
          <a:xfrm>
            <a:off x="3962400" y="5638800"/>
            <a:ext cx="48958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コード生成部については</a:t>
            </a:r>
          </a:p>
          <a:p>
            <a:r>
              <a:rPr lang="ja-JP" altLang="en-US"/>
              <a:t>今のところ有望な生成器は無い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1883"/>
                                        </p:tgtEl>
                                        <p:attrNameLst>
                                          <p:attrName>style.visibility</p:attrName>
                                        </p:attrNameLst>
                                      </p:cBhvr>
                                      <p:to>
                                        <p:strVal val="visible"/>
                                      </p:to>
                                    </p:set>
                                    <p:animEffect transition="in" filter="checkerboard(across)">
                                      <p:cBhvr>
                                        <p:cTn id="7" dur="500"/>
                                        <p:tgtEl>
                                          <p:spTgt spid="5918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91884"/>
                                        </p:tgtEl>
                                        <p:attrNameLst>
                                          <p:attrName>style.visibility</p:attrName>
                                        </p:attrNameLst>
                                      </p:cBhvr>
                                      <p:to>
                                        <p:strVal val="visible"/>
                                      </p:to>
                                    </p:set>
                                    <p:animEffect transition="in" filter="wipe(right)">
                                      <p:cBhvr>
                                        <p:cTn id="12" dur="500"/>
                                        <p:tgtEl>
                                          <p:spTgt spid="5918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91887"/>
                                        </p:tgtEl>
                                        <p:attrNameLst>
                                          <p:attrName>style.visibility</p:attrName>
                                        </p:attrNameLst>
                                      </p:cBhvr>
                                      <p:to>
                                        <p:strVal val="visible"/>
                                      </p:to>
                                    </p:set>
                                    <p:animEffect transition="in" filter="checkerboard(across)">
                                      <p:cBhvr>
                                        <p:cTn id="17" dur="500"/>
                                        <p:tgtEl>
                                          <p:spTgt spid="5918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91885"/>
                                        </p:tgtEl>
                                        <p:attrNameLst>
                                          <p:attrName>style.visibility</p:attrName>
                                        </p:attrNameLst>
                                      </p:cBhvr>
                                      <p:to>
                                        <p:strVal val="visible"/>
                                      </p:to>
                                    </p:set>
                                    <p:animEffect transition="in" filter="checkerboard(across)">
                                      <p:cBhvr>
                                        <p:cTn id="22" dur="500"/>
                                        <p:tgtEl>
                                          <p:spTgt spid="5918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591886"/>
                                        </p:tgtEl>
                                        <p:attrNameLst>
                                          <p:attrName>style.visibility</p:attrName>
                                        </p:attrNameLst>
                                      </p:cBhvr>
                                      <p:to>
                                        <p:strVal val="visible"/>
                                      </p:to>
                                    </p:set>
                                    <p:animEffect transition="in" filter="wipe(right)">
                                      <p:cBhvr>
                                        <p:cTn id="27" dur="500"/>
                                        <p:tgtEl>
                                          <p:spTgt spid="59188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91888"/>
                                        </p:tgtEl>
                                        <p:attrNameLst>
                                          <p:attrName>style.visibility</p:attrName>
                                        </p:attrNameLst>
                                      </p:cBhvr>
                                      <p:to>
                                        <p:strVal val="visible"/>
                                      </p:to>
                                    </p:set>
                                    <p:animEffect transition="in" filter="checkerboard(across)">
                                      <p:cBhvr>
                                        <p:cTn id="32" dur="500"/>
                                        <p:tgtEl>
                                          <p:spTgt spid="59188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91889"/>
                                        </p:tgtEl>
                                        <p:attrNameLst>
                                          <p:attrName>style.visibility</p:attrName>
                                        </p:attrNameLst>
                                      </p:cBhvr>
                                      <p:to>
                                        <p:strVal val="visible"/>
                                      </p:to>
                                    </p:set>
                                    <p:animEffect transition="in" filter="checkerboard(across)">
                                      <p:cBhvr>
                                        <p:cTn id="37" dur="500"/>
                                        <p:tgtEl>
                                          <p:spTgt spid="591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83" grpId="0" animBg="1" autoUpdateAnimBg="0"/>
      <p:bldP spid="591884" grpId="0" animBg="1" autoUpdateAnimBg="0"/>
      <p:bldP spid="591885" grpId="0" animBg="1" autoUpdateAnimBg="0"/>
      <p:bldP spid="591886" grpId="0" animBg="1" autoUpdateAnimBg="0"/>
      <p:bldP spid="591887" grpId="0" autoUpdateAnimBg="0"/>
      <p:bldP spid="591888" grpId="0" autoUpdateAnimBg="0"/>
      <p:bldP spid="591889"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ChangeArrowheads="1"/>
          </p:cNvSpPr>
          <p:nvPr>
            <p:ph type="title" idx="4294967295"/>
          </p:nvPr>
        </p:nvSpPr>
        <p:spPr>
          <a:xfrm>
            <a:off x="1066800" y="304800"/>
            <a:ext cx="75438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構文解析系の作成</a:t>
            </a:r>
          </a:p>
        </p:txBody>
      </p:sp>
      <p:sp>
        <p:nvSpPr>
          <p:cNvPr id="605187" name="Rectangle 3"/>
          <p:cNvSpPr>
            <a:spLocks noChangeArrowheads="1"/>
          </p:cNvSpPr>
          <p:nvPr/>
        </p:nvSpPr>
        <p:spPr bwMode="auto">
          <a:xfrm>
            <a:off x="228600" y="2514600"/>
            <a:ext cx="8686800" cy="32004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dirty="0"/>
              <a:t>void If() {</a:t>
            </a:r>
          </a:p>
          <a:p>
            <a:pPr eaLnBrk="0" hangingPunct="0"/>
            <a:r>
              <a:rPr lang="en-US" altLang="ja-JP" dirty="0"/>
              <a:t>   if (token == “if”) </a:t>
            </a:r>
            <a:r>
              <a:rPr lang="en-US" altLang="ja-JP" dirty="0" err="1"/>
              <a:t>nextToken</a:t>
            </a:r>
            <a:r>
              <a:rPr lang="en-US" altLang="ja-JP" dirty="0"/>
              <a:t>(); else </a:t>
            </a:r>
            <a:r>
              <a:rPr lang="en-US" altLang="ja-JP" dirty="0" err="1"/>
              <a:t>SyntaxError</a:t>
            </a:r>
            <a:r>
              <a:rPr lang="en-US" altLang="ja-JP" dirty="0"/>
              <a:t>();</a:t>
            </a:r>
          </a:p>
          <a:p>
            <a:pPr eaLnBrk="0" hangingPunct="0"/>
            <a:r>
              <a:rPr lang="en-US" altLang="ja-JP" dirty="0"/>
              <a:t>   if (token == “(”) </a:t>
            </a:r>
            <a:r>
              <a:rPr lang="en-US" altLang="ja-JP" dirty="0" err="1"/>
              <a:t>nextToken</a:t>
            </a:r>
            <a:r>
              <a:rPr lang="en-US" altLang="ja-JP" dirty="0"/>
              <a:t>(); else </a:t>
            </a:r>
            <a:r>
              <a:rPr lang="en-US" altLang="ja-JP" dirty="0" err="1"/>
              <a:t>SyntaxError</a:t>
            </a:r>
            <a:r>
              <a:rPr lang="en-US" altLang="ja-JP" dirty="0"/>
              <a:t>();</a:t>
            </a:r>
          </a:p>
          <a:p>
            <a:pPr eaLnBrk="0" hangingPunct="0"/>
            <a:r>
              <a:rPr lang="en-US" altLang="ja-JP" dirty="0"/>
              <a:t>   if (token </a:t>
            </a:r>
            <a:r>
              <a:rPr lang="ja-JP" altLang="en-US" dirty="0"/>
              <a:t>∈ </a:t>
            </a:r>
            <a:r>
              <a:rPr lang="en-US" altLang="ja-JP" dirty="0"/>
              <a:t>First (&lt;Exp&gt;)) Exp(); else </a:t>
            </a:r>
            <a:r>
              <a:rPr lang="en-US" altLang="ja-JP" dirty="0" err="1"/>
              <a:t>SyntaxError</a:t>
            </a:r>
            <a:r>
              <a:rPr lang="en-US" altLang="ja-JP" dirty="0"/>
              <a:t>();</a:t>
            </a:r>
          </a:p>
          <a:p>
            <a:pPr eaLnBrk="0" hangingPunct="0"/>
            <a:r>
              <a:rPr lang="en-US" altLang="ja-JP" dirty="0"/>
              <a:t>   if (token == “)”) </a:t>
            </a:r>
            <a:r>
              <a:rPr lang="en-US" altLang="ja-JP" dirty="0" err="1"/>
              <a:t>nextToken</a:t>
            </a:r>
            <a:r>
              <a:rPr lang="en-US" altLang="ja-JP" dirty="0"/>
              <a:t>(); else </a:t>
            </a:r>
            <a:r>
              <a:rPr lang="en-US" altLang="ja-JP" dirty="0" err="1"/>
              <a:t>SyntaxError</a:t>
            </a:r>
            <a:r>
              <a:rPr lang="en-US" altLang="ja-JP" dirty="0"/>
              <a:t>();</a:t>
            </a:r>
          </a:p>
          <a:p>
            <a:pPr eaLnBrk="0" hangingPunct="0"/>
            <a:r>
              <a:rPr lang="en-US" altLang="ja-JP" dirty="0"/>
              <a:t>   if (token </a:t>
            </a:r>
            <a:r>
              <a:rPr lang="ja-JP" altLang="en-US" dirty="0"/>
              <a:t>∈ </a:t>
            </a:r>
            <a:r>
              <a:rPr lang="en-US" altLang="ja-JP" dirty="0"/>
              <a:t>First (&lt;State&gt;)) State(); else </a:t>
            </a:r>
            <a:r>
              <a:rPr lang="en-US" altLang="ja-JP" dirty="0" err="1"/>
              <a:t>SyntaxError</a:t>
            </a:r>
            <a:r>
              <a:rPr lang="en-US" altLang="ja-JP" dirty="0"/>
              <a:t>();</a:t>
            </a:r>
          </a:p>
          <a:p>
            <a:pPr eaLnBrk="0" hangingPunct="0"/>
            <a:r>
              <a:rPr lang="en-US" altLang="ja-JP" dirty="0"/>
              <a:t>}</a:t>
            </a:r>
            <a:endParaRPr lang="ja-JP" altLang="en-US" dirty="0"/>
          </a:p>
        </p:txBody>
      </p:sp>
      <p:sp>
        <p:nvSpPr>
          <p:cNvPr id="605189" name="Rectangle 5"/>
          <p:cNvSpPr>
            <a:spLocks noChangeArrowheads="1"/>
          </p:cNvSpPr>
          <p:nvPr/>
        </p:nvSpPr>
        <p:spPr bwMode="auto">
          <a:xfrm>
            <a:off x="304800" y="1295400"/>
            <a:ext cx="6781800" cy="609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dirty="0"/>
              <a:t>&lt;If&gt;     ::= “if” “(” &lt;Exp&gt; “)” &lt;State&gt;</a:t>
            </a:r>
          </a:p>
        </p:txBody>
      </p:sp>
      <p:sp>
        <p:nvSpPr>
          <p:cNvPr id="605194" name="Text Box 10"/>
          <p:cNvSpPr txBox="1">
            <a:spLocks noChangeArrowheads="1"/>
          </p:cNvSpPr>
          <p:nvPr/>
        </p:nvSpPr>
        <p:spPr bwMode="auto">
          <a:xfrm>
            <a:off x="304800" y="1981200"/>
            <a:ext cx="205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自力で書くと</a:t>
            </a:r>
          </a:p>
        </p:txBody>
      </p:sp>
      <p:sp>
        <p:nvSpPr>
          <p:cNvPr id="605195" name="Text Box 11"/>
          <p:cNvSpPr txBox="1">
            <a:spLocks noChangeArrowheads="1"/>
          </p:cNvSpPr>
          <p:nvPr/>
        </p:nvSpPr>
        <p:spPr bwMode="auto">
          <a:xfrm>
            <a:off x="117475" y="6019800"/>
            <a:ext cx="9026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トークンの一致判定, </a:t>
            </a:r>
            <a:r>
              <a:rPr lang="en-US" altLang="ja-JP"/>
              <a:t>nextToken()</a:t>
            </a:r>
            <a:r>
              <a:rPr lang="ja-JP" altLang="en-US"/>
              <a:t>呼出, エラー処理等が必要</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5187"/>
                                        </p:tgtEl>
                                        <p:attrNameLst>
                                          <p:attrName>style.visibility</p:attrName>
                                        </p:attrNameLst>
                                      </p:cBhvr>
                                      <p:to>
                                        <p:strVal val="visible"/>
                                      </p:to>
                                    </p:set>
                                    <p:animEffect transition="in" filter="checkerboard(across)">
                                      <p:cBhvr>
                                        <p:cTn id="7" dur="500"/>
                                        <p:tgtEl>
                                          <p:spTgt spid="6051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5195"/>
                                        </p:tgtEl>
                                        <p:attrNameLst>
                                          <p:attrName>style.visibility</p:attrName>
                                        </p:attrNameLst>
                                      </p:cBhvr>
                                      <p:to>
                                        <p:strVal val="visible"/>
                                      </p:to>
                                    </p:set>
                                    <p:animEffect transition="in" filter="checkerboard(across)">
                                      <p:cBhvr>
                                        <p:cTn id="12" dur="500"/>
                                        <p:tgtEl>
                                          <p:spTgt spid="605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animBg="1" autoUpdateAnimBg="0"/>
      <p:bldP spid="605195"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idx="4294967295"/>
          </p:nvPr>
        </p:nvSpPr>
        <p:spPr>
          <a:xfrm>
            <a:off x="1066800" y="304800"/>
            <a:ext cx="75438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構文解析系の作成</a:t>
            </a:r>
          </a:p>
        </p:txBody>
      </p:sp>
      <p:sp>
        <p:nvSpPr>
          <p:cNvPr id="608259" name="Rectangle 3"/>
          <p:cNvSpPr>
            <a:spLocks noChangeArrowheads="1"/>
          </p:cNvSpPr>
          <p:nvPr/>
        </p:nvSpPr>
        <p:spPr bwMode="auto">
          <a:xfrm>
            <a:off x="228600" y="2514600"/>
            <a:ext cx="8534400" cy="23622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dirty="0"/>
              <a:t>void If() :</a:t>
            </a:r>
          </a:p>
          <a:p>
            <a:pPr eaLnBrk="0" hangingPunct="0"/>
            <a:r>
              <a:rPr lang="en-US" altLang="ja-JP" dirty="0"/>
              <a:t>{}</a:t>
            </a:r>
          </a:p>
          <a:p>
            <a:pPr eaLnBrk="0" hangingPunct="0"/>
            <a:r>
              <a:rPr lang="en-US" altLang="ja-JP" dirty="0"/>
              <a:t>{</a:t>
            </a:r>
          </a:p>
          <a:p>
            <a:pPr eaLnBrk="0" hangingPunct="0"/>
            <a:r>
              <a:rPr lang="en-US" altLang="ja-JP" dirty="0"/>
              <a:t>    &lt;IF&gt;  &lt;LPAREN&gt;  Exp()  &lt;RPAREN&gt;  State()</a:t>
            </a:r>
          </a:p>
          <a:p>
            <a:pPr eaLnBrk="0" hangingPunct="0"/>
            <a:r>
              <a:rPr lang="en-US" altLang="ja-JP" dirty="0"/>
              <a:t>}</a:t>
            </a:r>
            <a:endParaRPr lang="ja-JP" altLang="en-US" dirty="0"/>
          </a:p>
        </p:txBody>
      </p:sp>
      <p:sp>
        <p:nvSpPr>
          <p:cNvPr id="608260" name="Rectangle 4"/>
          <p:cNvSpPr>
            <a:spLocks noChangeArrowheads="1"/>
          </p:cNvSpPr>
          <p:nvPr/>
        </p:nvSpPr>
        <p:spPr bwMode="auto">
          <a:xfrm>
            <a:off x="304800" y="1295400"/>
            <a:ext cx="6781800" cy="609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dirty="0"/>
              <a:t>&lt;If&gt;     ::= “if” “(” &lt;Exp&gt; “)” &lt;State&gt;</a:t>
            </a:r>
          </a:p>
        </p:txBody>
      </p:sp>
      <p:sp>
        <p:nvSpPr>
          <p:cNvPr id="608261" name="Text Box 5"/>
          <p:cNvSpPr txBox="1">
            <a:spLocks noChangeArrowheads="1"/>
          </p:cNvSpPr>
          <p:nvPr/>
        </p:nvSpPr>
        <p:spPr bwMode="auto">
          <a:xfrm>
            <a:off x="304800" y="2003425"/>
            <a:ext cx="2049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dirty="0"/>
              <a:t>JavaCC </a:t>
            </a:r>
            <a:r>
              <a:rPr lang="ja-JP" altLang="en-US" dirty="0"/>
              <a:t>では</a:t>
            </a:r>
          </a:p>
        </p:txBody>
      </p:sp>
      <p:sp>
        <p:nvSpPr>
          <p:cNvPr id="608263" name="Text Box 7"/>
          <p:cNvSpPr txBox="1">
            <a:spLocks noChangeArrowheads="1"/>
          </p:cNvSpPr>
          <p:nvPr/>
        </p:nvSpPr>
        <p:spPr bwMode="auto">
          <a:xfrm>
            <a:off x="4557713" y="4876800"/>
            <a:ext cx="4584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構文規則を並べるだけでいい</a:t>
            </a:r>
          </a:p>
        </p:txBody>
      </p:sp>
      <p:grpSp>
        <p:nvGrpSpPr>
          <p:cNvPr id="608268" name="Group 12"/>
          <p:cNvGrpSpPr>
            <a:grpSpLocks/>
          </p:cNvGrpSpPr>
          <p:nvPr/>
        </p:nvGrpSpPr>
        <p:grpSpPr bwMode="auto">
          <a:xfrm>
            <a:off x="228600" y="5410200"/>
            <a:ext cx="7315200" cy="1219200"/>
            <a:chOff x="144" y="3408"/>
            <a:chExt cx="4608" cy="768"/>
          </a:xfrm>
        </p:grpSpPr>
        <p:sp>
          <p:nvSpPr>
            <p:cNvPr id="608266" name="Rectangle 10"/>
            <p:cNvSpPr>
              <a:spLocks noChangeArrowheads="1"/>
            </p:cNvSpPr>
            <p:nvPr/>
          </p:nvSpPr>
          <p:spPr bwMode="auto">
            <a:xfrm>
              <a:off x="144" y="3744"/>
              <a:ext cx="4608" cy="432"/>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dirty="0"/>
                <a:t>    “if” “(” Exp() “)” State()</a:t>
              </a:r>
              <a:endParaRPr lang="ja-JP" altLang="en-US" dirty="0"/>
            </a:p>
          </p:txBody>
        </p:sp>
        <p:sp>
          <p:nvSpPr>
            <p:cNvPr id="608267" name="Text Box 11"/>
            <p:cNvSpPr txBox="1">
              <a:spLocks noChangeArrowheads="1"/>
            </p:cNvSpPr>
            <p:nvPr/>
          </p:nvSpPr>
          <p:spPr bwMode="auto">
            <a:xfrm>
              <a:off x="144" y="3408"/>
              <a:ext cx="374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終端記号は文字列を直接書いても </a:t>
              </a:r>
              <a:r>
                <a:rPr lang="en-US" altLang="ja-JP"/>
                <a:t>OK</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8259"/>
                                        </p:tgtEl>
                                        <p:attrNameLst>
                                          <p:attrName>style.visibility</p:attrName>
                                        </p:attrNameLst>
                                      </p:cBhvr>
                                      <p:to>
                                        <p:strVal val="visible"/>
                                      </p:to>
                                    </p:set>
                                    <p:animEffect transition="in" filter="checkerboard(across)">
                                      <p:cBhvr>
                                        <p:cTn id="7" dur="500"/>
                                        <p:tgtEl>
                                          <p:spTgt spid="6082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8263"/>
                                        </p:tgtEl>
                                        <p:attrNameLst>
                                          <p:attrName>style.visibility</p:attrName>
                                        </p:attrNameLst>
                                      </p:cBhvr>
                                      <p:to>
                                        <p:strVal val="visible"/>
                                      </p:to>
                                    </p:set>
                                    <p:animEffect transition="in" filter="checkerboard(across)">
                                      <p:cBhvr>
                                        <p:cTn id="12" dur="500"/>
                                        <p:tgtEl>
                                          <p:spTgt spid="6082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08268"/>
                                        </p:tgtEl>
                                        <p:attrNameLst>
                                          <p:attrName>style.visibility</p:attrName>
                                        </p:attrNameLst>
                                      </p:cBhvr>
                                      <p:to>
                                        <p:strVal val="visible"/>
                                      </p:to>
                                    </p:set>
                                    <p:animEffect transition="in" filter="checkerboard(across)">
                                      <p:cBhvr>
                                        <p:cTn id="17" dur="500"/>
                                        <p:tgtEl>
                                          <p:spTgt spid="608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59" grpId="0" animBg="1" autoUpdateAnimBg="0"/>
      <p:bldP spid="608263"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ja-JP" dirty="0">
                <a:effectLst/>
              </a:rPr>
              <a:t>Parser.java </a:t>
            </a:r>
            <a:r>
              <a:rPr lang="ja-JP" altLang="en-US" dirty="0">
                <a:effectLst/>
              </a:rPr>
              <a:t>の </a:t>
            </a:r>
            <a:r>
              <a:rPr lang="en-US" altLang="ja-JP" dirty="0">
                <a:effectLst/>
              </a:rPr>
              <a:t>If()</a:t>
            </a:r>
            <a:endParaRPr lang="ja-JP" altLang="en-US" dirty="0">
              <a:effectLst/>
            </a:endParaRPr>
          </a:p>
        </p:txBody>
      </p:sp>
      <p:sp>
        <p:nvSpPr>
          <p:cNvPr id="634883" name="Rectangle 3"/>
          <p:cNvSpPr>
            <a:spLocks noChangeArrowheads="1"/>
          </p:cNvSpPr>
          <p:nvPr/>
        </p:nvSpPr>
        <p:spPr bwMode="auto">
          <a:xfrm>
            <a:off x="381000" y="2362200"/>
            <a:ext cx="8382000" cy="35052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dirty="0"/>
              <a:t>  </a:t>
            </a:r>
            <a:r>
              <a:rPr lang="en-US" altLang="ja-JP" dirty="0"/>
              <a:t>final public void If() throws </a:t>
            </a:r>
            <a:r>
              <a:rPr lang="en-US" altLang="ja-JP" dirty="0" err="1"/>
              <a:t>ParseException</a:t>
            </a:r>
            <a:r>
              <a:rPr lang="en-US" altLang="ja-JP" dirty="0"/>
              <a:t> {</a:t>
            </a:r>
          </a:p>
          <a:p>
            <a:r>
              <a:rPr lang="en-US" altLang="ja-JP" dirty="0"/>
              <a:t>    </a:t>
            </a:r>
            <a:r>
              <a:rPr lang="en-US" altLang="ja-JP" dirty="0" err="1"/>
              <a:t>jj_consume_token</a:t>
            </a:r>
            <a:r>
              <a:rPr lang="en-US" altLang="ja-JP" dirty="0"/>
              <a:t>(IF);</a:t>
            </a:r>
          </a:p>
          <a:p>
            <a:r>
              <a:rPr lang="en-US" altLang="ja-JP" dirty="0"/>
              <a:t>    </a:t>
            </a:r>
            <a:r>
              <a:rPr lang="en-US" altLang="ja-JP" dirty="0" err="1"/>
              <a:t>jj_consume_token</a:t>
            </a:r>
            <a:r>
              <a:rPr lang="en-US" altLang="ja-JP" dirty="0"/>
              <a:t>(LPAREN);</a:t>
            </a:r>
          </a:p>
          <a:p>
            <a:r>
              <a:rPr lang="en-US" altLang="ja-JP" dirty="0"/>
              <a:t>    Exp();</a:t>
            </a:r>
          </a:p>
          <a:p>
            <a:r>
              <a:rPr lang="en-US" altLang="ja-JP" dirty="0"/>
              <a:t>    </a:t>
            </a:r>
            <a:r>
              <a:rPr lang="en-US" altLang="ja-JP" dirty="0" err="1"/>
              <a:t>jj_consume_token</a:t>
            </a:r>
            <a:r>
              <a:rPr lang="en-US" altLang="ja-JP" dirty="0"/>
              <a:t>(RPAREN);</a:t>
            </a:r>
          </a:p>
          <a:p>
            <a:r>
              <a:rPr lang="en-US" altLang="ja-JP" dirty="0"/>
              <a:t>    State();</a:t>
            </a:r>
          </a:p>
          <a:p>
            <a:r>
              <a:rPr lang="en-US" altLang="ja-JP" dirty="0"/>
              <a:t>  }</a:t>
            </a:r>
            <a:endParaRPr lang="ja-JP" altLang="en-US" dirty="0"/>
          </a:p>
        </p:txBody>
      </p:sp>
      <p:sp useBgFill="1">
        <p:nvSpPr>
          <p:cNvPr id="634885" name="AutoShape 5"/>
          <p:cNvSpPr>
            <a:spLocks noChangeArrowheads="1"/>
          </p:cNvSpPr>
          <p:nvPr/>
        </p:nvSpPr>
        <p:spPr bwMode="auto">
          <a:xfrm>
            <a:off x="5638800" y="3124200"/>
            <a:ext cx="3276600" cy="1676400"/>
          </a:xfrm>
          <a:prstGeom prst="wedgeRoundRectCallout">
            <a:avLst>
              <a:gd name="adj1" fmla="val -72579"/>
              <a:gd name="adj2" fmla="val -36741"/>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ja-JP"/>
              <a:t>if (token == IF)</a:t>
            </a:r>
          </a:p>
          <a:p>
            <a:r>
              <a:rPr lang="en-US" altLang="ja-JP"/>
              <a:t>  nextToken();</a:t>
            </a:r>
          </a:p>
          <a:p>
            <a:r>
              <a:rPr lang="en-US" altLang="ja-JP"/>
              <a:t>  else syntaxError();</a:t>
            </a:r>
          </a:p>
        </p:txBody>
      </p:sp>
      <p:sp useBgFill="1">
        <p:nvSpPr>
          <p:cNvPr id="634886" name="AutoShape 6"/>
          <p:cNvSpPr>
            <a:spLocks noChangeArrowheads="1"/>
          </p:cNvSpPr>
          <p:nvPr/>
        </p:nvSpPr>
        <p:spPr bwMode="auto">
          <a:xfrm>
            <a:off x="3810000" y="1371600"/>
            <a:ext cx="4191000" cy="990600"/>
          </a:xfrm>
          <a:prstGeom prst="wedgeRoundRectCallout">
            <a:avLst>
              <a:gd name="adj1" fmla="val 15870"/>
              <a:gd name="adj2" fmla="val 74519"/>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ja-JP" altLang="en-US" sz="2400"/>
              <a:t>構文エラーがあった場合は</a:t>
            </a:r>
          </a:p>
          <a:p>
            <a:r>
              <a:rPr lang="ja-JP" altLang="en-US" sz="2400"/>
              <a:t>上位メソッドに例外を投げる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4885"/>
                                        </p:tgtEl>
                                        <p:attrNameLst>
                                          <p:attrName>style.visibility</p:attrName>
                                        </p:attrNameLst>
                                      </p:cBhvr>
                                      <p:to>
                                        <p:strVal val="visible"/>
                                      </p:to>
                                    </p:set>
                                    <p:animEffect transition="in" filter="checkerboard(across)">
                                      <p:cBhvr>
                                        <p:cTn id="7" dur="500"/>
                                        <p:tgtEl>
                                          <p:spTgt spid="6348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34886"/>
                                        </p:tgtEl>
                                        <p:attrNameLst>
                                          <p:attrName>style.visibility</p:attrName>
                                        </p:attrNameLst>
                                      </p:cBhvr>
                                      <p:to>
                                        <p:strVal val="visible"/>
                                      </p:to>
                                    </p:set>
                                    <p:animEffect transition="in" filter="checkerboard(across)">
                                      <p:cBhvr>
                                        <p:cTn id="12" dur="500"/>
                                        <p:tgtEl>
                                          <p:spTgt spid="634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5" grpId="0" animBg="1" autoUpdateAnimBg="0"/>
      <p:bldP spid="634886"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idx="4294967295"/>
          </p:nvPr>
        </p:nvSpPr>
        <p:spPr>
          <a:xfrm>
            <a:off x="1066800" y="304800"/>
            <a:ext cx="75438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構文解析系の作成</a:t>
            </a:r>
          </a:p>
        </p:txBody>
      </p:sp>
      <p:sp>
        <p:nvSpPr>
          <p:cNvPr id="609283" name="Rectangle 3"/>
          <p:cNvSpPr>
            <a:spLocks noChangeArrowheads="1"/>
          </p:cNvSpPr>
          <p:nvPr/>
        </p:nvSpPr>
        <p:spPr bwMode="auto">
          <a:xfrm>
            <a:off x="228600" y="2514600"/>
            <a:ext cx="8686800" cy="32004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dirty="0"/>
              <a:t>void State() {</a:t>
            </a:r>
          </a:p>
          <a:p>
            <a:pPr eaLnBrk="0" hangingPunct="0"/>
            <a:r>
              <a:rPr lang="en-US" altLang="ja-JP" dirty="0"/>
              <a:t>   if (token </a:t>
            </a:r>
            <a:r>
              <a:rPr lang="ja-JP" altLang="en-US" dirty="0"/>
              <a:t>∈ </a:t>
            </a:r>
            <a:r>
              <a:rPr lang="en-US" altLang="ja-JP" dirty="0"/>
              <a:t>First (&lt;If&gt;)) If();</a:t>
            </a:r>
          </a:p>
          <a:p>
            <a:pPr eaLnBrk="0" hangingPunct="0"/>
            <a:r>
              <a:rPr lang="en-US" altLang="ja-JP" dirty="0"/>
              <a:t>   else if (token </a:t>
            </a:r>
            <a:r>
              <a:rPr lang="ja-JP" altLang="en-US" dirty="0"/>
              <a:t>∈ </a:t>
            </a:r>
            <a:r>
              <a:rPr lang="en-US" altLang="ja-JP" dirty="0"/>
              <a:t>First (&lt;While&gt;)) While();</a:t>
            </a:r>
          </a:p>
          <a:p>
            <a:pPr eaLnBrk="0" hangingPunct="0"/>
            <a:r>
              <a:rPr lang="en-US" altLang="ja-JP" dirty="0"/>
              <a:t>   else if (token </a:t>
            </a:r>
            <a:r>
              <a:rPr lang="ja-JP" altLang="en-US" dirty="0"/>
              <a:t>∈ </a:t>
            </a:r>
            <a:r>
              <a:rPr lang="en-US" altLang="ja-JP" dirty="0"/>
              <a:t>First (&lt;Output&gt;)) Output();</a:t>
            </a:r>
          </a:p>
          <a:p>
            <a:pPr eaLnBrk="0" hangingPunct="0"/>
            <a:r>
              <a:rPr lang="en-US" altLang="ja-JP" dirty="0"/>
              <a:t>   else if (token </a:t>
            </a:r>
            <a:r>
              <a:rPr lang="ja-JP" altLang="en-US" dirty="0"/>
              <a:t>∈ </a:t>
            </a:r>
            <a:r>
              <a:rPr lang="en-US" altLang="ja-JP" dirty="0"/>
              <a:t>First (&lt;</a:t>
            </a:r>
            <a:r>
              <a:rPr lang="en-US" altLang="ja-JP" dirty="0" err="1"/>
              <a:t>Assgn</a:t>
            </a:r>
            <a:r>
              <a:rPr lang="en-US" altLang="ja-JP" dirty="0"/>
              <a:t>&gt;)) </a:t>
            </a:r>
            <a:r>
              <a:rPr lang="en-US" altLang="ja-JP" dirty="0" err="1"/>
              <a:t>Assgn</a:t>
            </a:r>
            <a:r>
              <a:rPr lang="en-US" altLang="ja-JP" dirty="0"/>
              <a:t>();</a:t>
            </a:r>
          </a:p>
          <a:p>
            <a:pPr eaLnBrk="0" hangingPunct="0"/>
            <a:r>
              <a:rPr lang="en-US" altLang="ja-JP" dirty="0"/>
              <a:t>   else </a:t>
            </a:r>
            <a:r>
              <a:rPr lang="en-US" altLang="ja-JP" dirty="0" err="1"/>
              <a:t>syntaxError</a:t>
            </a:r>
            <a:r>
              <a:rPr lang="en-US" altLang="ja-JP" dirty="0"/>
              <a:t>();</a:t>
            </a:r>
          </a:p>
          <a:p>
            <a:pPr eaLnBrk="0" hangingPunct="0"/>
            <a:r>
              <a:rPr lang="en-US" altLang="ja-JP" dirty="0"/>
              <a:t>}</a:t>
            </a:r>
            <a:endParaRPr lang="ja-JP" altLang="en-US" dirty="0"/>
          </a:p>
        </p:txBody>
      </p:sp>
      <p:sp>
        <p:nvSpPr>
          <p:cNvPr id="609284" name="Rectangle 4"/>
          <p:cNvSpPr>
            <a:spLocks noChangeArrowheads="1"/>
          </p:cNvSpPr>
          <p:nvPr/>
        </p:nvSpPr>
        <p:spPr bwMode="auto">
          <a:xfrm>
            <a:off x="304800" y="1295400"/>
            <a:ext cx="7848600" cy="609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dirty="0"/>
              <a:t>&lt;State</a:t>
            </a:r>
            <a:r>
              <a:rPr lang="ja-JP" altLang="en-US" dirty="0"/>
              <a:t>&gt;  ::= &lt;</a:t>
            </a:r>
            <a:r>
              <a:rPr lang="en-US" altLang="ja-JP" dirty="0"/>
              <a:t>If&gt; | &lt;While&gt; | &lt;Output&gt; | &lt;</a:t>
            </a:r>
            <a:r>
              <a:rPr lang="en-US" altLang="ja-JP" dirty="0" err="1"/>
              <a:t>Assgn</a:t>
            </a:r>
            <a:r>
              <a:rPr lang="en-US" altLang="ja-JP" dirty="0"/>
              <a:t>&gt; </a:t>
            </a:r>
          </a:p>
        </p:txBody>
      </p:sp>
      <p:sp>
        <p:nvSpPr>
          <p:cNvPr id="609285" name="Text Box 5"/>
          <p:cNvSpPr txBox="1">
            <a:spLocks noChangeArrowheads="1"/>
          </p:cNvSpPr>
          <p:nvPr/>
        </p:nvSpPr>
        <p:spPr bwMode="auto">
          <a:xfrm>
            <a:off x="304800" y="1981200"/>
            <a:ext cx="205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自力で書くと</a:t>
            </a:r>
          </a:p>
        </p:txBody>
      </p:sp>
      <p:sp>
        <p:nvSpPr>
          <p:cNvPr id="609286" name="Text Box 6"/>
          <p:cNvSpPr txBox="1">
            <a:spLocks noChangeArrowheads="1"/>
          </p:cNvSpPr>
          <p:nvPr/>
        </p:nvSpPr>
        <p:spPr bwMode="auto">
          <a:xfrm>
            <a:off x="1066800" y="5943600"/>
            <a:ext cx="7796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各非終端記号の </a:t>
            </a:r>
            <a:r>
              <a:rPr lang="en-US" altLang="ja-JP"/>
              <a:t>First </a:t>
            </a:r>
            <a:r>
              <a:rPr lang="ja-JP" altLang="en-US"/>
              <a:t>集合を求めておく必要がある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9283"/>
                                        </p:tgtEl>
                                        <p:attrNameLst>
                                          <p:attrName>style.visibility</p:attrName>
                                        </p:attrNameLst>
                                      </p:cBhvr>
                                      <p:to>
                                        <p:strVal val="visible"/>
                                      </p:to>
                                    </p:set>
                                    <p:animEffect transition="in" filter="checkerboard(across)">
                                      <p:cBhvr>
                                        <p:cTn id="7" dur="500"/>
                                        <p:tgtEl>
                                          <p:spTgt spid="609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09286"/>
                                        </p:tgtEl>
                                        <p:attrNameLst>
                                          <p:attrName>style.visibility</p:attrName>
                                        </p:attrNameLst>
                                      </p:cBhvr>
                                      <p:to>
                                        <p:strVal val="visible"/>
                                      </p:to>
                                    </p:set>
                                    <p:animEffect transition="in" filter="checkerboard(across)">
                                      <p:cBhvr>
                                        <p:cTn id="12" dur="500"/>
                                        <p:tgtEl>
                                          <p:spTgt spid="609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3" grpId="0" animBg="1" autoUpdateAnimBg="0"/>
      <p:bldP spid="609286"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idx="4294967295"/>
          </p:nvPr>
        </p:nvSpPr>
        <p:spPr>
          <a:xfrm>
            <a:off x="1066800" y="304800"/>
            <a:ext cx="75438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構文解析系の作成</a:t>
            </a:r>
          </a:p>
        </p:txBody>
      </p:sp>
      <p:sp>
        <p:nvSpPr>
          <p:cNvPr id="610307" name="Rectangle 3"/>
          <p:cNvSpPr>
            <a:spLocks noChangeArrowheads="1"/>
          </p:cNvSpPr>
          <p:nvPr/>
        </p:nvSpPr>
        <p:spPr bwMode="auto">
          <a:xfrm>
            <a:off x="228600" y="2514600"/>
            <a:ext cx="8534400" cy="23622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dirty="0"/>
              <a:t>void State() :</a:t>
            </a:r>
          </a:p>
          <a:p>
            <a:pPr eaLnBrk="0" hangingPunct="0"/>
            <a:r>
              <a:rPr lang="en-US" altLang="ja-JP" dirty="0"/>
              <a:t>{}</a:t>
            </a:r>
          </a:p>
          <a:p>
            <a:pPr eaLnBrk="0" hangingPunct="0"/>
            <a:r>
              <a:rPr lang="en-US" altLang="ja-JP" dirty="0"/>
              <a:t>{</a:t>
            </a:r>
          </a:p>
          <a:p>
            <a:pPr eaLnBrk="0" hangingPunct="0"/>
            <a:r>
              <a:rPr lang="en-US" altLang="ja-JP" dirty="0"/>
              <a:t>    If() | While() | Output() | </a:t>
            </a:r>
            <a:r>
              <a:rPr lang="en-US" altLang="ja-JP" dirty="0" err="1"/>
              <a:t>Assgn</a:t>
            </a:r>
            <a:r>
              <a:rPr lang="en-US" altLang="ja-JP" dirty="0"/>
              <a:t>() </a:t>
            </a:r>
          </a:p>
          <a:p>
            <a:pPr eaLnBrk="0" hangingPunct="0"/>
            <a:r>
              <a:rPr lang="en-US" altLang="ja-JP" dirty="0"/>
              <a:t> }</a:t>
            </a:r>
            <a:endParaRPr lang="ja-JP" altLang="en-US" dirty="0"/>
          </a:p>
        </p:txBody>
      </p:sp>
      <p:sp>
        <p:nvSpPr>
          <p:cNvPr id="610308" name="Rectangle 4"/>
          <p:cNvSpPr>
            <a:spLocks noChangeArrowheads="1"/>
          </p:cNvSpPr>
          <p:nvPr/>
        </p:nvSpPr>
        <p:spPr bwMode="auto">
          <a:xfrm>
            <a:off x="304800" y="1295400"/>
            <a:ext cx="7924800" cy="609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dirty="0"/>
              <a:t>&lt;State</a:t>
            </a:r>
            <a:r>
              <a:rPr lang="ja-JP" altLang="en-US" dirty="0"/>
              <a:t>&gt;  ::= &lt;</a:t>
            </a:r>
            <a:r>
              <a:rPr lang="en-US" altLang="ja-JP" dirty="0"/>
              <a:t>If&gt; | &lt;While&gt; | &lt;Output&gt; | &lt;</a:t>
            </a:r>
            <a:r>
              <a:rPr lang="en-US" altLang="ja-JP" dirty="0" err="1"/>
              <a:t>Assgn</a:t>
            </a:r>
            <a:r>
              <a:rPr lang="en-US" altLang="ja-JP" dirty="0"/>
              <a:t>&gt;  </a:t>
            </a:r>
          </a:p>
        </p:txBody>
      </p:sp>
      <p:sp>
        <p:nvSpPr>
          <p:cNvPr id="610309" name="Text Box 5"/>
          <p:cNvSpPr txBox="1">
            <a:spLocks noChangeArrowheads="1"/>
          </p:cNvSpPr>
          <p:nvPr/>
        </p:nvSpPr>
        <p:spPr bwMode="auto">
          <a:xfrm>
            <a:off x="304800" y="2003425"/>
            <a:ext cx="2049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dirty="0"/>
              <a:t>JavaCC </a:t>
            </a:r>
            <a:r>
              <a:rPr lang="ja-JP" altLang="en-US" dirty="0"/>
              <a:t>では</a:t>
            </a:r>
          </a:p>
        </p:txBody>
      </p:sp>
      <p:sp>
        <p:nvSpPr>
          <p:cNvPr id="610310" name="Text Box 6"/>
          <p:cNvSpPr txBox="1">
            <a:spLocks noChangeArrowheads="1"/>
          </p:cNvSpPr>
          <p:nvPr/>
        </p:nvSpPr>
        <p:spPr bwMode="auto">
          <a:xfrm>
            <a:off x="3352800" y="5334000"/>
            <a:ext cx="49180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dirty="0"/>
              <a:t>各非終端記号の </a:t>
            </a:r>
            <a:r>
              <a:rPr lang="en-US" altLang="ja-JP" dirty="0"/>
              <a:t>First </a:t>
            </a:r>
            <a:r>
              <a:rPr lang="ja-JP" altLang="en-US" dirty="0"/>
              <a:t>集合を</a:t>
            </a:r>
          </a:p>
          <a:p>
            <a:r>
              <a:rPr lang="ja-JP" altLang="en-US" dirty="0"/>
              <a:t> </a:t>
            </a:r>
            <a:r>
              <a:rPr lang="en-US" altLang="ja-JP" dirty="0" err="1"/>
              <a:t>javacc</a:t>
            </a:r>
            <a:r>
              <a:rPr lang="en-US" altLang="ja-JP" dirty="0"/>
              <a:t> </a:t>
            </a:r>
            <a:r>
              <a:rPr lang="ja-JP" altLang="en-US" dirty="0"/>
              <a:t>が自動的に求めてくれる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0307"/>
                                        </p:tgtEl>
                                        <p:attrNameLst>
                                          <p:attrName>style.visibility</p:attrName>
                                        </p:attrNameLst>
                                      </p:cBhvr>
                                      <p:to>
                                        <p:strVal val="visible"/>
                                      </p:to>
                                    </p:set>
                                    <p:animEffect transition="in" filter="checkerboard(across)">
                                      <p:cBhvr>
                                        <p:cTn id="7" dur="500"/>
                                        <p:tgtEl>
                                          <p:spTgt spid="6103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0310"/>
                                        </p:tgtEl>
                                        <p:attrNameLst>
                                          <p:attrName>style.visibility</p:attrName>
                                        </p:attrNameLst>
                                      </p:cBhvr>
                                      <p:to>
                                        <p:strVal val="visible"/>
                                      </p:to>
                                    </p:set>
                                    <p:animEffect transition="in" filter="checkerboard(across)">
                                      <p:cBhvr>
                                        <p:cTn id="12" dur="500"/>
                                        <p:tgtEl>
                                          <p:spTgt spid="610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7" grpId="0" animBg="1" autoUpdateAnimBg="0"/>
      <p:bldP spid="610310"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idx="4294967295"/>
          </p:nvPr>
        </p:nvSpPr>
        <p:spPr>
          <a:xfrm>
            <a:off x="1066800" y="304800"/>
            <a:ext cx="75438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構文解析系の作成</a:t>
            </a:r>
          </a:p>
        </p:txBody>
      </p:sp>
      <p:sp>
        <p:nvSpPr>
          <p:cNvPr id="612355" name="Rectangle 3"/>
          <p:cNvSpPr>
            <a:spLocks noChangeArrowheads="1"/>
          </p:cNvSpPr>
          <p:nvPr/>
        </p:nvSpPr>
        <p:spPr bwMode="auto">
          <a:xfrm>
            <a:off x="304800" y="2514600"/>
            <a:ext cx="8686800" cy="28194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dirty="0"/>
              <a:t>void </a:t>
            </a:r>
            <a:r>
              <a:rPr lang="en-US" altLang="ja-JP" dirty="0" err="1"/>
              <a:t>Exp</a:t>
            </a:r>
            <a:r>
              <a:rPr lang="en-US" altLang="ja-JP" dirty="0"/>
              <a:t>() {</a:t>
            </a:r>
          </a:p>
          <a:p>
            <a:pPr eaLnBrk="0" hangingPunct="0"/>
            <a:r>
              <a:rPr lang="en-US" altLang="ja-JP" dirty="0"/>
              <a:t>   if (token </a:t>
            </a:r>
            <a:r>
              <a:rPr lang="ja-JP" altLang="en-US" dirty="0"/>
              <a:t>∈ </a:t>
            </a:r>
            <a:r>
              <a:rPr lang="en-US" altLang="ja-JP" dirty="0"/>
              <a:t>First (&lt;Term&gt;)) Term(); else </a:t>
            </a:r>
            <a:r>
              <a:rPr lang="en-US" altLang="ja-JP" dirty="0" err="1"/>
              <a:t>syntaxError</a:t>
            </a:r>
            <a:r>
              <a:rPr lang="en-US" altLang="ja-JP" dirty="0"/>
              <a:t>();</a:t>
            </a:r>
          </a:p>
          <a:p>
            <a:pPr eaLnBrk="0" hangingPunct="0"/>
            <a:r>
              <a:rPr lang="en-US" altLang="ja-JP" dirty="0"/>
              <a:t>   while (token ==</a:t>
            </a:r>
            <a:r>
              <a:rPr lang="ja-JP" altLang="en-US" dirty="0"/>
              <a:t> </a:t>
            </a:r>
            <a:r>
              <a:rPr lang="en-US" altLang="ja-JP" dirty="0"/>
              <a:t>“</a:t>
            </a:r>
            <a:r>
              <a:rPr lang="ja-JP" altLang="en-US" dirty="0"/>
              <a:t>+</a:t>
            </a:r>
            <a:r>
              <a:rPr lang="en-US" altLang="ja-JP" dirty="0"/>
              <a:t>”</a:t>
            </a:r>
            <a:r>
              <a:rPr lang="ja-JP" altLang="en-US" dirty="0"/>
              <a:t> || </a:t>
            </a:r>
            <a:r>
              <a:rPr lang="en-US" altLang="ja-JP" dirty="0"/>
              <a:t>token == “-”)</a:t>
            </a:r>
            <a:r>
              <a:rPr lang="ja-JP" altLang="en-US" dirty="0"/>
              <a:t> {</a:t>
            </a:r>
          </a:p>
          <a:p>
            <a:pPr eaLnBrk="0" hangingPunct="0"/>
            <a:r>
              <a:rPr lang="en-US" altLang="ja-JP" dirty="0"/>
              <a:t>       </a:t>
            </a:r>
            <a:r>
              <a:rPr lang="en-US" altLang="ja-JP" dirty="0" err="1"/>
              <a:t>nextToken</a:t>
            </a:r>
            <a:r>
              <a:rPr lang="en-US" altLang="ja-JP" dirty="0"/>
              <a:t>;</a:t>
            </a:r>
          </a:p>
          <a:p>
            <a:pPr eaLnBrk="0" hangingPunct="0"/>
            <a:r>
              <a:rPr lang="en-US" altLang="ja-JP" dirty="0"/>
              <a:t>       if (token </a:t>
            </a:r>
            <a:r>
              <a:rPr lang="ja-JP" altLang="en-US" dirty="0"/>
              <a:t>∈ </a:t>
            </a:r>
            <a:r>
              <a:rPr lang="en-US" altLang="ja-JP" dirty="0"/>
              <a:t>First (&lt;Term&gt;)) Term(); else </a:t>
            </a:r>
            <a:r>
              <a:rPr lang="en-US" altLang="ja-JP" dirty="0" err="1"/>
              <a:t>syntaxError</a:t>
            </a:r>
            <a:r>
              <a:rPr lang="en-US" altLang="ja-JP" dirty="0"/>
              <a:t>();</a:t>
            </a:r>
          </a:p>
          <a:p>
            <a:pPr eaLnBrk="0" hangingPunct="0"/>
            <a:r>
              <a:rPr lang="en-US" altLang="ja-JP" dirty="0"/>
              <a:t>}</a:t>
            </a:r>
            <a:endParaRPr lang="ja-JP" altLang="en-US" dirty="0"/>
          </a:p>
        </p:txBody>
      </p:sp>
      <p:sp>
        <p:nvSpPr>
          <p:cNvPr id="612356" name="Rectangle 4"/>
          <p:cNvSpPr>
            <a:spLocks noChangeArrowheads="1"/>
          </p:cNvSpPr>
          <p:nvPr/>
        </p:nvSpPr>
        <p:spPr bwMode="auto">
          <a:xfrm>
            <a:off x="304800" y="1295400"/>
            <a:ext cx="6781800" cy="609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a:t>&lt;Exp</a:t>
            </a:r>
            <a:r>
              <a:rPr lang="ja-JP" altLang="en-US"/>
              <a:t>&gt;  ::= &lt;</a:t>
            </a:r>
            <a:r>
              <a:rPr lang="en-US" altLang="ja-JP"/>
              <a:t>Term&gt; { ( “+” | “-” ) &lt;Term&gt; } </a:t>
            </a:r>
          </a:p>
        </p:txBody>
      </p:sp>
      <p:sp>
        <p:nvSpPr>
          <p:cNvPr id="612357" name="Text Box 5"/>
          <p:cNvSpPr txBox="1">
            <a:spLocks noChangeArrowheads="1"/>
          </p:cNvSpPr>
          <p:nvPr/>
        </p:nvSpPr>
        <p:spPr bwMode="auto">
          <a:xfrm>
            <a:off x="304800" y="1981200"/>
            <a:ext cx="2051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自力で書くと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2355"/>
                                        </p:tgtEl>
                                        <p:attrNameLst>
                                          <p:attrName>style.visibility</p:attrName>
                                        </p:attrNameLst>
                                      </p:cBhvr>
                                      <p:to>
                                        <p:strVal val="visible"/>
                                      </p:to>
                                    </p:set>
                                    <p:animEffect transition="in" filter="checkerboard(across)">
                                      <p:cBhvr>
                                        <p:cTn id="7" dur="500"/>
                                        <p:tgtEl>
                                          <p:spTgt spid="612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5"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idx="4294967295"/>
          </p:nvPr>
        </p:nvSpPr>
        <p:spPr>
          <a:xfrm>
            <a:off x="1066800" y="304800"/>
            <a:ext cx="75438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構文解析系の作成</a:t>
            </a:r>
          </a:p>
        </p:txBody>
      </p:sp>
      <p:sp>
        <p:nvSpPr>
          <p:cNvPr id="613379" name="Rectangle 3"/>
          <p:cNvSpPr>
            <a:spLocks noChangeArrowheads="1"/>
          </p:cNvSpPr>
          <p:nvPr/>
        </p:nvSpPr>
        <p:spPr bwMode="auto">
          <a:xfrm>
            <a:off x="228600" y="2514600"/>
            <a:ext cx="8534400" cy="23622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dirty="0"/>
              <a:t>void Exp() :</a:t>
            </a:r>
          </a:p>
          <a:p>
            <a:pPr eaLnBrk="0" hangingPunct="0"/>
            <a:r>
              <a:rPr lang="en-US" altLang="ja-JP" dirty="0"/>
              <a:t>{}</a:t>
            </a:r>
          </a:p>
          <a:p>
            <a:pPr eaLnBrk="0" hangingPunct="0"/>
            <a:r>
              <a:rPr lang="en-US" altLang="ja-JP" dirty="0"/>
              <a:t>{</a:t>
            </a:r>
          </a:p>
          <a:p>
            <a:pPr eaLnBrk="0" hangingPunct="0"/>
            <a:r>
              <a:rPr lang="en-US" altLang="ja-JP" dirty="0"/>
              <a:t>   Term() ( ( “+” | “-” ) Term() )*</a:t>
            </a:r>
          </a:p>
          <a:p>
            <a:pPr eaLnBrk="0" hangingPunct="0"/>
            <a:r>
              <a:rPr lang="en-US" altLang="ja-JP" dirty="0"/>
              <a:t>}</a:t>
            </a:r>
            <a:endParaRPr lang="ja-JP" altLang="en-US" dirty="0"/>
          </a:p>
        </p:txBody>
      </p:sp>
      <p:sp>
        <p:nvSpPr>
          <p:cNvPr id="613380" name="Rectangle 4"/>
          <p:cNvSpPr>
            <a:spLocks noChangeArrowheads="1"/>
          </p:cNvSpPr>
          <p:nvPr/>
        </p:nvSpPr>
        <p:spPr bwMode="auto">
          <a:xfrm>
            <a:off x="304800" y="1295400"/>
            <a:ext cx="6781800" cy="609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a:t>&lt;Exp</a:t>
            </a:r>
            <a:r>
              <a:rPr lang="ja-JP" altLang="en-US"/>
              <a:t>&gt;  ::= &lt;</a:t>
            </a:r>
            <a:r>
              <a:rPr lang="en-US" altLang="ja-JP"/>
              <a:t>Term&gt; { ( “+” | “-” ) &lt;Term&gt; } </a:t>
            </a:r>
          </a:p>
        </p:txBody>
      </p:sp>
      <p:sp>
        <p:nvSpPr>
          <p:cNvPr id="613381" name="Text Box 5"/>
          <p:cNvSpPr txBox="1">
            <a:spLocks noChangeArrowheads="1"/>
          </p:cNvSpPr>
          <p:nvPr/>
        </p:nvSpPr>
        <p:spPr bwMode="auto">
          <a:xfrm>
            <a:off x="304800" y="2003425"/>
            <a:ext cx="2049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dirty="0"/>
              <a:t>JavaCC </a:t>
            </a:r>
            <a:r>
              <a:rPr lang="ja-JP" altLang="en-US" dirty="0"/>
              <a:t>では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3379"/>
                                        </p:tgtEl>
                                        <p:attrNameLst>
                                          <p:attrName>style.visibility</p:attrName>
                                        </p:attrNameLst>
                                      </p:cBhvr>
                                      <p:to>
                                        <p:strVal val="visible"/>
                                      </p:to>
                                    </p:set>
                                    <p:animEffect transition="in" filter="checkerboard(across)">
                                      <p:cBhvr>
                                        <p:cTn id="7" dur="500"/>
                                        <p:tgtEl>
                                          <p:spTgt spid="613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79"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コード生成</a:t>
            </a:r>
          </a:p>
        </p:txBody>
      </p:sp>
      <p:sp>
        <p:nvSpPr>
          <p:cNvPr id="616451" name="Rectangle 3"/>
          <p:cNvSpPr>
            <a:spLocks noChangeArrowheads="1"/>
          </p:cNvSpPr>
          <p:nvPr/>
        </p:nvSpPr>
        <p:spPr bwMode="auto">
          <a:xfrm>
            <a:off x="1066800" y="1828800"/>
            <a:ext cx="25146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a:t>字句解析部</a:t>
            </a:r>
            <a:endParaRPr lang="en-US" altLang="ja-JP"/>
          </a:p>
        </p:txBody>
      </p:sp>
      <p:sp>
        <p:nvSpPr>
          <p:cNvPr id="616452" name="Rectangle 4"/>
          <p:cNvSpPr>
            <a:spLocks noChangeArrowheads="1"/>
          </p:cNvSpPr>
          <p:nvPr/>
        </p:nvSpPr>
        <p:spPr bwMode="auto">
          <a:xfrm>
            <a:off x="1066800" y="3048000"/>
            <a:ext cx="25146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a:t>構文解析部</a:t>
            </a:r>
            <a:endParaRPr lang="en-US" altLang="ja-JP"/>
          </a:p>
        </p:txBody>
      </p:sp>
      <p:sp>
        <p:nvSpPr>
          <p:cNvPr id="616453" name="Rectangle 5"/>
          <p:cNvSpPr>
            <a:spLocks noChangeArrowheads="1"/>
          </p:cNvSpPr>
          <p:nvPr/>
        </p:nvSpPr>
        <p:spPr bwMode="auto">
          <a:xfrm>
            <a:off x="1066800" y="4267200"/>
            <a:ext cx="25146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a:t>コード生成部</a:t>
            </a:r>
            <a:endParaRPr lang="en-US" altLang="ja-JP"/>
          </a:p>
        </p:txBody>
      </p:sp>
      <p:sp>
        <p:nvSpPr>
          <p:cNvPr id="616455" name="Line 7"/>
          <p:cNvSpPr>
            <a:spLocks noChangeShapeType="1"/>
          </p:cNvSpPr>
          <p:nvPr/>
        </p:nvSpPr>
        <p:spPr bwMode="auto">
          <a:xfrm>
            <a:off x="2286000" y="3657600"/>
            <a:ext cx="0" cy="60960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16463" name="Rectangle 15"/>
          <p:cNvSpPr>
            <a:spLocks noChangeArrowheads="1"/>
          </p:cNvSpPr>
          <p:nvPr/>
        </p:nvSpPr>
        <p:spPr bwMode="auto">
          <a:xfrm>
            <a:off x="5486400" y="2286000"/>
            <a:ext cx="1981200" cy="7620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dirty="0"/>
              <a:t>JavaCC</a:t>
            </a:r>
          </a:p>
        </p:txBody>
      </p:sp>
      <p:sp>
        <p:nvSpPr>
          <p:cNvPr id="616464" name="Line 16"/>
          <p:cNvSpPr>
            <a:spLocks noChangeShapeType="1"/>
          </p:cNvSpPr>
          <p:nvPr/>
        </p:nvSpPr>
        <p:spPr bwMode="auto">
          <a:xfrm>
            <a:off x="2286000" y="2438400"/>
            <a:ext cx="0" cy="60960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16465" name="AutoShape 17"/>
          <p:cNvSpPr>
            <a:spLocks/>
          </p:cNvSpPr>
          <p:nvPr/>
        </p:nvSpPr>
        <p:spPr bwMode="auto">
          <a:xfrm>
            <a:off x="3810000" y="1752600"/>
            <a:ext cx="304800" cy="1905000"/>
          </a:xfrm>
          <a:prstGeom prst="rightBrace">
            <a:avLst>
              <a:gd name="adj1" fmla="val 52083"/>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616466" name="AutoShape 18"/>
          <p:cNvSpPr>
            <a:spLocks noChangeArrowheads="1"/>
          </p:cNvSpPr>
          <p:nvPr/>
        </p:nvSpPr>
        <p:spPr bwMode="auto">
          <a:xfrm>
            <a:off x="4267200" y="2286000"/>
            <a:ext cx="1066800" cy="762000"/>
          </a:xfrm>
          <a:prstGeom prst="leftArrow">
            <a:avLst>
              <a:gd name="adj1" fmla="val 50000"/>
              <a:gd name="adj2" fmla="val 35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2000"/>
              <a:t>生成</a:t>
            </a:r>
          </a:p>
        </p:txBody>
      </p:sp>
      <p:grpSp>
        <p:nvGrpSpPr>
          <p:cNvPr id="616469" name="Group 21"/>
          <p:cNvGrpSpPr>
            <a:grpSpLocks/>
          </p:cNvGrpSpPr>
          <p:nvPr/>
        </p:nvGrpSpPr>
        <p:grpSpPr bwMode="auto">
          <a:xfrm>
            <a:off x="5257800" y="533400"/>
            <a:ext cx="2362200" cy="1676400"/>
            <a:chOff x="3312" y="336"/>
            <a:chExt cx="1488" cy="1056"/>
          </a:xfrm>
        </p:grpSpPr>
        <p:sp>
          <p:nvSpPr>
            <p:cNvPr id="616467" name="AutoShape 19"/>
            <p:cNvSpPr>
              <a:spLocks noChangeArrowheads="1"/>
            </p:cNvSpPr>
            <p:nvPr/>
          </p:nvSpPr>
          <p:spPr bwMode="auto">
            <a:xfrm>
              <a:off x="3312" y="336"/>
              <a:ext cx="1488" cy="720"/>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2400"/>
                <a:t>マイクロ構文規則</a:t>
              </a:r>
            </a:p>
            <a:p>
              <a:pPr algn="ctr"/>
              <a:r>
                <a:rPr lang="ja-JP" altLang="en-US" sz="2400"/>
                <a:t>マクロ構文規則</a:t>
              </a:r>
            </a:p>
          </p:txBody>
        </p:sp>
        <p:sp>
          <p:nvSpPr>
            <p:cNvPr id="616468" name="AutoShape 20"/>
            <p:cNvSpPr>
              <a:spLocks noChangeArrowheads="1"/>
            </p:cNvSpPr>
            <p:nvPr/>
          </p:nvSpPr>
          <p:spPr bwMode="auto">
            <a:xfrm>
              <a:off x="3840" y="1104"/>
              <a:ext cx="480" cy="288"/>
            </a:xfrm>
            <a:prstGeom prst="downArrow">
              <a:avLst>
                <a:gd name="adj1" fmla="val 50000"/>
                <a:gd name="adj2" fmla="val 25000"/>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2000"/>
                <a:t>入力</a:t>
              </a:r>
            </a:p>
          </p:txBody>
        </p:sp>
      </p:grpSp>
      <p:sp>
        <p:nvSpPr>
          <p:cNvPr id="616470" name="Text Box 22"/>
          <p:cNvSpPr txBox="1">
            <a:spLocks noChangeArrowheads="1"/>
          </p:cNvSpPr>
          <p:nvPr/>
        </p:nvSpPr>
        <p:spPr bwMode="auto">
          <a:xfrm>
            <a:off x="4114800" y="5029200"/>
            <a:ext cx="4394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コード生成部は </a:t>
            </a:r>
            <a:r>
              <a:rPr lang="en-US" altLang="ja-JP"/>
              <a:t>jj </a:t>
            </a:r>
            <a:r>
              <a:rPr lang="ja-JP" altLang="en-US"/>
              <a:t>ファイルに</a:t>
            </a:r>
          </a:p>
          <a:p>
            <a:r>
              <a:rPr lang="ja-JP" altLang="en-US"/>
              <a:t>手書きで埋め込む必要あり</a:t>
            </a:r>
          </a:p>
        </p:txBody>
      </p:sp>
      <p:sp>
        <p:nvSpPr>
          <p:cNvPr id="616471" name="Text Box 23"/>
          <p:cNvSpPr txBox="1">
            <a:spLocks noChangeArrowheads="1"/>
          </p:cNvSpPr>
          <p:nvPr/>
        </p:nvSpPr>
        <p:spPr bwMode="auto">
          <a:xfrm>
            <a:off x="4267200" y="3657600"/>
            <a:ext cx="4270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dirty="0"/>
              <a:t>字句解析部・構文解析部は</a:t>
            </a:r>
          </a:p>
          <a:p>
            <a:r>
              <a:rPr lang="en-US" altLang="ja-JP" dirty="0"/>
              <a:t>JavaCC </a:t>
            </a:r>
            <a:r>
              <a:rPr lang="ja-JP" altLang="en-US" dirty="0"/>
              <a:t>が自動生成</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6465"/>
                                        </p:tgtEl>
                                        <p:attrNameLst>
                                          <p:attrName>style.visibility</p:attrName>
                                        </p:attrNameLst>
                                      </p:cBhvr>
                                      <p:to>
                                        <p:strVal val="visible"/>
                                      </p:to>
                                    </p:set>
                                    <p:animEffect transition="in" filter="checkerboard(across)">
                                      <p:cBhvr>
                                        <p:cTn id="7" dur="500"/>
                                        <p:tgtEl>
                                          <p:spTgt spid="6164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16469"/>
                                        </p:tgtEl>
                                        <p:attrNameLst>
                                          <p:attrName>style.visibility</p:attrName>
                                        </p:attrNameLst>
                                      </p:cBhvr>
                                      <p:to>
                                        <p:strVal val="visible"/>
                                      </p:to>
                                    </p:set>
                                    <p:animEffect transition="in" filter="wipe(up)">
                                      <p:cBhvr>
                                        <p:cTn id="12" dur="500"/>
                                        <p:tgtEl>
                                          <p:spTgt spid="6164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16466"/>
                                        </p:tgtEl>
                                        <p:attrNameLst>
                                          <p:attrName>style.visibility</p:attrName>
                                        </p:attrNameLst>
                                      </p:cBhvr>
                                      <p:to>
                                        <p:strVal val="visible"/>
                                      </p:to>
                                    </p:set>
                                    <p:animEffect transition="in" filter="wipe(right)">
                                      <p:cBhvr>
                                        <p:cTn id="17" dur="500"/>
                                        <p:tgtEl>
                                          <p:spTgt spid="6164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16471"/>
                                        </p:tgtEl>
                                        <p:attrNameLst>
                                          <p:attrName>style.visibility</p:attrName>
                                        </p:attrNameLst>
                                      </p:cBhvr>
                                      <p:to>
                                        <p:strVal val="visible"/>
                                      </p:to>
                                    </p:set>
                                    <p:animEffect transition="in" filter="checkerboard(across)">
                                      <p:cBhvr>
                                        <p:cTn id="22" dur="500"/>
                                        <p:tgtEl>
                                          <p:spTgt spid="6164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16470"/>
                                        </p:tgtEl>
                                        <p:attrNameLst>
                                          <p:attrName>style.visibility</p:attrName>
                                        </p:attrNameLst>
                                      </p:cBhvr>
                                      <p:to>
                                        <p:strVal val="visible"/>
                                      </p:to>
                                    </p:set>
                                    <p:animEffect transition="in" filter="checkerboard(across)">
                                      <p:cBhvr>
                                        <p:cTn id="27" dur="500"/>
                                        <p:tgtEl>
                                          <p:spTgt spid="616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65" grpId="0" animBg="1"/>
      <p:bldP spid="616466" grpId="0" animBg="1" autoUpdateAnimBg="0"/>
      <p:bldP spid="616470" grpId="0" autoUpdateAnimBg="0"/>
      <p:bldP spid="616471"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idx="4294967295"/>
          </p:nvPr>
        </p:nvSpPr>
        <p:spPr>
          <a:xfrm>
            <a:off x="1066800" y="304800"/>
            <a:ext cx="7543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err="1">
                <a:effectLst/>
              </a:rPr>
              <a:t>parserCode.jj</a:t>
            </a:r>
            <a:r>
              <a:rPr lang="en-US" altLang="ja-JP" dirty="0">
                <a:effectLst/>
              </a:rPr>
              <a:t> </a:t>
            </a:r>
            <a:r>
              <a:rPr lang="ja-JP" altLang="en-US" dirty="0">
                <a:effectLst/>
              </a:rPr>
              <a:t>のクラス記述部</a:t>
            </a:r>
          </a:p>
        </p:txBody>
      </p:sp>
      <p:sp>
        <p:nvSpPr>
          <p:cNvPr id="615427" name="Rectangle 3"/>
          <p:cNvSpPr>
            <a:spLocks noChangeArrowheads="1"/>
          </p:cNvSpPr>
          <p:nvPr/>
        </p:nvSpPr>
        <p:spPr bwMode="auto">
          <a:xfrm>
            <a:off x="76200" y="914400"/>
            <a:ext cx="8991600" cy="57150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sz="2400" dirty="0"/>
              <a:t>public class </a:t>
            </a:r>
            <a:r>
              <a:rPr lang="en-US" altLang="ja-JP" sz="2400" dirty="0" err="1"/>
              <a:t>ParserCode</a:t>
            </a:r>
            <a:r>
              <a:rPr lang="en-US" altLang="ja-JP" sz="2400" dirty="0"/>
              <a:t> {</a:t>
            </a:r>
          </a:p>
          <a:p>
            <a:pPr eaLnBrk="0" hangingPunct="0"/>
            <a:r>
              <a:rPr lang="en-US" altLang="ja-JP" sz="2400" dirty="0"/>
              <a:t>    static </a:t>
            </a:r>
            <a:r>
              <a:rPr lang="en-US" altLang="ja-JP" sz="2400" dirty="0" err="1"/>
              <a:t>VarTable</a:t>
            </a:r>
            <a:r>
              <a:rPr lang="en-US" altLang="ja-JP" sz="2400" dirty="0"/>
              <a:t> </a:t>
            </a:r>
            <a:r>
              <a:rPr lang="en-US" altLang="ja-JP" sz="2400" dirty="0" err="1"/>
              <a:t>varTable</a:t>
            </a:r>
            <a:r>
              <a:rPr lang="en-US" altLang="ja-JP" sz="2400" dirty="0"/>
              <a:t>;     </a:t>
            </a:r>
            <a:r>
              <a:rPr lang="en-US" altLang="ja-JP" sz="2400" dirty="0">
                <a:solidFill>
                  <a:srgbClr val="FFFF99"/>
                </a:solidFill>
              </a:rPr>
              <a:t>// </a:t>
            </a:r>
            <a:r>
              <a:rPr lang="ja-JP" altLang="en-US" sz="2400" dirty="0">
                <a:solidFill>
                  <a:srgbClr val="FFFF99"/>
                </a:solidFill>
              </a:rPr>
              <a:t>変数表</a:t>
            </a:r>
          </a:p>
          <a:p>
            <a:pPr eaLnBrk="0" hangingPunct="0"/>
            <a:r>
              <a:rPr lang="ja-JP" altLang="en-US" sz="2400" dirty="0"/>
              <a:t>    </a:t>
            </a:r>
            <a:r>
              <a:rPr lang="en-US" altLang="ja-JP" sz="2400" dirty="0"/>
              <a:t>static </a:t>
            </a:r>
            <a:r>
              <a:rPr lang="en-US" altLang="ja-JP" sz="2400" dirty="0" err="1"/>
              <a:t>PseudoIseg</a:t>
            </a:r>
            <a:r>
              <a:rPr lang="en-US" altLang="ja-JP" sz="2400" dirty="0"/>
              <a:t> </a:t>
            </a:r>
            <a:r>
              <a:rPr lang="en-US" altLang="ja-JP" sz="2400" dirty="0" err="1"/>
              <a:t>iseg</a:t>
            </a:r>
            <a:r>
              <a:rPr lang="en-US" altLang="ja-JP" sz="2400" dirty="0"/>
              <a:t>;        </a:t>
            </a:r>
            <a:r>
              <a:rPr lang="en-US" altLang="ja-JP" sz="2400" dirty="0">
                <a:solidFill>
                  <a:srgbClr val="FFFF99"/>
                </a:solidFill>
              </a:rPr>
              <a:t>// </a:t>
            </a:r>
            <a:r>
              <a:rPr lang="ja-JP" altLang="en-US" sz="2400" dirty="0">
                <a:solidFill>
                  <a:srgbClr val="FFFF99"/>
                </a:solidFill>
              </a:rPr>
              <a:t>疑似</a:t>
            </a:r>
            <a:r>
              <a:rPr lang="en-US" altLang="ja-JP" sz="2400" dirty="0">
                <a:solidFill>
                  <a:srgbClr val="FFFF99"/>
                </a:solidFill>
              </a:rPr>
              <a:t>ISEG</a:t>
            </a:r>
          </a:p>
          <a:p>
            <a:pPr eaLnBrk="0" hangingPunct="0"/>
            <a:r>
              <a:rPr lang="ja-JP" altLang="en-US" sz="2400" dirty="0"/>
              <a:t>    </a:t>
            </a:r>
            <a:r>
              <a:rPr lang="en-US" altLang="ja-JP" sz="2400" dirty="0"/>
              <a:t>public static void main (String[] </a:t>
            </a:r>
            <a:r>
              <a:rPr lang="en-US" altLang="ja-JP" sz="2400" dirty="0" err="1"/>
              <a:t>args</a:t>
            </a:r>
            <a:r>
              <a:rPr lang="en-US" altLang="ja-JP" sz="2400" dirty="0"/>
              <a:t>) {   </a:t>
            </a:r>
            <a:r>
              <a:rPr lang="en-US" altLang="ja-JP" sz="2400" dirty="0">
                <a:solidFill>
                  <a:srgbClr val="FFFF99"/>
                </a:solidFill>
              </a:rPr>
              <a:t>// main </a:t>
            </a:r>
            <a:r>
              <a:rPr lang="ja-JP" altLang="en-US" sz="2400" dirty="0">
                <a:solidFill>
                  <a:srgbClr val="FFFF99"/>
                </a:solidFill>
              </a:rPr>
              <a:t>メソッド</a:t>
            </a:r>
          </a:p>
          <a:p>
            <a:pPr eaLnBrk="0" hangingPunct="0"/>
            <a:r>
              <a:rPr lang="en-US" altLang="ja-JP" sz="2400" dirty="0"/>
              <a:t>        try {</a:t>
            </a:r>
          </a:p>
          <a:p>
            <a:pPr eaLnBrk="0" hangingPunct="0"/>
            <a:r>
              <a:rPr lang="en-US" altLang="ja-JP" sz="2400" dirty="0"/>
              <a:t>            </a:t>
            </a:r>
            <a:r>
              <a:rPr lang="en-US" altLang="ja-JP" sz="2400" dirty="0" err="1"/>
              <a:t>ParserCode</a:t>
            </a:r>
            <a:r>
              <a:rPr lang="en-US" altLang="ja-JP" sz="2400" dirty="0"/>
              <a:t> parser = new </a:t>
            </a:r>
            <a:r>
              <a:rPr lang="en-US" altLang="ja-JP" sz="2400" dirty="0" err="1"/>
              <a:t>ParserCode</a:t>
            </a:r>
            <a:r>
              <a:rPr lang="en-US" altLang="ja-JP" sz="2400" dirty="0"/>
              <a:t> (new </a:t>
            </a:r>
            <a:r>
              <a:rPr lang="en-US" altLang="ja-JP" sz="2400" dirty="0" err="1"/>
              <a:t>FileReader</a:t>
            </a:r>
            <a:r>
              <a:rPr lang="en-US" altLang="ja-JP" sz="2400" dirty="0"/>
              <a:t> (</a:t>
            </a:r>
            <a:r>
              <a:rPr lang="en-US" altLang="ja-JP" sz="2400" dirty="0" err="1"/>
              <a:t>args</a:t>
            </a:r>
            <a:r>
              <a:rPr lang="en-US" altLang="ja-JP" sz="2400" dirty="0"/>
              <a:t>[0]));</a:t>
            </a:r>
            <a:endParaRPr lang="ja-JP" altLang="en-US" sz="2400" dirty="0">
              <a:solidFill>
                <a:srgbClr val="FFFF99"/>
              </a:solidFill>
            </a:endParaRPr>
          </a:p>
          <a:p>
            <a:pPr eaLnBrk="0" hangingPunct="0"/>
            <a:r>
              <a:rPr lang="ja-JP" altLang="en-US" sz="2400" dirty="0"/>
              <a:t>            </a:t>
            </a:r>
            <a:r>
              <a:rPr lang="en-US" altLang="ja-JP" sz="2400" dirty="0" err="1"/>
              <a:t>parser.Main</a:t>
            </a:r>
            <a:r>
              <a:rPr lang="en-US" altLang="ja-JP" sz="2400" dirty="0"/>
              <a:t>();                                   </a:t>
            </a:r>
            <a:r>
              <a:rPr lang="en-US" altLang="ja-JP" sz="2400" dirty="0">
                <a:solidFill>
                  <a:srgbClr val="FFFF99"/>
                </a:solidFill>
              </a:rPr>
              <a:t>// </a:t>
            </a:r>
            <a:r>
              <a:rPr lang="ja-JP" altLang="en-US" sz="2400" dirty="0">
                <a:solidFill>
                  <a:srgbClr val="FFFF99"/>
                </a:solidFill>
              </a:rPr>
              <a:t>構文解析メソッド呼出</a:t>
            </a:r>
            <a:endParaRPr lang="en-US" altLang="ja-JP" sz="2400" dirty="0"/>
          </a:p>
          <a:p>
            <a:pPr eaLnBrk="0" hangingPunct="0"/>
            <a:r>
              <a:rPr lang="ja-JP" altLang="en-US" sz="2400" dirty="0"/>
              <a:t>        } </a:t>
            </a:r>
            <a:r>
              <a:rPr lang="en-US" altLang="ja-JP" sz="2400" dirty="0"/>
              <a:t>catch (Exception </a:t>
            </a:r>
            <a:r>
              <a:rPr lang="en-US" altLang="ja-JP" sz="2400" dirty="0" err="1"/>
              <a:t>err_mes</a:t>
            </a:r>
            <a:r>
              <a:rPr lang="en-US" altLang="ja-JP" sz="2400" dirty="0"/>
              <a:t>) {</a:t>
            </a:r>
          </a:p>
          <a:p>
            <a:pPr eaLnBrk="0" hangingPunct="0"/>
            <a:r>
              <a:rPr lang="en-US" altLang="ja-JP" sz="2400" dirty="0"/>
              <a:t>            </a:t>
            </a:r>
            <a:r>
              <a:rPr lang="en-US" altLang="ja-JP" sz="2400" dirty="0" err="1"/>
              <a:t>System.out.println</a:t>
            </a:r>
            <a:r>
              <a:rPr lang="en-US" altLang="ja-JP" sz="2400" dirty="0"/>
              <a:t> (</a:t>
            </a:r>
            <a:r>
              <a:rPr lang="en-US" altLang="ja-JP" sz="2400" dirty="0" err="1"/>
              <a:t>err_mes</a:t>
            </a:r>
            <a:r>
              <a:rPr lang="en-US" altLang="ja-JP" sz="2400" dirty="0"/>
              <a:t>);          </a:t>
            </a:r>
            <a:r>
              <a:rPr lang="en-US" altLang="ja-JP" sz="2400" dirty="0">
                <a:solidFill>
                  <a:srgbClr val="FFFF99"/>
                </a:solidFill>
              </a:rPr>
              <a:t>/</a:t>
            </a:r>
            <a:r>
              <a:rPr lang="ja-JP" altLang="en-US" sz="2400" dirty="0">
                <a:solidFill>
                  <a:srgbClr val="FFFF99"/>
                </a:solidFill>
              </a:rPr>
              <a:t>/ エラーメッセージ出力</a:t>
            </a:r>
            <a:endParaRPr lang="en-US" altLang="ja-JP" sz="2400" dirty="0"/>
          </a:p>
          <a:p>
            <a:pPr eaLnBrk="0" hangingPunct="0"/>
            <a:r>
              <a:rPr lang="en-US" altLang="ja-JP" sz="2400" dirty="0"/>
              <a:t>        }</a:t>
            </a:r>
          </a:p>
          <a:p>
            <a:pPr eaLnBrk="0" hangingPunct="0"/>
            <a:r>
              <a:rPr lang="en-US" altLang="ja-JP" sz="2400" dirty="0"/>
              <a:t>        if (</a:t>
            </a:r>
            <a:r>
              <a:rPr lang="en-US" altLang="ja-JP" sz="2400" dirty="0" err="1"/>
              <a:t>args.length</a:t>
            </a:r>
            <a:r>
              <a:rPr lang="en-US" altLang="ja-JP" sz="2400" dirty="0"/>
              <a:t> == 1) iseg.dump2file(); </a:t>
            </a:r>
            <a:r>
              <a:rPr lang="en-US" altLang="ja-JP" sz="2400" dirty="0">
                <a:solidFill>
                  <a:srgbClr val="FFFF99"/>
                </a:solidFill>
              </a:rPr>
              <a:t>// </a:t>
            </a:r>
            <a:r>
              <a:rPr lang="ja-JP" altLang="en-US" sz="2400" dirty="0">
                <a:solidFill>
                  <a:srgbClr val="FFFF99"/>
                </a:solidFill>
              </a:rPr>
              <a:t>アセンブラコード出力</a:t>
            </a:r>
          </a:p>
          <a:p>
            <a:pPr eaLnBrk="0" hangingPunct="0"/>
            <a:r>
              <a:rPr lang="ja-JP" altLang="en-US" sz="2400" dirty="0"/>
              <a:t>        </a:t>
            </a:r>
            <a:r>
              <a:rPr lang="en-US" altLang="ja-JP" sz="2400" dirty="0"/>
              <a:t>else iseg.dump2file (</a:t>
            </a:r>
            <a:r>
              <a:rPr lang="en-US" altLang="ja-JP" sz="2400" dirty="0" err="1"/>
              <a:t>args</a:t>
            </a:r>
            <a:r>
              <a:rPr lang="en-US" altLang="ja-JP" sz="2400" dirty="0"/>
              <a:t>[1]);</a:t>
            </a:r>
          </a:p>
          <a:p>
            <a:pPr eaLnBrk="0" hangingPunct="0"/>
            <a:r>
              <a:rPr lang="en-US" altLang="ja-JP" sz="2400" dirty="0"/>
              <a:t>    }</a:t>
            </a:r>
          </a:p>
          <a:p>
            <a:pPr eaLnBrk="0" hangingPunct="0"/>
            <a:r>
              <a:rPr lang="en-US" altLang="ja-JP" sz="2400" dirty="0"/>
              <a:t>}</a:t>
            </a:r>
            <a:endParaRPr lang="ja-JP" alt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マクロ構文の記述 </a:t>
            </a:r>
            <a:br>
              <a:rPr lang="ja-JP" altLang="en-US">
                <a:effectLst/>
              </a:rPr>
            </a:br>
            <a:r>
              <a:rPr lang="ja-JP" altLang="en-US" sz="4000">
                <a:effectLst/>
              </a:rPr>
              <a:t>(コード生成あり)</a:t>
            </a:r>
          </a:p>
        </p:txBody>
      </p:sp>
      <p:sp>
        <p:nvSpPr>
          <p:cNvPr id="614403" name="Rectangle 3"/>
          <p:cNvSpPr>
            <a:spLocks noChangeArrowheads="1"/>
          </p:cNvSpPr>
          <p:nvPr/>
        </p:nvSpPr>
        <p:spPr bwMode="auto">
          <a:xfrm>
            <a:off x="1066800" y="2743200"/>
            <a:ext cx="7315200" cy="39624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dirty="0"/>
              <a:t>void A()</a:t>
            </a:r>
            <a:r>
              <a:rPr lang="ja-JP" altLang="en-US" dirty="0"/>
              <a:t> : </a:t>
            </a:r>
          </a:p>
          <a:p>
            <a:pPr eaLnBrk="0" hangingPunct="0"/>
            <a:r>
              <a:rPr lang="ja-JP" altLang="en-US" dirty="0"/>
              <a:t>{ &lt;</a:t>
            </a:r>
            <a:r>
              <a:rPr lang="en-US" altLang="ja-JP" dirty="0"/>
              <a:t>A&gt; </a:t>
            </a:r>
            <a:r>
              <a:rPr lang="ja-JP" altLang="en-US" dirty="0"/>
              <a:t>に関する最初の処理を行う </a:t>
            </a:r>
            <a:r>
              <a:rPr lang="en-US" altLang="ja-JP" dirty="0"/>
              <a:t>Java </a:t>
            </a:r>
            <a:r>
              <a:rPr lang="ja-JP" altLang="en-US" dirty="0"/>
              <a:t>命令 }</a:t>
            </a:r>
          </a:p>
          <a:p>
            <a:pPr eaLnBrk="0" hangingPunct="0"/>
            <a:r>
              <a:rPr lang="ja-JP" altLang="en-US" dirty="0"/>
              <a:t>{</a:t>
            </a:r>
          </a:p>
          <a:p>
            <a:pPr eaLnBrk="0" hangingPunct="0"/>
            <a:r>
              <a:rPr lang="ja-JP" altLang="en-US" dirty="0"/>
              <a:t>    &lt;</a:t>
            </a:r>
            <a:r>
              <a:rPr lang="en-US" altLang="ja-JP" dirty="0"/>
              <a:t>token1&gt; {token1 </a:t>
            </a:r>
            <a:r>
              <a:rPr lang="ja-JP" altLang="en-US" dirty="0"/>
              <a:t>を処理する </a:t>
            </a:r>
            <a:r>
              <a:rPr lang="en-US" altLang="ja-JP" dirty="0"/>
              <a:t>Java </a:t>
            </a:r>
            <a:r>
              <a:rPr lang="ja-JP" altLang="en-US" dirty="0"/>
              <a:t>命令}</a:t>
            </a:r>
          </a:p>
          <a:p>
            <a:pPr eaLnBrk="0" hangingPunct="0"/>
            <a:r>
              <a:rPr lang="ja-JP" altLang="en-US" dirty="0"/>
              <a:t>    </a:t>
            </a:r>
            <a:r>
              <a:rPr lang="en-US" altLang="ja-JP" dirty="0"/>
              <a:t>B()           {&lt;B&gt; </a:t>
            </a:r>
            <a:r>
              <a:rPr lang="ja-JP" altLang="en-US" dirty="0"/>
              <a:t>を処理する </a:t>
            </a:r>
            <a:r>
              <a:rPr lang="en-US" altLang="ja-JP" dirty="0"/>
              <a:t>Java </a:t>
            </a:r>
            <a:r>
              <a:rPr lang="ja-JP" altLang="en-US" dirty="0"/>
              <a:t>命令}</a:t>
            </a:r>
          </a:p>
          <a:p>
            <a:pPr eaLnBrk="0" hangingPunct="0"/>
            <a:r>
              <a:rPr lang="ja-JP" altLang="en-US" dirty="0"/>
              <a:t>    &lt;</a:t>
            </a:r>
            <a:r>
              <a:rPr lang="en-US" altLang="ja-JP" dirty="0"/>
              <a:t>token2&gt; {token2 </a:t>
            </a:r>
            <a:r>
              <a:rPr lang="ja-JP" altLang="en-US" dirty="0"/>
              <a:t>を処理する </a:t>
            </a:r>
            <a:r>
              <a:rPr lang="en-US" altLang="ja-JP" dirty="0"/>
              <a:t>Java </a:t>
            </a:r>
            <a:r>
              <a:rPr lang="ja-JP" altLang="en-US" dirty="0"/>
              <a:t>命令}</a:t>
            </a:r>
          </a:p>
          <a:p>
            <a:pPr eaLnBrk="0" hangingPunct="0"/>
            <a:r>
              <a:rPr lang="ja-JP" altLang="en-US" dirty="0"/>
              <a:t>    </a:t>
            </a:r>
            <a:r>
              <a:rPr lang="en-US" altLang="ja-JP" dirty="0"/>
              <a:t>C()           {&lt;C&gt; </a:t>
            </a:r>
            <a:r>
              <a:rPr lang="ja-JP" altLang="en-US" dirty="0"/>
              <a:t>を処理する </a:t>
            </a:r>
            <a:r>
              <a:rPr lang="en-US" altLang="ja-JP" dirty="0"/>
              <a:t>Java </a:t>
            </a:r>
            <a:r>
              <a:rPr lang="ja-JP" altLang="en-US" dirty="0"/>
              <a:t>命令}</a:t>
            </a:r>
          </a:p>
          <a:p>
            <a:pPr eaLnBrk="0" hangingPunct="0"/>
            <a:r>
              <a:rPr lang="ja-JP" altLang="en-US" dirty="0"/>
              <a:t>    &lt;</a:t>
            </a:r>
            <a:r>
              <a:rPr lang="en-US" altLang="ja-JP" dirty="0"/>
              <a:t>token3&gt; {token3 </a:t>
            </a:r>
            <a:r>
              <a:rPr lang="ja-JP" altLang="en-US" dirty="0"/>
              <a:t>を処理する </a:t>
            </a:r>
            <a:r>
              <a:rPr lang="en-US" altLang="ja-JP" dirty="0"/>
              <a:t>Java </a:t>
            </a:r>
            <a:r>
              <a:rPr lang="ja-JP" altLang="en-US" dirty="0"/>
              <a:t>命令}</a:t>
            </a:r>
          </a:p>
          <a:p>
            <a:pPr eaLnBrk="0" hangingPunct="0"/>
            <a:r>
              <a:rPr lang="en-US" altLang="ja-JP" dirty="0"/>
              <a:t>} </a:t>
            </a:r>
            <a:endParaRPr lang="ja-JP" altLang="en-US" dirty="0"/>
          </a:p>
        </p:txBody>
      </p:sp>
      <p:sp>
        <p:nvSpPr>
          <p:cNvPr id="614404" name="Text Box 4"/>
          <p:cNvSpPr txBox="1">
            <a:spLocks noChangeArrowheads="1"/>
          </p:cNvSpPr>
          <p:nvPr/>
        </p:nvSpPr>
        <p:spPr bwMode="auto">
          <a:xfrm>
            <a:off x="914400" y="1752600"/>
            <a:ext cx="70627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非終端記号 &lt;</a:t>
            </a:r>
            <a:r>
              <a:rPr lang="en-US" altLang="ja-JP"/>
              <a:t>A&gt; </a:t>
            </a:r>
            <a:r>
              <a:rPr lang="ja-JP" altLang="en-US"/>
              <a:t>に対するマクロ構文の定義</a:t>
            </a:r>
          </a:p>
          <a:p>
            <a:r>
              <a:rPr lang="ja-JP" altLang="en-US"/>
              <a:t> &lt;</a:t>
            </a:r>
            <a:r>
              <a:rPr lang="en-US" altLang="ja-JP"/>
              <a:t>A&gt; ::= “token1”  &lt;B&gt; “token2” &lt;C&gt; “token3”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生成器</a:t>
            </a:r>
          </a:p>
        </p:txBody>
      </p:sp>
      <p:sp>
        <p:nvSpPr>
          <p:cNvPr id="590851" name="Rectangle 3"/>
          <p:cNvSpPr>
            <a:spLocks noChangeArrowheads="1"/>
          </p:cNvSpPr>
          <p:nvPr/>
        </p:nvSpPr>
        <p:spPr bwMode="auto">
          <a:xfrm>
            <a:off x="2133600" y="2667000"/>
            <a:ext cx="3124200"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a:t>字句解析部生成器</a:t>
            </a:r>
          </a:p>
          <a:p>
            <a:pPr algn="ctr"/>
            <a:r>
              <a:rPr lang="en-US" altLang="ja-JP"/>
              <a:t>lexer generator</a:t>
            </a:r>
          </a:p>
        </p:txBody>
      </p:sp>
      <p:grpSp>
        <p:nvGrpSpPr>
          <p:cNvPr id="590877" name="Group 29"/>
          <p:cNvGrpSpPr>
            <a:grpSpLocks/>
          </p:cNvGrpSpPr>
          <p:nvPr/>
        </p:nvGrpSpPr>
        <p:grpSpPr bwMode="auto">
          <a:xfrm>
            <a:off x="228600" y="2667000"/>
            <a:ext cx="1905000" cy="1066800"/>
            <a:chOff x="144" y="1680"/>
            <a:chExt cx="1200" cy="672"/>
          </a:xfrm>
        </p:grpSpPr>
        <p:sp>
          <p:nvSpPr>
            <p:cNvPr id="590853" name="AutoShape 5"/>
            <p:cNvSpPr>
              <a:spLocks noChangeArrowheads="1"/>
            </p:cNvSpPr>
            <p:nvPr/>
          </p:nvSpPr>
          <p:spPr bwMode="auto">
            <a:xfrm>
              <a:off x="144" y="1680"/>
              <a:ext cx="1056" cy="672"/>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a:t>マイクロ</a:t>
              </a:r>
            </a:p>
            <a:p>
              <a:pPr algn="ctr"/>
              <a:r>
                <a:rPr lang="ja-JP" altLang="en-US"/>
                <a:t>構文規則</a:t>
              </a:r>
            </a:p>
          </p:txBody>
        </p:sp>
        <p:sp>
          <p:nvSpPr>
            <p:cNvPr id="590854" name="Line 6"/>
            <p:cNvSpPr>
              <a:spLocks noChangeShapeType="1"/>
            </p:cNvSpPr>
            <p:nvPr/>
          </p:nvSpPr>
          <p:spPr bwMode="auto">
            <a:xfrm>
              <a:off x="1200" y="1968"/>
              <a:ext cx="144"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90876" name="Group 28"/>
          <p:cNvGrpSpPr>
            <a:grpSpLocks/>
          </p:cNvGrpSpPr>
          <p:nvPr/>
        </p:nvGrpSpPr>
        <p:grpSpPr bwMode="auto">
          <a:xfrm>
            <a:off x="4953000" y="1752600"/>
            <a:ext cx="2133600" cy="1905000"/>
            <a:chOff x="3120" y="1104"/>
            <a:chExt cx="1344" cy="1200"/>
          </a:xfrm>
        </p:grpSpPr>
        <p:grpSp>
          <p:nvGrpSpPr>
            <p:cNvPr id="590870" name="Group 22"/>
            <p:cNvGrpSpPr>
              <a:grpSpLocks/>
            </p:cNvGrpSpPr>
            <p:nvPr/>
          </p:nvGrpSpPr>
          <p:grpSpPr bwMode="auto">
            <a:xfrm>
              <a:off x="3120" y="1104"/>
              <a:ext cx="1344" cy="1200"/>
              <a:chOff x="1728" y="2496"/>
              <a:chExt cx="1344" cy="1200"/>
            </a:xfrm>
          </p:grpSpPr>
          <p:sp>
            <p:nvSpPr>
              <p:cNvPr id="590856" name="Line 8"/>
              <p:cNvSpPr>
                <a:spLocks noChangeShapeType="1"/>
              </p:cNvSpPr>
              <p:nvPr/>
            </p:nvSpPr>
            <p:spPr bwMode="auto">
              <a:xfrm>
                <a:off x="1728" y="2496"/>
                <a:ext cx="13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0857" name="Line 9"/>
              <p:cNvSpPr>
                <a:spLocks noChangeShapeType="1"/>
              </p:cNvSpPr>
              <p:nvPr/>
            </p:nvSpPr>
            <p:spPr bwMode="auto">
              <a:xfrm flipH="1">
                <a:off x="1728" y="2496"/>
                <a:ext cx="0" cy="4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0858" name="Line 10"/>
              <p:cNvSpPr>
                <a:spLocks noChangeShapeType="1"/>
              </p:cNvSpPr>
              <p:nvPr/>
            </p:nvSpPr>
            <p:spPr bwMode="auto">
              <a:xfrm>
                <a:off x="3072" y="2496"/>
                <a:ext cx="0" cy="4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0859" name="Line 11"/>
              <p:cNvSpPr>
                <a:spLocks noChangeShapeType="1"/>
              </p:cNvSpPr>
              <p:nvPr/>
            </p:nvSpPr>
            <p:spPr bwMode="auto">
              <a:xfrm>
                <a:off x="1728" y="29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0860" name="Line 12"/>
              <p:cNvSpPr>
                <a:spLocks noChangeShapeType="1"/>
              </p:cNvSpPr>
              <p:nvPr/>
            </p:nvSpPr>
            <p:spPr bwMode="auto">
              <a:xfrm rot="5400000">
                <a:off x="2400" y="3360"/>
                <a:ext cx="0" cy="6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0861" name="Line 13"/>
              <p:cNvSpPr>
                <a:spLocks noChangeShapeType="1"/>
              </p:cNvSpPr>
              <p:nvPr/>
            </p:nvSpPr>
            <p:spPr bwMode="auto">
              <a:xfrm>
                <a:off x="2064" y="2928"/>
                <a:ext cx="0" cy="76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0862" name="Line 14"/>
              <p:cNvSpPr>
                <a:spLocks noChangeShapeType="1"/>
              </p:cNvSpPr>
              <p:nvPr/>
            </p:nvSpPr>
            <p:spPr bwMode="auto">
              <a:xfrm>
                <a:off x="2736" y="2928"/>
                <a:ext cx="0" cy="76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0863" name="Line 15"/>
              <p:cNvSpPr>
                <a:spLocks noChangeShapeType="1"/>
              </p:cNvSpPr>
              <p:nvPr/>
            </p:nvSpPr>
            <p:spPr bwMode="auto">
              <a:xfrm>
                <a:off x="2736" y="29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0864" name="Text Box 16"/>
              <p:cNvSpPr txBox="1">
                <a:spLocks noChangeArrowheads="1"/>
              </p:cNvSpPr>
              <p:nvPr/>
            </p:nvSpPr>
            <p:spPr bwMode="auto">
              <a:xfrm>
                <a:off x="1776" y="2544"/>
                <a:ext cx="1234"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ja-JP" altLang="en-US"/>
                  <a:t>字句解析部</a:t>
                </a:r>
              </a:p>
              <a:p>
                <a:pPr algn="ctr"/>
                <a:r>
                  <a:rPr lang="en-US" altLang="ja-JP"/>
                  <a:t>lexer</a:t>
                </a:r>
              </a:p>
            </p:txBody>
          </p:sp>
        </p:grpSp>
        <p:sp>
          <p:nvSpPr>
            <p:cNvPr id="590871" name="Line 23"/>
            <p:cNvSpPr>
              <a:spLocks noChangeShapeType="1"/>
            </p:cNvSpPr>
            <p:nvPr/>
          </p:nvSpPr>
          <p:spPr bwMode="auto">
            <a:xfrm>
              <a:off x="3312" y="1968"/>
              <a:ext cx="144"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90874" name="Group 26"/>
          <p:cNvGrpSpPr>
            <a:grpSpLocks/>
          </p:cNvGrpSpPr>
          <p:nvPr/>
        </p:nvGrpSpPr>
        <p:grpSpPr bwMode="auto">
          <a:xfrm>
            <a:off x="2743200" y="1752600"/>
            <a:ext cx="2209800" cy="685800"/>
            <a:chOff x="1728" y="1104"/>
            <a:chExt cx="1392" cy="432"/>
          </a:xfrm>
        </p:grpSpPr>
        <p:sp>
          <p:nvSpPr>
            <p:cNvPr id="590867" name="Rectangle 19"/>
            <p:cNvSpPr>
              <a:spLocks noChangeArrowheads="1"/>
            </p:cNvSpPr>
            <p:nvPr/>
          </p:nvSpPr>
          <p:spPr bwMode="auto">
            <a:xfrm>
              <a:off x="1728" y="1104"/>
              <a:ext cx="1248" cy="43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2400"/>
                <a:t>原始プログラム</a:t>
              </a:r>
            </a:p>
          </p:txBody>
        </p:sp>
        <p:sp>
          <p:nvSpPr>
            <p:cNvPr id="590872" name="Line 24"/>
            <p:cNvSpPr>
              <a:spLocks noChangeShapeType="1"/>
            </p:cNvSpPr>
            <p:nvPr/>
          </p:nvSpPr>
          <p:spPr bwMode="auto">
            <a:xfrm>
              <a:off x="2976" y="1344"/>
              <a:ext cx="144"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90875" name="Group 27"/>
          <p:cNvGrpSpPr>
            <a:grpSpLocks/>
          </p:cNvGrpSpPr>
          <p:nvPr/>
        </p:nvGrpSpPr>
        <p:grpSpPr bwMode="auto">
          <a:xfrm>
            <a:off x="7086600" y="1752600"/>
            <a:ext cx="1828800" cy="685800"/>
            <a:chOff x="4464" y="1104"/>
            <a:chExt cx="1152" cy="432"/>
          </a:xfrm>
        </p:grpSpPr>
        <p:sp>
          <p:nvSpPr>
            <p:cNvPr id="590868" name="Rectangle 20"/>
            <p:cNvSpPr>
              <a:spLocks noChangeArrowheads="1"/>
            </p:cNvSpPr>
            <p:nvPr/>
          </p:nvSpPr>
          <p:spPr bwMode="auto">
            <a:xfrm>
              <a:off x="4608" y="1104"/>
              <a:ext cx="1008" cy="43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2400"/>
                <a:t>トークン列</a:t>
              </a:r>
            </a:p>
          </p:txBody>
        </p:sp>
        <p:sp>
          <p:nvSpPr>
            <p:cNvPr id="590873" name="Line 25"/>
            <p:cNvSpPr>
              <a:spLocks noChangeShapeType="1"/>
            </p:cNvSpPr>
            <p:nvPr/>
          </p:nvSpPr>
          <p:spPr bwMode="auto">
            <a:xfrm>
              <a:off x="4464" y="1344"/>
              <a:ext cx="144"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
        <p:nvSpPr>
          <p:cNvPr id="590878" name="Rectangle 30"/>
          <p:cNvSpPr>
            <a:spLocks noChangeArrowheads="1"/>
          </p:cNvSpPr>
          <p:nvPr/>
        </p:nvSpPr>
        <p:spPr bwMode="auto">
          <a:xfrm>
            <a:off x="2133600" y="5029200"/>
            <a:ext cx="3124200" cy="990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a:t>構文解析部生成器</a:t>
            </a:r>
          </a:p>
          <a:p>
            <a:pPr algn="ctr"/>
            <a:r>
              <a:rPr lang="en-US" altLang="ja-JP"/>
              <a:t>parser generator</a:t>
            </a:r>
          </a:p>
        </p:txBody>
      </p:sp>
      <p:grpSp>
        <p:nvGrpSpPr>
          <p:cNvPr id="590879" name="Group 31"/>
          <p:cNvGrpSpPr>
            <a:grpSpLocks/>
          </p:cNvGrpSpPr>
          <p:nvPr/>
        </p:nvGrpSpPr>
        <p:grpSpPr bwMode="auto">
          <a:xfrm>
            <a:off x="228600" y="5029200"/>
            <a:ext cx="1905000" cy="1066800"/>
            <a:chOff x="144" y="1680"/>
            <a:chExt cx="1200" cy="672"/>
          </a:xfrm>
        </p:grpSpPr>
        <p:sp>
          <p:nvSpPr>
            <p:cNvPr id="590880" name="AutoShape 32"/>
            <p:cNvSpPr>
              <a:spLocks noChangeArrowheads="1"/>
            </p:cNvSpPr>
            <p:nvPr/>
          </p:nvSpPr>
          <p:spPr bwMode="auto">
            <a:xfrm>
              <a:off x="144" y="1680"/>
              <a:ext cx="1056" cy="672"/>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a:t>マクロ</a:t>
              </a:r>
            </a:p>
            <a:p>
              <a:pPr algn="ctr"/>
              <a:r>
                <a:rPr lang="ja-JP" altLang="en-US"/>
                <a:t>構文規則</a:t>
              </a:r>
            </a:p>
          </p:txBody>
        </p:sp>
        <p:sp>
          <p:nvSpPr>
            <p:cNvPr id="590881" name="Line 33"/>
            <p:cNvSpPr>
              <a:spLocks noChangeShapeType="1"/>
            </p:cNvSpPr>
            <p:nvPr/>
          </p:nvSpPr>
          <p:spPr bwMode="auto">
            <a:xfrm>
              <a:off x="1200" y="1968"/>
              <a:ext cx="144"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90882" name="Group 34"/>
          <p:cNvGrpSpPr>
            <a:grpSpLocks/>
          </p:cNvGrpSpPr>
          <p:nvPr/>
        </p:nvGrpSpPr>
        <p:grpSpPr bwMode="auto">
          <a:xfrm>
            <a:off x="4953000" y="4114800"/>
            <a:ext cx="2133600" cy="1905000"/>
            <a:chOff x="3120" y="1104"/>
            <a:chExt cx="1344" cy="1200"/>
          </a:xfrm>
        </p:grpSpPr>
        <p:grpSp>
          <p:nvGrpSpPr>
            <p:cNvPr id="590883" name="Group 35"/>
            <p:cNvGrpSpPr>
              <a:grpSpLocks/>
            </p:cNvGrpSpPr>
            <p:nvPr/>
          </p:nvGrpSpPr>
          <p:grpSpPr bwMode="auto">
            <a:xfrm>
              <a:off x="3120" y="1104"/>
              <a:ext cx="1344" cy="1200"/>
              <a:chOff x="1728" y="2496"/>
              <a:chExt cx="1344" cy="1200"/>
            </a:xfrm>
          </p:grpSpPr>
          <p:sp>
            <p:nvSpPr>
              <p:cNvPr id="590884" name="Line 36"/>
              <p:cNvSpPr>
                <a:spLocks noChangeShapeType="1"/>
              </p:cNvSpPr>
              <p:nvPr/>
            </p:nvSpPr>
            <p:spPr bwMode="auto">
              <a:xfrm>
                <a:off x="1728" y="2496"/>
                <a:ext cx="134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0885" name="Line 37"/>
              <p:cNvSpPr>
                <a:spLocks noChangeShapeType="1"/>
              </p:cNvSpPr>
              <p:nvPr/>
            </p:nvSpPr>
            <p:spPr bwMode="auto">
              <a:xfrm flipH="1">
                <a:off x="1728" y="2496"/>
                <a:ext cx="0" cy="4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0886" name="Line 38"/>
              <p:cNvSpPr>
                <a:spLocks noChangeShapeType="1"/>
              </p:cNvSpPr>
              <p:nvPr/>
            </p:nvSpPr>
            <p:spPr bwMode="auto">
              <a:xfrm>
                <a:off x="3072" y="2496"/>
                <a:ext cx="0" cy="4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0887" name="Line 39"/>
              <p:cNvSpPr>
                <a:spLocks noChangeShapeType="1"/>
              </p:cNvSpPr>
              <p:nvPr/>
            </p:nvSpPr>
            <p:spPr bwMode="auto">
              <a:xfrm>
                <a:off x="1728" y="29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0888" name="Line 40"/>
              <p:cNvSpPr>
                <a:spLocks noChangeShapeType="1"/>
              </p:cNvSpPr>
              <p:nvPr/>
            </p:nvSpPr>
            <p:spPr bwMode="auto">
              <a:xfrm rot="5400000">
                <a:off x="2400" y="3360"/>
                <a:ext cx="0" cy="6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0889" name="Line 41"/>
              <p:cNvSpPr>
                <a:spLocks noChangeShapeType="1"/>
              </p:cNvSpPr>
              <p:nvPr/>
            </p:nvSpPr>
            <p:spPr bwMode="auto">
              <a:xfrm>
                <a:off x="2064" y="2928"/>
                <a:ext cx="0" cy="76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0890" name="Line 42"/>
              <p:cNvSpPr>
                <a:spLocks noChangeShapeType="1"/>
              </p:cNvSpPr>
              <p:nvPr/>
            </p:nvSpPr>
            <p:spPr bwMode="auto">
              <a:xfrm>
                <a:off x="2736" y="2928"/>
                <a:ext cx="0" cy="76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0891" name="Line 43"/>
              <p:cNvSpPr>
                <a:spLocks noChangeShapeType="1"/>
              </p:cNvSpPr>
              <p:nvPr/>
            </p:nvSpPr>
            <p:spPr bwMode="auto">
              <a:xfrm>
                <a:off x="2736" y="2928"/>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0892" name="Text Box 44"/>
              <p:cNvSpPr txBox="1">
                <a:spLocks noChangeArrowheads="1"/>
              </p:cNvSpPr>
              <p:nvPr/>
            </p:nvSpPr>
            <p:spPr bwMode="auto">
              <a:xfrm>
                <a:off x="1778" y="2544"/>
                <a:ext cx="1234"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ja-JP" altLang="en-US"/>
                  <a:t>構文解析部</a:t>
                </a:r>
              </a:p>
              <a:p>
                <a:pPr algn="ctr"/>
                <a:r>
                  <a:rPr lang="en-US" altLang="ja-JP"/>
                  <a:t>parser</a:t>
                </a:r>
              </a:p>
            </p:txBody>
          </p:sp>
        </p:grpSp>
        <p:sp>
          <p:nvSpPr>
            <p:cNvPr id="590893" name="Line 45"/>
            <p:cNvSpPr>
              <a:spLocks noChangeShapeType="1"/>
            </p:cNvSpPr>
            <p:nvPr/>
          </p:nvSpPr>
          <p:spPr bwMode="auto">
            <a:xfrm>
              <a:off x="3312" y="1968"/>
              <a:ext cx="144"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90900" name="Group 52"/>
          <p:cNvGrpSpPr>
            <a:grpSpLocks/>
          </p:cNvGrpSpPr>
          <p:nvPr/>
        </p:nvGrpSpPr>
        <p:grpSpPr bwMode="auto">
          <a:xfrm>
            <a:off x="3124200" y="4114800"/>
            <a:ext cx="1828800" cy="685800"/>
            <a:chOff x="1968" y="2496"/>
            <a:chExt cx="1152" cy="432"/>
          </a:xfrm>
        </p:grpSpPr>
        <p:sp>
          <p:nvSpPr>
            <p:cNvPr id="590895" name="Rectangle 47"/>
            <p:cNvSpPr>
              <a:spLocks noChangeArrowheads="1"/>
            </p:cNvSpPr>
            <p:nvPr/>
          </p:nvSpPr>
          <p:spPr bwMode="auto">
            <a:xfrm>
              <a:off x="1968" y="2496"/>
              <a:ext cx="1008" cy="43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2400"/>
                <a:t>トークン列</a:t>
              </a:r>
            </a:p>
          </p:txBody>
        </p:sp>
        <p:sp>
          <p:nvSpPr>
            <p:cNvPr id="590896" name="Line 48"/>
            <p:cNvSpPr>
              <a:spLocks noChangeShapeType="1"/>
            </p:cNvSpPr>
            <p:nvPr/>
          </p:nvSpPr>
          <p:spPr bwMode="auto">
            <a:xfrm>
              <a:off x="2976" y="2736"/>
              <a:ext cx="144"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90897" name="Group 49"/>
          <p:cNvGrpSpPr>
            <a:grpSpLocks/>
          </p:cNvGrpSpPr>
          <p:nvPr/>
        </p:nvGrpSpPr>
        <p:grpSpPr bwMode="auto">
          <a:xfrm>
            <a:off x="7086600" y="4114800"/>
            <a:ext cx="1828800" cy="685800"/>
            <a:chOff x="4464" y="1104"/>
            <a:chExt cx="1152" cy="432"/>
          </a:xfrm>
        </p:grpSpPr>
        <p:sp>
          <p:nvSpPr>
            <p:cNvPr id="590898" name="Rectangle 50"/>
            <p:cNvSpPr>
              <a:spLocks noChangeArrowheads="1"/>
            </p:cNvSpPr>
            <p:nvPr/>
          </p:nvSpPr>
          <p:spPr bwMode="auto">
            <a:xfrm>
              <a:off x="4608" y="1104"/>
              <a:ext cx="1008" cy="43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2400"/>
                <a:t>構文解析木</a:t>
              </a:r>
            </a:p>
          </p:txBody>
        </p:sp>
        <p:sp>
          <p:nvSpPr>
            <p:cNvPr id="590899" name="Line 51"/>
            <p:cNvSpPr>
              <a:spLocks noChangeShapeType="1"/>
            </p:cNvSpPr>
            <p:nvPr/>
          </p:nvSpPr>
          <p:spPr bwMode="auto">
            <a:xfrm>
              <a:off x="4464" y="1344"/>
              <a:ext cx="144"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90877"/>
                                        </p:tgtEl>
                                        <p:attrNameLst>
                                          <p:attrName>style.visibility</p:attrName>
                                        </p:attrNameLst>
                                      </p:cBhvr>
                                      <p:to>
                                        <p:strVal val="visible"/>
                                      </p:to>
                                    </p:set>
                                    <p:animEffect transition="in" filter="wipe(left)">
                                      <p:cBhvr>
                                        <p:cTn id="7" dur="500"/>
                                        <p:tgtEl>
                                          <p:spTgt spid="5908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90876"/>
                                        </p:tgtEl>
                                        <p:attrNameLst>
                                          <p:attrName>style.visibility</p:attrName>
                                        </p:attrNameLst>
                                      </p:cBhvr>
                                      <p:to>
                                        <p:strVal val="visible"/>
                                      </p:to>
                                    </p:set>
                                    <p:animEffect transition="in" filter="wipe(left)">
                                      <p:cBhvr>
                                        <p:cTn id="12" dur="500"/>
                                        <p:tgtEl>
                                          <p:spTgt spid="5908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90874"/>
                                        </p:tgtEl>
                                        <p:attrNameLst>
                                          <p:attrName>style.visibility</p:attrName>
                                        </p:attrNameLst>
                                      </p:cBhvr>
                                      <p:to>
                                        <p:strVal val="visible"/>
                                      </p:to>
                                    </p:set>
                                    <p:animEffect transition="in" filter="wipe(left)">
                                      <p:cBhvr>
                                        <p:cTn id="17" dur="500"/>
                                        <p:tgtEl>
                                          <p:spTgt spid="5908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90875"/>
                                        </p:tgtEl>
                                        <p:attrNameLst>
                                          <p:attrName>style.visibility</p:attrName>
                                        </p:attrNameLst>
                                      </p:cBhvr>
                                      <p:to>
                                        <p:strVal val="visible"/>
                                      </p:to>
                                    </p:set>
                                    <p:animEffect transition="in" filter="wipe(left)">
                                      <p:cBhvr>
                                        <p:cTn id="22" dur="500"/>
                                        <p:tgtEl>
                                          <p:spTgt spid="5908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90879"/>
                                        </p:tgtEl>
                                        <p:attrNameLst>
                                          <p:attrName>style.visibility</p:attrName>
                                        </p:attrNameLst>
                                      </p:cBhvr>
                                      <p:to>
                                        <p:strVal val="visible"/>
                                      </p:to>
                                    </p:set>
                                    <p:animEffect transition="in" filter="wipe(left)">
                                      <p:cBhvr>
                                        <p:cTn id="27" dur="500"/>
                                        <p:tgtEl>
                                          <p:spTgt spid="5908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90882"/>
                                        </p:tgtEl>
                                        <p:attrNameLst>
                                          <p:attrName>style.visibility</p:attrName>
                                        </p:attrNameLst>
                                      </p:cBhvr>
                                      <p:to>
                                        <p:strVal val="visible"/>
                                      </p:to>
                                    </p:set>
                                    <p:animEffect transition="in" filter="wipe(left)">
                                      <p:cBhvr>
                                        <p:cTn id="32" dur="500"/>
                                        <p:tgtEl>
                                          <p:spTgt spid="59088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90900"/>
                                        </p:tgtEl>
                                        <p:attrNameLst>
                                          <p:attrName>style.visibility</p:attrName>
                                        </p:attrNameLst>
                                      </p:cBhvr>
                                      <p:to>
                                        <p:strVal val="visible"/>
                                      </p:to>
                                    </p:set>
                                    <p:animEffect transition="in" filter="wipe(left)">
                                      <p:cBhvr>
                                        <p:cTn id="37" dur="500"/>
                                        <p:tgtEl>
                                          <p:spTgt spid="59090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90897"/>
                                        </p:tgtEl>
                                        <p:attrNameLst>
                                          <p:attrName>style.visibility</p:attrName>
                                        </p:attrNameLst>
                                      </p:cBhvr>
                                      <p:to>
                                        <p:strVal val="visible"/>
                                      </p:to>
                                    </p:set>
                                    <p:animEffect transition="in" filter="wipe(left)">
                                      <p:cBhvr>
                                        <p:cTn id="42" dur="500"/>
                                        <p:tgtEl>
                                          <p:spTgt spid="590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idx="4294967295"/>
          </p:nvPr>
        </p:nvSpPr>
        <p:spPr>
          <a:xfrm>
            <a:off x="1066800" y="304800"/>
            <a:ext cx="75438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構文解析系(コード無し</a:t>
            </a:r>
            <a:r>
              <a:rPr lang="en-US" altLang="ja-JP">
                <a:effectLst/>
              </a:rPr>
              <a:t>)</a:t>
            </a:r>
            <a:r>
              <a:rPr lang="ja-JP" altLang="en-US">
                <a:effectLst/>
              </a:rPr>
              <a:t>の作成</a:t>
            </a:r>
          </a:p>
        </p:txBody>
      </p:sp>
      <p:sp>
        <p:nvSpPr>
          <p:cNvPr id="617475" name="Rectangle 3"/>
          <p:cNvSpPr>
            <a:spLocks noChangeArrowheads="1"/>
          </p:cNvSpPr>
          <p:nvPr/>
        </p:nvSpPr>
        <p:spPr bwMode="auto">
          <a:xfrm>
            <a:off x="228600" y="2133600"/>
            <a:ext cx="8458200" cy="28194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a:t>void Factor() : </a:t>
            </a:r>
          </a:p>
          <a:p>
            <a:pPr eaLnBrk="0" hangingPunct="0"/>
            <a:r>
              <a:rPr lang="en-US" altLang="ja-JP"/>
              <a:t>{} </a:t>
            </a:r>
          </a:p>
          <a:p>
            <a:pPr eaLnBrk="0" hangingPunct="0"/>
            <a:r>
              <a:rPr lang="en-US" altLang="ja-JP"/>
              <a:t>{</a:t>
            </a:r>
          </a:p>
          <a:p>
            <a:pPr eaLnBrk="0" hangingPunct="0"/>
            <a:r>
              <a:rPr lang="en-US" altLang="ja-JP"/>
              <a:t>     &lt;NAME&gt; </a:t>
            </a:r>
          </a:p>
          <a:p>
            <a:pPr eaLnBrk="0" hangingPunct="0"/>
            <a:r>
              <a:rPr lang="en-US" altLang="ja-JP"/>
              <a:t>   | &lt;INTEGER&gt; </a:t>
            </a:r>
          </a:p>
          <a:p>
            <a:pPr eaLnBrk="0" hangingPunct="0"/>
            <a:r>
              <a:rPr lang="en-US" altLang="ja-JP"/>
              <a:t>} </a:t>
            </a:r>
            <a:endParaRPr lang="ja-JP" altLang="en-US"/>
          </a:p>
        </p:txBody>
      </p:sp>
      <p:sp>
        <p:nvSpPr>
          <p:cNvPr id="617476" name="Rectangle 4"/>
          <p:cNvSpPr>
            <a:spLocks noChangeArrowheads="1"/>
          </p:cNvSpPr>
          <p:nvPr/>
        </p:nvSpPr>
        <p:spPr bwMode="auto">
          <a:xfrm>
            <a:off x="304800" y="1295400"/>
            <a:ext cx="6781800" cy="609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a:t>&lt;Factor&gt; ::= NAME | INTEGER  </a:t>
            </a:r>
          </a:p>
        </p:txBody>
      </p:sp>
      <p:sp>
        <p:nvSpPr>
          <p:cNvPr id="617481" name="Text Box 9"/>
          <p:cNvSpPr txBox="1">
            <a:spLocks noChangeArrowheads="1"/>
          </p:cNvSpPr>
          <p:nvPr/>
        </p:nvSpPr>
        <p:spPr bwMode="auto">
          <a:xfrm>
            <a:off x="457200" y="5105400"/>
            <a:ext cx="5779444" cy="586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3200" dirty="0"/>
              <a:t>ここに生成するコードを埋め込む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7475"/>
                                        </p:tgtEl>
                                        <p:attrNameLst>
                                          <p:attrName>style.visibility</p:attrName>
                                        </p:attrNameLst>
                                      </p:cBhvr>
                                      <p:to>
                                        <p:strVal val="visible"/>
                                      </p:to>
                                    </p:set>
                                    <p:animEffect transition="in" filter="checkerboard(across)">
                                      <p:cBhvr>
                                        <p:cTn id="7" dur="500"/>
                                        <p:tgtEl>
                                          <p:spTgt spid="6174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7481"/>
                                        </p:tgtEl>
                                        <p:attrNameLst>
                                          <p:attrName>style.visibility</p:attrName>
                                        </p:attrNameLst>
                                      </p:cBhvr>
                                      <p:to>
                                        <p:strVal val="visible"/>
                                      </p:to>
                                    </p:set>
                                    <p:animEffect transition="in" filter="checkerboard(across)">
                                      <p:cBhvr>
                                        <p:cTn id="12" dur="500"/>
                                        <p:tgtEl>
                                          <p:spTgt spid="617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animBg="1" autoUpdateAnimBg="0"/>
      <p:bldP spid="617481"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idx="4294967295"/>
          </p:nvPr>
        </p:nvSpPr>
        <p:spPr>
          <a:xfrm>
            <a:off x="1066800" y="304800"/>
            <a:ext cx="75438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ffectLst/>
              </a:rPr>
              <a:t>構文解析系(コード有り</a:t>
            </a:r>
            <a:r>
              <a:rPr lang="en-US" altLang="ja-JP" dirty="0">
                <a:effectLst/>
              </a:rPr>
              <a:t>)</a:t>
            </a:r>
            <a:r>
              <a:rPr lang="ja-JP" altLang="en-US" dirty="0">
                <a:effectLst/>
              </a:rPr>
              <a:t>の作成</a:t>
            </a:r>
          </a:p>
        </p:txBody>
      </p:sp>
      <p:sp>
        <p:nvSpPr>
          <p:cNvPr id="617475" name="Rectangle 3"/>
          <p:cNvSpPr>
            <a:spLocks noChangeArrowheads="1"/>
          </p:cNvSpPr>
          <p:nvPr/>
        </p:nvSpPr>
        <p:spPr bwMode="auto">
          <a:xfrm>
            <a:off x="228600" y="2133600"/>
            <a:ext cx="8610600" cy="44958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dirty="0"/>
              <a:t>void Factor() : </a:t>
            </a:r>
          </a:p>
          <a:p>
            <a:pPr eaLnBrk="0" hangingPunct="0"/>
            <a:r>
              <a:rPr lang="en-US" altLang="ja-JP" dirty="0"/>
              <a:t>{ </a:t>
            </a:r>
            <a:r>
              <a:rPr lang="en-US" altLang="ja-JP" dirty="0">
                <a:solidFill>
                  <a:srgbClr val="FFFF99"/>
                </a:solidFill>
              </a:rPr>
              <a:t>/* </a:t>
            </a:r>
            <a:r>
              <a:rPr lang="ja-JP" altLang="en-US" dirty="0">
                <a:solidFill>
                  <a:srgbClr val="FFFF99"/>
                </a:solidFill>
              </a:rPr>
              <a:t>ここにメソッドの開始時に行う処理を記述 */ </a:t>
            </a:r>
            <a:r>
              <a:rPr lang="en-US" altLang="ja-JP" dirty="0"/>
              <a:t>} </a:t>
            </a:r>
          </a:p>
          <a:p>
            <a:pPr eaLnBrk="0" hangingPunct="0"/>
            <a:r>
              <a:rPr lang="en-US" altLang="ja-JP" dirty="0"/>
              <a:t>{</a:t>
            </a:r>
          </a:p>
          <a:p>
            <a:pPr eaLnBrk="0" hangingPunct="0"/>
            <a:r>
              <a:rPr lang="en-US" altLang="ja-JP" dirty="0"/>
              <a:t>     &lt;NAME&gt;  {</a:t>
            </a:r>
          </a:p>
          <a:p>
            <a:pPr eaLnBrk="0" hangingPunct="0"/>
            <a:r>
              <a:rPr lang="en-US" altLang="ja-JP" dirty="0">
                <a:solidFill>
                  <a:srgbClr val="FFFF99"/>
                </a:solidFill>
              </a:rPr>
              <a:t>       /* </a:t>
            </a:r>
            <a:r>
              <a:rPr lang="ja-JP" altLang="en-US" dirty="0">
                <a:solidFill>
                  <a:srgbClr val="FFFF99"/>
                </a:solidFill>
              </a:rPr>
              <a:t>ここに </a:t>
            </a:r>
            <a:r>
              <a:rPr lang="en-US" altLang="ja-JP" dirty="0">
                <a:solidFill>
                  <a:srgbClr val="FFFF99"/>
                </a:solidFill>
              </a:rPr>
              <a:t>NAME</a:t>
            </a:r>
            <a:r>
              <a:rPr lang="ja-JP" altLang="en-US" dirty="0">
                <a:solidFill>
                  <a:srgbClr val="FFFF99"/>
                </a:solidFill>
              </a:rPr>
              <a:t> を読んだ場合の処理を記述 */</a:t>
            </a:r>
            <a:endParaRPr lang="en-US" altLang="ja-JP" dirty="0">
              <a:solidFill>
                <a:srgbClr val="FFFF99"/>
              </a:solidFill>
            </a:endParaRPr>
          </a:p>
          <a:p>
            <a:pPr eaLnBrk="0" hangingPunct="0"/>
            <a:r>
              <a:rPr lang="en-US" altLang="ja-JP" dirty="0">
                <a:solidFill>
                  <a:srgbClr val="FFFF99"/>
                </a:solidFill>
              </a:rPr>
              <a:t>   </a:t>
            </a:r>
            <a:r>
              <a:rPr lang="en-US" altLang="ja-JP" dirty="0"/>
              <a:t>}</a:t>
            </a:r>
          </a:p>
          <a:p>
            <a:pPr eaLnBrk="0" hangingPunct="0"/>
            <a:r>
              <a:rPr lang="en-US" altLang="ja-JP" dirty="0"/>
              <a:t>   | &lt;INTEGER&gt;  {</a:t>
            </a:r>
          </a:p>
          <a:p>
            <a:pPr eaLnBrk="0" hangingPunct="0"/>
            <a:r>
              <a:rPr lang="en-US" altLang="ja-JP" dirty="0">
                <a:solidFill>
                  <a:srgbClr val="FFFF99"/>
                </a:solidFill>
              </a:rPr>
              <a:t>       /* </a:t>
            </a:r>
            <a:r>
              <a:rPr lang="ja-JP" altLang="en-US" dirty="0">
                <a:solidFill>
                  <a:srgbClr val="FFFF99"/>
                </a:solidFill>
              </a:rPr>
              <a:t>ここに </a:t>
            </a:r>
            <a:r>
              <a:rPr lang="en-US" altLang="ja-JP" dirty="0">
                <a:solidFill>
                  <a:srgbClr val="FFFF99"/>
                </a:solidFill>
              </a:rPr>
              <a:t>INTEGER</a:t>
            </a:r>
            <a:r>
              <a:rPr lang="ja-JP" altLang="en-US" dirty="0">
                <a:solidFill>
                  <a:srgbClr val="FFFF99"/>
                </a:solidFill>
              </a:rPr>
              <a:t> を読んだ場合の処理を記述 */</a:t>
            </a:r>
            <a:endParaRPr lang="en-US" altLang="ja-JP" dirty="0">
              <a:solidFill>
                <a:srgbClr val="FFFF99"/>
              </a:solidFill>
            </a:endParaRPr>
          </a:p>
          <a:p>
            <a:pPr eaLnBrk="0" hangingPunct="0"/>
            <a:r>
              <a:rPr lang="en-US" altLang="ja-JP" dirty="0">
                <a:solidFill>
                  <a:srgbClr val="FFFF99"/>
                </a:solidFill>
              </a:rPr>
              <a:t>   </a:t>
            </a:r>
            <a:r>
              <a:rPr lang="en-US" altLang="ja-JP" dirty="0"/>
              <a:t>}</a:t>
            </a:r>
          </a:p>
          <a:p>
            <a:pPr eaLnBrk="0" hangingPunct="0"/>
            <a:r>
              <a:rPr lang="en-US" altLang="ja-JP" dirty="0"/>
              <a:t>} </a:t>
            </a:r>
            <a:endParaRPr lang="ja-JP" altLang="en-US" dirty="0"/>
          </a:p>
        </p:txBody>
      </p:sp>
      <p:sp>
        <p:nvSpPr>
          <p:cNvPr id="617476" name="Rectangle 4"/>
          <p:cNvSpPr>
            <a:spLocks noChangeArrowheads="1"/>
          </p:cNvSpPr>
          <p:nvPr/>
        </p:nvSpPr>
        <p:spPr bwMode="auto">
          <a:xfrm>
            <a:off x="304800" y="1295400"/>
            <a:ext cx="6781800" cy="609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a:t>&lt;Factor&gt; ::= NAME | INTEGER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7475"/>
                                        </p:tgtEl>
                                        <p:attrNameLst>
                                          <p:attrName>style.visibility</p:attrName>
                                        </p:attrNameLst>
                                      </p:cBhvr>
                                      <p:to>
                                        <p:strVal val="visible"/>
                                      </p:to>
                                    </p:set>
                                    <p:animEffect transition="in" filter="checkerboard(across)">
                                      <p:cBhvr>
                                        <p:cTn id="7" dur="500"/>
                                        <p:tgtEl>
                                          <p:spTgt spid="617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7858" name="Group 2"/>
          <p:cNvGraphicFramePr>
            <a:graphicFrameLocks noGrp="1"/>
          </p:cNvGraphicFramePr>
          <p:nvPr>
            <p:extLst>
              <p:ext uri="{D42A27DB-BD31-4B8C-83A1-F6EECF244321}">
                <p14:modId xmlns:p14="http://schemas.microsoft.com/office/powerpoint/2010/main" val="2878091693"/>
              </p:ext>
            </p:extLst>
          </p:nvPr>
        </p:nvGraphicFramePr>
        <p:xfrm>
          <a:off x="152400" y="1066800"/>
          <a:ext cx="8763000" cy="5547096"/>
        </p:xfrm>
        <a:graphic>
          <a:graphicData uri="http://schemas.openxmlformats.org/drawingml/2006/table">
            <a:tbl>
              <a:tblPr/>
              <a:tblGrid>
                <a:gridCol w="3048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3276600">
                  <a:extLst>
                    <a:ext uri="{9D8B030D-6E8A-4147-A177-3AD203B41FA5}">
                      <a16:colId xmlns:a16="http://schemas.microsoft.com/office/drawing/2014/main" val="20003"/>
                    </a:ext>
                  </a:extLst>
                </a:gridCol>
              </a:tblGrid>
              <a:tr h="518111">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2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T="45709" marB="45709" anchor="ct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Token</a:t>
                      </a:r>
                    </a:p>
                  </a:txBody>
                  <a:tcPr marL="0" marR="0" marT="45709" marB="45709"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トークン管理部</a:t>
                      </a:r>
                      <a:endParaRPr kumimoji="1" lang="en-US" altLang="ja-JP"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L="0" marR="0" marT="45709" marB="45709"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55">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endPar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T="45709" marB="45709" anchor="ct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beginColumn</a:t>
                      </a:r>
                      <a:endPar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L="0" marR="0" marT="45709" marB="45709"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a:t>
                      </a:r>
                      <a:r>
                        <a:rPr kumimoji="1" lang="en-US" altLang="ja-JP" sz="2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int</a:t>
                      </a:r>
                      <a:endPar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L="0" marR="0" marT="45709" marB="45709"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トークン先頭文字の列番号</a:t>
                      </a:r>
                      <a:endParaRPr kumimoji="1" lang="en-US" altLang="ja-JP"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L="0" marR="0" marT="45709" marB="45709"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155">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endPar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T="45709" marB="45709"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beginLine</a:t>
                      </a:r>
                      <a:endPar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L="0" marR="0" marT="45709" marB="45709"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a:t>
                      </a:r>
                      <a:r>
                        <a:rPr kumimoji="1" lang="en-US" altLang="ja-JP" sz="2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int</a:t>
                      </a:r>
                      <a:endPar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L="0" marR="0" marT="45709" marB="4570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トークン先頭文字の行番号</a:t>
                      </a:r>
                    </a:p>
                  </a:txBody>
                  <a:tcPr marL="0" marR="0" marT="45709" marB="45709"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457155">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endPar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T="45709" marB="45709"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endColumn</a:t>
                      </a:r>
                      <a:endPar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L="0" marR="0" marT="45709" marB="45709"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a:t>
                      </a:r>
                      <a:r>
                        <a:rPr kumimoji="1" lang="en-US" altLang="ja-JP" sz="2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int</a:t>
                      </a:r>
                      <a:endPar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L="0" marR="0" marT="45709" marB="4570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トークン末尾文字の列番号</a:t>
                      </a:r>
                    </a:p>
                  </a:txBody>
                  <a:tcPr marL="0" marR="0" marT="45709" marB="45709"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457155">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endPar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T="45709" marB="45709"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endLine</a:t>
                      </a:r>
                      <a:endPar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L="0" marR="0" marT="45709" marB="45709"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a:t>
                      </a:r>
                      <a:r>
                        <a:rPr kumimoji="1" lang="en-US" altLang="ja-JP" sz="2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int</a:t>
                      </a:r>
                      <a:endPar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L="0" marR="0" marT="45709" marB="4570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トークン末尾文字の行番号</a:t>
                      </a:r>
                    </a:p>
                  </a:txBody>
                  <a:tcPr marL="0" marR="0" marT="45709" marB="45709"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457155">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endPar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T="45709" marB="45709"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image</a:t>
                      </a:r>
                    </a:p>
                  </a:txBody>
                  <a:tcPr marL="0" marR="0" marT="45709" marB="45709"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a:t>
                      </a: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String</a:t>
                      </a:r>
                    </a:p>
                  </a:txBody>
                  <a:tcPr marL="0" marR="0" marT="45709" marB="4570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トークンの文字列表現</a:t>
                      </a:r>
                    </a:p>
                  </a:txBody>
                  <a:tcPr marL="0" marR="0" marT="45709" marB="45709"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457155">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endPar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T="45709" marB="45709"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kind</a:t>
                      </a:r>
                    </a:p>
                  </a:txBody>
                  <a:tcPr marL="0" marR="0" marT="45709" marB="45709"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a:t>
                      </a:r>
                      <a:r>
                        <a:rPr kumimoji="1" lang="en-US" altLang="ja-JP" sz="2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int</a:t>
                      </a:r>
                      <a:endPar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L="0" marR="0" marT="45709" marB="45709"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a:t>
                      </a:r>
                      <a:r>
                        <a:rPr kumimoji="1" lang="ja-JP" altLang="en-US"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トークンの種類</a:t>
                      </a:r>
                    </a:p>
                  </a:txBody>
                  <a:tcPr marL="0" marR="0" marT="45709" marB="45709"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457155">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endPar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T="45709" marB="45709" anchor="ct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next</a:t>
                      </a:r>
                    </a:p>
                  </a:txBody>
                  <a:tcPr marL="0" marR="0" marT="45709" marB="45709"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Token</a:t>
                      </a:r>
                    </a:p>
                  </a:txBody>
                  <a:tcPr marL="0" marR="0" marT="45709" marB="45709"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a:t>
                      </a:r>
                      <a:r>
                        <a:rPr kumimoji="1" lang="ja-JP" altLang="en-US"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次のトークン</a:t>
                      </a:r>
                    </a:p>
                  </a:txBody>
                  <a:tcPr marL="0" marR="0" marT="45709" marB="45709"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7"/>
                  </a:ext>
                </a:extLst>
              </a:tr>
              <a:tr h="457155">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endPar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T="45709" marB="45709" anchor="ctr" horzOverflow="overflow">
                    <a:lnL w="285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specialToken</a:t>
                      </a:r>
                      <a:endPar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L="0" marR="0" marT="45709" marB="45709"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a:t>
                      </a: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Token</a:t>
                      </a:r>
                    </a:p>
                  </a:txBody>
                  <a:tcPr marL="0" marR="0" marT="45709" marB="45709"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次の特殊トークン</a:t>
                      </a:r>
                    </a:p>
                  </a:txBody>
                  <a:tcPr marL="0" marR="0" marT="45709" marB="45709" anchor="ctr"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57155">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endPar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T="45709" marB="45709" anchor="ct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Token ()</a:t>
                      </a:r>
                    </a:p>
                  </a:txBody>
                  <a:tcPr marL="0" marR="0" marT="45709" marB="45709"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コンストラクタ</a:t>
                      </a:r>
                    </a:p>
                  </a:txBody>
                  <a:tcPr marL="0" marR="0" marT="45709" marB="45709"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57155">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endPar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T="45709" marB="45709" anchor="ct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newToken</a:t>
                      </a: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a:t>
                      </a:r>
                      <a:r>
                        <a:rPr kumimoji="1" lang="en-US" altLang="ja-JP" sz="2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ofKind</a:t>
                      </a: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 </a:t>
                      </a:r>
                      <a:r>
                        <a:rPr kumimoji="1" lang="en-US" altLang="ja-JP" sz="2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int</a:t>
                      </a: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p>
                  </a:txBody>
                  <a:tcPr marL="0" marR="0" marT="45709" marB="45709"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a:t>
                      </a: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static Token</a:t>
                      </a:r>
                    </a:p>
                  </a:txBody>
                  <a:tcPr marL="0" marR="0" marT="45709" marB="45709"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新規トークン生成</a:t>
                      </a:r>
                    </a:p>
                  </a:txBody>
                  <a:tcPr marL="0" marR="0" marT="45709" marB="45709"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10"/>
                  </a:ext>
                </a:extLst>
              </a:tr>
              <a:tr h="457155">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a:t>
                      </a:r>
                      <a:endParaRPr kumimoji="1" lang="ja-JP" altLang="en-US"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T="45709" marB="45709" anchor="ct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toString</a:t>
                      </a:r>
                      <a:r>
                        <a:rPr kumimoji="1" lang="en-US" altLang="ja-JP" sz="24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a:t>
                      </a:r>
                    </a:p>
                  </a:txBody>
                  <a:tcPr marL="0" marR="0" marT="45709" marB="45709"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 </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String</a:t>
                      </a:r>
                    </a:p>
                  </a:txBody>
                  <a:tcPr marL="0" marR="0" marT="45709" marB="45709"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 </a:t>
                      </a:r>
                      <a:r>
                        <a:rPr kumimoji="1" lang="en-US" altLang="ja-JP"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image </a:t>
                      </a:r>
                      <a:r>
                        <a:rPr kumimoji="1" lang="ja-JP" altLang="en-US" sz="20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を返す</a:t>
                      </a:r>
                    </a:p>
                  </a:txBody>
                  <a:tcPr marL="0" marR="0" marT="45709" marB="45709"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2" name="タイトル 1"/>
          <p:cNvSpPr>
            <a:spLocks noGrp="1"/>
          </p:cNvSpPr>
          <p:nvPr>
            <p:ph type="title"/>
          </p:nvPr>
        </p:nvSpPr>
        <p:spPr>
          <a:xfrm>
            <a:off x="1066800" y="304801"/>
            <a:ext cx="7543800" cy="762000"/>
          </a:xfrm>
        </p:spPr>
        <p:txBody>
          <a:bodyPr/>
          <a:lstStyle/>
          <a:p>
            <a:r>
              <a:rPr kumimoji="1" lang="en-US" altLang="ja-JP" dirty="0"/>
              <a:t>JavaCC</a:t>
            </a:r>
            <a:r>
              <a:rPr kumimoji="1" lang="ja-JP" altLang="en-US" dirty="0"/>
              <a:t>の</a:t>
            </a:r>
            <a:r>
              <a:rPr kumimoji="1" lang="en-US" altLang="ja-JP" dirty="0"/>
              <a:t>Token</a:t>
            </a:r>
            <a:r>
              <a:rPr kumimoji="1" lang="ja-JP" altLang="en-US" dirty="0"/>
              <a:t>クラス</a:t>
            </a:r>
          </a:p>
        </p:txBody>
      </p:sp>
      <p:sp>
        <p:nvSpPr>
          <p:cNvPr id="3" name="四角形: 角を丸くする 2">
            <a:extLst>
              <a:ext uri="{FF2B5EF4-FFF2-40B4-BE49-F238E27FC236}">
                <a16:creationId xmlns:a16="http://schemas.microsoft.com/office/drawing/2014/main" id="{59EFA559-3ACC-41F1-BF64-37F9D793827D}"/>
              </a:ext>
            </a:extLst>
          </p:cNvPr>
          <p:cNvSpPr/>
          <p:nvPr/>
        </p:nvSpPr>
        <p:spPr bwMode="auto">
          <a:xfrm>
            <a:off x="228600" y="3429000"/>
            <a:ext cx="8534400" cy="533400"/>
          </a:xfrm>
          <a:prstGeom prst="roundRect">
            <a:avLst/>
          </a:prstGeom>
          <a:noFill/>
          <a:ln w="34925"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39076885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トークンデータの取り出し</a:t>
            </a:r>
            <a:endParaRPr kumimoji="1" lang="ja-JP" altLang="en-US" dirty="0"/>
          </a:p>
        </p:txBody>
      </p:sp>
      <p:sp>
        <p:nvSpPr>
          <p:cNvPr id="3" name="テキスト ボックス 2"/>
          <p:cNvSpPr txBox="1"/>
          <p:nvPr/>
        </p:nvSpPr>
        <p:spPr>
          <a:xfrm>
            <a:off x="1040524" y="1524000"/>
            <a:ext cx="4460452" cy="954107"/>
          </a:xfrm>
          <a:prstGeom prst="rect">
            <a:avLst/>
          </a:prstGeom>
          <a:noFill/>
        </p:spPr>
        <p:txBody>
          <a:bodyPr wrap="none" rtlCol="0">
            <a:spAutoFit/>
          </a:bodyPr>
          <a:lstStyle/>
          <a:p>
            <a:r>
              <a:rPr kumimoji="1" lang="en-US" altLang="ja-JP" dirty="0"/>
              <a:t>Token</a:t>
            </a:r>
            <a:r>
              <a:rPr kumimoji="1" lang="ja-JP" altLang="en-US" dirty="0"/>
              <a:t>型変数 </a:t>
            </a:r>
            <a:r>
              <a:rPr kumimoji="1" lang="en-US" altLang="ja-JP" dirty="0"/>
              <a:t>token </a:t>
            </a:r>
            <a:r>
              <a:rPr kumimoji="1" lang="ja-JP" altLang="en-US" dirty="0"/>
              <a:t>を用いて</a:t>
            </a:r>
            <a:endParaRPr kumimoji="1" lang="en-US" altLang="ja-JP" dirty="0"/>
          </a:p>
          <a:p>
            <a:r>
              <a:rPr lang="ja-JP" altLang="en-US" dirty="0"/>
              <a:t>トークンデータを取り出す</a:t>
            </a:r>
            <a:endParaRPr kumimoji="1" lang="ja-JP" altLang="en-US" dirty="0"/>
          </a:p>
        </p:txBody>
      </p:sp>
      <p:sp>
        <p:nvSpPr>
          <p:cNvPr id="4" name="正方形/長方形 3"/>
          <p:cNvSpPr/>
          <p:nvPr/>
        </p:nvSpPr>
        <p:spPr bwMode="auto">
          <a:xfrm>
            <a:off x="1371600" y="2743200"/>
            <a:ext cx="4495800" cy="6858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3200" dirty="0">
                <a:effectLst>
                  <a:outerShdw blurRad="38100" dist="38100" dir="2700000" algn="tl">
                    <a:srgbClr val="000000">
                      <a:alpha val="43137"/>
                    </a:srgbClr>
                  </a:outerShdw>
                </a:effectLst>
              </a:rPr>
              <a:t> </a:t>
            </a:r>
            <a:r>
              <a:rPr kumimoji="1" lang="en-US" altLang="ja-JP"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token = &lt;NAME&gt;</a:t>
            </a:r>
            <a:endParaRPr kumimoji="1" lang="ja-JP" altLang="en-US"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5" name="角丸四角形吹き出し 4"/>
          <p:cNvSpPr/>
          <p:nvPr/>
        </p:nvSpPr>
        <p:spPr bwMode="auto">
          <a:xfrm>
            <a:off x="2209800" y="3694093"/>
            <a:ext cx="5867400" cy="1143000"/>
          </a:xfrm>
          <a:prstGeom prst="wedgeRoundRectCallout">
            <a:avLst>
              <a:gd name="adj1" fmla="val -38442"/>
              <a:gd name="adj2" fmla="val -86610"/>
              <a:gd name="adj3" fmla="val 16667"/>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effectLst>
                  <a:outerShdw blurRad="38100" dist="38100" dir="2700000" algn="tl">
                    <a:srgbClr val="000000">
                      <a:alpha val="43137"/>
                    </a:srgbClr>
                  </a:outerShdw>
                </a:effectLst>
              </a:rPr>
              <a:t>読み込み中のトークンが</a:t>
            </a:r>
            <a:r>
              <a:rPr lang="en-US" altLang="ja-JP" dirty="0">
                <a:effectLst>
                  <a:outerShdw blurRad="38100" dist="38100" dir="2700000" algn="tl">
                    <a:srgbClr val="000000">
                      <a:alpha val="43137"/>
                    </a:srgbClr>
                  </a:outerShdw>
                </a:effectLst>
              </a:rPr>
              <a:t>&lt;NAME&gt;</a:t>
            </a:r>
            <a:r>
              <a:rPr lang="ja-JP" altLang="en-US" dirty="0">
                <a:effectLst>
                  <a:outerShdw blurRad="38100" dist="38100" dir="2700000" algn="tl">
                    <a:srgbClr val="000000">
                      <a:alpha val="43137"/>
                    </a:srgbClr>
                  </a:outerShdw>
                </a:effectLst>
              </a:rPr>
              <a:t>に</a:t>
            </a:r>
            <a:endParaRPr lang="en-US" altLang="ja-JP" dirty="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effectLst>
                  <a:outerShdw blurRad="38100" dist="38100" dir="2700000" algn="tl">
                    <a:srgbClr val="000000">
                      <a:alpha val="43137"/>
                    </a:srgbClr>
                  </a:outerShdw>
                </a:effectLst>
              </a:rPr>
              <a:t>マッチした場合</a:t>
            </a:r>
            <a:r>
              <a:rPr kumimoji="1" lang="ja-JP" altLang="en-US" b="0" u="none" strike="noStrike" cap="none" normalizeH="0" baseline="0" dirty="0">
                <a:ln>
                  <a:noFill/>
                </a:ln>
                <a:solidFill>
                  <a:schemeClr val="tx1"/>
                </a:solidFill>
                <a:effectLst>
                  <a:outerShdw blurRad="38100" dist="38100" dir="2700000" algn="tl">
                    <a:srgbClr val="000000">
                      <a:alpha val="43137"/>
                    </a:srgbClr>
                  </a:outerShdw>
                </a:effectLst>
              </a:rPr>
              <a:t>代入される</a:t>
            </a:r>
          </a:p>
        </p:txBody>
      </p:sp>
      <p:sp>
        <p:nvSpPr>
          <p:cNvPr id="6" name="テキスト ボックス 5"/>
          <p:cNvSpPr txBox="1"/>
          <p:nvPr/>
        </p:nvSpPr>
        <p:spPr>
          <a:xfrm>
            <a:off x="1403684" y="5386368"/>
            <a:ext cx="7086600" cy="523220"/>
          </a:xfrm>
          <a:prstGeom prst="rect">
            <a:avLst/>
          </a:prstGeom>
          <a:noFill/>
        </p:spPr>
        <p:txBody>
          <a:bodyPr wrap="square" rtlCol="0">
            <a:spAutoFit/>
          </a:bodyPr>
          <a:lstStyle/>
          <a:p>
            <a:r>
              <a:rPr kumimoji="1" lang="ja-JP" altLang="en-US" dirty="0"/>
              <a:t>トークンの文字列表現は</a:t>
            </a:r>
            <a:r>
              <a:rPr lang="ja-JP" altLang="en-US" dirty="0"/>
              <a:t> </a:t>
            </a:r>
            <a:r>
              <a:rPr lang="en-US" altLang="ja-JP" dirty="0" err="1"/>
              <a:t>token.image</a:t>
            </a:r>
            <a:r>
              <a:rPr lang="en-US" altLang="ja-JP" dirty="0"/>
              <a:t> </a:t>
            </a:r>
            <a:r>
              <a:rPr lang="ja-JP" altLang="en-US" dirty="0"/>
              <a:t>で参照</a:t>
            </a:r>
            <a:endParaRPr kumimoji="1" lang="ja-JP" altLang="en-US" dirty="0"/>
          </a:p>
        </p:txBody>
      </p:sp>
    </p:spTree>
    <p:extLst>
      <p:ext uri="{BB962C8B-B14F-4D97-AF65-F5344CB8AC3E}">
        <p14:creationId xmlns:p14="http://schemas.microsoft.com/office/powerpoint/2010/main" val="40111886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トークンデータの取り出し</a:t>
            </a:r>
          </a:p>
        </p:txBody>
      </p:sp>
      <p:sp>
        <p:nvSpPr>
          <p:cNvPr id="3" name="テキスト ボックス 2"/>
          <p:cNvSpPr txBox="1"/>
          <p:nvPr/>
        </p:nvSpPr>
        <p:spPr>
          <a:xfrm>
            <a:off x="609600" y="1736725"/>
            <a:ext cx="2882520" cy="523220"/>
          </a:xfrm>
          <a:prstGeom prst="rect">
            <a:avLst/>
          </a:prstGeom>
          <a:noFill/>
        </p:spPr>
        <p:txBody>
          <a:bodyPr wrap="none" rtlCol="0">
            <a:spAutoFit/>
          </a:bodyPr>
          <a:lstStyle/>
          <a:p>
            <a:r>
              <a:rPr lang="ja-JP" altLang="en-US" dirty="0"/>
              <a:t>変数名の取り出し</a:t>
            </a:r>
            <a:endParaRPr kumimoji="1" lang="ja-JP" altLang="en-US" dirty="0"/>
          </a:p>
        </p:txBody>
      </p:sp>
      <p:sp>
        <p:nvSpPr>
          <p:cNvPr id="4" name="正方形/長方形 3"/>
          <p:cNvSpPr/>
          <p:nvPr/>
        </p:nvSpPr>
        <p:spPr bwMode="auto">
          <a:xfrm>
            <a:off x="914400" y="2284008"/>
            <a:ext cx="7924800" cy="15240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3200" dirty="0">
                <a:effectLst>
                  <a:outerShdw blurRad="38100" dist="38100" dir="2700000" algn="tl">
                    <a:srgbClr val="000000">
                      <a:alpha val="43137"/>
                    </a:srgbClr>
                  </a:outerShdw>
                </a:effectLst>
              </a:rPr>
              <a:t> </a:t>
            </a:r>
            <a:r>
              <a:rPr kumimoji="1" lang="en-US" altLang="ja-JP"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token = &lt;NAME&gt; {</a:t>
            </a:r>
          </a:p>
          <a:p>
            <a:pPr marL="0" marR="0" indent="0" algn="l" defTabSz="914400" rtl="0" eaLnBrk="1" fontAlgn="base" latinLnBrk="0" hangingPunct="1">
              <a:lnSpc>
                <a:spcPct val="100000"/>
              </a:lnSpc>
              <a:spcBef>
                <a:spcPct val="0"/>
              </a:spcBef>
              <a:spcAft>
                <a:spcPct val="0"/>
              </a:spcAft>
              <a:buClrTx/>
              <a:buSzTx/>
              <a:buFontTx/>
              <a:buNone/>
              <a:tabLst/>
            </a:pPr>
            <a:r>
              <a:rPr lang="en-US" altLang="ja-JP" sz="3200" dirty="0">
                <a:effectLst>
                  <a:outerShdw blurRad="38100" dist="38100" dir="2700000" algn="tl">
                    <a:srgbClr val="000000">
                      <a:alpha val="43137"/>
                    </a:srgbClr>
                  </a:outerShdw>
                </a:effectLst>
              </a:rPr>
              <a:t>     </a:t>
            </a:r>
            <a:r>
              <a:rPr kumimoji="1" lang="en-US" altLang="ja-JP"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String</a:t>
            </a:r>
            <a:r>
              <a:rPr kumimoji="1" lang="en-US" altLang="ja-JP" sz="3200" b="0" u="none" strike="noStrike" cap="none" normalizeH="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 name = </a:t>
            </a:r>
            <a:r>
              <a:rPr kumimoji="1" lang="en-US" altLang="ja-JP" sz="3200" b="0" u="none" strike="noStrike" cap="none" normalizeH="0" dirty="0" err="1">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token.image</a:t>
            </a:r>
            <a:r>
              <a:rPr kumimoji="1" lang="en-US" altLang="ja-JP" sz="3200" b="0" u="none" strike="noStrike" cap="none" normalizeH="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a:t>
            </a:r>
          </a:p>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3200" b="0" u="none" strike="noStrike" cap="none" normalizeH="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a:t>
            </a:r>
            <a:endParaRPr kumimoji="1" lang="ja-JP" altLang="en-US"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6" name="テキスト ボックス 5"/>
          <p:cNvSpPr txBox="1"/>
          <p:nvPr/>
        </p:nvSpPr>
        <p:spPr>
          <a:xfrm>
            <a:off x="609600" y="3926332"/>
            <a:ext cx="2882520" cy="523220"/>
          </a:xfrm>
          <a:prstGeom prst="rect">
            <a:avLst/>
          </a:prstGeom>
          <a:noFill/>
        </p:spPr>
        <p:txBody>
          <a:bodyPr wrap="none" rtlCol="0">
            <a:spAutoFit/>
          </a:bodyPr>
          <a:lstStyle/>
          <a:p>
            <a:r>
              <a:rPr lang="ja-JP" altLang="en-US" dirty="0"/>
              <a:t>整数値の取り出し</a:t>
            </a:r>
            <a:endParaRPr kumimoji="1" lang="ja-JP" altLang="en-US" dirty="0"/>
          </a:p>
        </p:txBody>
      </p:sp>
      <p:sp>
        <p:nvSpPr>
          <p:cNvPr id="7" name="正方形/長方形 6"/>
          <p:cNvSpPr/>
          <p:nvPr/>
        </p:nvSpPr>
        <p:spPr bwMode="auto">
          <a:xfrm>
            <a:off x="914400" y="4473615"/>
            <a:ext cx="7924800" cy="1524000"/>
          </a:xfrm>
          <a:prstGeom prst="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3200" dirty="0">
                <a:effectLst>
                  <a:outerShdw blurRad="38100" dist="38100" dir="2700000" algn="tl">
                    <a:srgbClr val="000000">
                      <a:alpha val="43137"/>
                    </a:srgbClr>
                  </a:outerShdw>
                </a:effectLst>
              </a:rPr>
              <a:t> </a:t>
            </a:r>
            <a:r>
              <a:rPr kumimoji="1" lang="en-US" altLang="ja-JP"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token = &lt;INTEGER&gt; { </a:t>
            </a:r>
          </a:p>
          <a:p>
            <a:pPr marL="0" marR="0" indent="0" algn="l" defTabSz="914400" rtl="0" eaLnBrk="1" fontAlgn="base" latinLnBrk="0" hangingPunct="1">
              <a:lnSpc>
                <a:spcPct val="100000"/>
              </a:lnSpc>
              <a:spcBef>
                <a:spcPct val="0"/>
              </a:spcBef>
              <a:spcAft>
                <a:spcPct val="0"/>
              </a:spcAft>
              <a:buClrTx/>
              <a:buSzTx/>
              <a:buFontTx/>
              <a:buNone/>
              <a:tabLst/>
            </a:pPr>
            <a:r>
              <a:rPr lang="en-US" altLang="ja-JP" sz="3200" dirty="0">
                <a:effectLst>
                  <a:outerShdw blurRad="38100" dist="38100" dir="2700000" algn="tl">
                    <a:srgbClr val="000000">
                      <a:alpha val="43137"/>
                    </a:srgbClr>
                  </a:outerShdw>
                </a:effectLst>
              </a:rPr>
              <a:t>     </a:t>
            </a:r>
            <a:r>
              <a:rPr lang="en-US" altLang="ja-JP" sz="3200" dirty="0" err="1">
                <a:effectLst>
                  <a:outerShdw blurRad="38100" dist="38100" dir="2700000" algn="tl">
                    <a:srgbClr val="000000">
                      <a:alpha val="43137"/>
                    </a:srgbClr>
                  </a:outerShdw>
                </a:effectLst>
              </a:rPr>
              <a:t>int</a:t>
            </a:r>
            <a:r>
              <a:rPr lang="en-US" altLang="ja-JP" sz="3200" dirty="0">
                <a:effectLst>
                  <a:outerShdw blurRad="38100" dist="38100" dir="2700000" algn="tl">
                    <a:srgbClr val="000000">
                      <a:alpha val="43137"/>
                    </a:srgbClr>
                  </a:outerShdw>
                </a:effectLst>
              </a:rPr>
              <a:t> value</a:t>
            </a:r>
            <a:r>
              <a:rPr kumimoji="1" lang="en-US" altLang="ja-JP" sz="3200" b="0" u="none" strike="noStrike" cap="none" normalizeH="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 = </a:t>
            </a:r>
            <a:r>
              <a:rPr kumimoji="1" lang="en-US" altLang="ja-JP" sz="3200" b="0" u="none" strike="noStrike" cap="none" normalizeH="0" dirty="0" err="1">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Integer.parseInt</a:t>
            </a:r>
            <a:r>
              <a:rPr kumimoji="1" lang="en-US" altLang="ja-JP" sz="3200" b="0" u="none" strike="noStrike" cap="none" normalizeH="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 (</a:t>
            </a:r>
            <a:r>
              <a:rPr kumimoji="1" lang="en-US" altLang="ja-JP" sz="3200" b="0" u="none" strike="noStrike" cap="none" normalizeH="0" dirty="0" err="1">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token.image</a:t>
            </a:r>
            <a:r>
              <a:rPr kumimoji="1" lang="en-US" altLang="ja-JP" sz="3200" b="0" u="none" strike="noStrike" cap="none" normalizeH="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a:t>
            </a:r>
          </a:p>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3200" b="0" u="none" strike="noStrike" cap="none" normalizeH="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rPr>
              <a:t>}</a:t>
            </a:r>
            <a:endParaRPr kumimoji="1" lang="ja-JP" altLang="en-US" sz="3200"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useBgFill="1">
        <p:nvSpPr>
          <p:cNvPr id="5" name="AutoShape 8"/>
          <p:cNvSpPr>
            <a:spLocks noChangeArrowheads="1"/>
          </p:cNvSpPr>
          <p:nvPr/>
        </p:nvSpPr>
        <p:spPr bwMode="auto">
          <a:xfrm>
            <a:off x="5638800" y="3465121"/>
            <a:ext cx="3124200" cy="533400"/>
          </a:xfrm>
          <a:prstGeom prst="wedgeRoundRectCallout">
            <a:avLst>
              <a:gd name="adj1" fmla="val -43948"/>
              <a:gd name="adj2" fmla="val -73127"/>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en-US" altLang="ja-JP" sz="2400"/>
              <a:t>token </a:t>
            </a:r>
            <a:r>
              <a:rPr lang="ja-JP" altLang="en-US" sz="2400"/>
              <a:t>の文字列表現</a:t>
            </a:r>
          </a:p>
        </p:txBody>
      </p:sp>
      <p:sp useBgFill="1">
        <p:nvSpPr>
          <p:cNvPr id="8" name="AutoShape 8"/>
          <p:cNvSpPr>
            <a:spLocks noChangeArrowheads="1"/>
          </p:cNvSpPr>
          <p:nvPr/>
        </p:nvSpPr>
        <p:spPr bwMode="auto">
          <a:xfrm>
            <a:off x="3886200" y="5730915"/>
            <a:ext cx="3810000" cy="533400"/>
          </a:xfrm>
          <a:prstGeom prst="wedgeRoundRectCallout">
            <a:avLst>
              <a:gd name="adj1" fmla="val -32264"/>
              <a:gd name="adj2" fmla="val -75383"/>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ja-JP" altLang="en-US" sz="2400" dirty="0"/>
              <a:t>文字列を整数値に変換</a:t>
            </a:r>
          </a:p>
        </p:txBody>
      </p:sp>
    </p:spTree>
    <p:extLst>
      <p:ext uri="{BB962C8B-B14F-4D97-AF65-F5344CB8AC3E}">
        <p14:creationId xmlns:p14="http://schemas.microsoft.com/office/powerpoint/2010/main" val="315212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8"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idx="4294967295"/>
          </p:nvPr>
        </p:nvSpPr>
        <p:spPr>
          <a:xfrm>
            <a:off x="1066800" y="304800"/>
            <a:ext cx="7467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構文解析系(コードあり)の作成</a:t>
            </a:r>
          </a:p>
        </p:txBody>
      </p:sp>
      <p:sp>
        <p:nvSpPr>
          <p:cNvPr id="619523" name="Rectangle 3"/>
          <p:cNvSpPr>
            <a:spLocks noChangeArrowheads="1"/>
          </p:cNvSpPr>
          <p:nvPr/>
        </p:nvSpPr>
        <p:spPr bwMode="auto">
          <a:xfrm>
            <a:off x="228600" y="1143000"/>
            <a:ext cx="8686800" cy="5562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dirty="0"/>
              <a:t>void Factor() : </a:t>
            </a:r>
          </a:p>
          <a:p>
            <a:pPr eaLnBrk="0" hangingPunct="0"/>
            <a:r>
              <a:rPr lang="en-US" altLang="ja-JP" dirty="0"/>
              <a:t>{ </a:t>
            </a:r>
            <a:r>
              <a:rPr lang="en-US" altLang="ja-JP" dirty="0" err="1"/>
              <a:t>int</a:t>
            </a:r>
            <a:r>
              <a:rPr lang="en-US" altLang="ja-JP" dirty="0"/>
              <a:t> </a:t>
            </a:r>
            <a:r>
              <a:rPr lang="en-US" altLang="ja-JP" dirty="0" err="1"/>
              <a:t>val</a:t>
            </a:r>
            <a:r>
              <a:rPr lang="en-US" altLang="ja-JP" dirty="0"/>
              <a:t>, </a:t>
            </a:r>
            <a:r>
              <a:rPr lang="en-US" altLang="ja-JP" dirty="0" err="1"/>
              <a:t>addr</a:t>
            </a:r>
            <a:r>
              <a:rPr lang="en-US" altLang="ja-JP" dirty="0"/>
              <a:t>; String name; } </a:t>
            </a:r>
          </a:p>
          <a:p>
            <a:pPr eaLnBrk="0" hangingPunct="0"/>
            <a:r>
              <a:rPr lang="en-US" altLang="ja-JP" dirty="0"/>
              <a:t>{</a:t>
            </a:r>
          </a:p>
          <a:p>
            <a:pPr eaLnBrk="0" hangingPunct="0"/>
            <a:r>
              <a:rPr lang="en-US" altLang="ja-JP" dirty="0"/>
              <a:t>    token = &lt;NAME&gt; {</a:t>
            </a:r>
            <a:endParaRPr lang="ja-JP" altLang="en-US" sz="2400" dirty="0">
              <a:solidFill>
                <a:srgbClr val="FFFF99"/>
              </a:solidFill>
            </a:endParaRPr>
          </a:p>
          <a:p>
            <a:pPr eaLnBrk="0" hangingPunct="0"/>
            <a:r>
              <a:rPr lang="en-US" altLang="ja-JP" dirty="0"/>
              <a:t>        name = </a:t>
            </a:r>
            <a:r>
              <a:rPr lang="en-US" altLang="ja-JP" dirty="0" err="1"/>
              <a:t>token.image</a:t>
            </a:r>
            <a:r>
              <a:rPr lang="en-US" altLang="ja-JP" dirty="0"/>
              <a:t>;</a:t>
            </a:r>
          </a:p>
          <a:p>
            <a:pPr eaLnBrk="0" hangingPunct="0"/>
            <a:r>
              <a:rPr lang="en-US" altLang="ja-JP" dirty="0"/>
              <a:t>        </a:t>
            </a:r>
            <a:r>
              <a:rPr lang="en-US" altLang="ja-JP" dirty="0" err="1"/>
              <a:t>addr</a:t>
            </a:r>
            <a:r>
              <a:rPr lang="en-US" altLang="ja-JP" dirty="0"/>
              <a:t> = </a:t>
            </a:r>
            <a:r>
              <a:rPr lang="en-US" altLang="ja-JP" dirty="0" err="1"/>
              <a:t>varTable.getAddress</a:t>
            </a:r>
            <a:r>
              <a:rPr lang="en-US" altLang="ja-JP" dirty="0"/>
              <a:t> (name);</a:t>
            </a:r>
          </a:p>
          <a:p>
            <a:pPr eaLnBrk="0" hangingPunct="0"/>
            <a:r>
              <a:rPr lang="en-US" altLang="ja-JP" dirty="0"/>
              <a:t>        </a:t>
            </a:r>
            <a:r>
              <a:rPr lang="en-US" altLang="ja-JP" dirty="0" err="1"/>
              <a:t>iseg.appendCode</a:t>
            </a:r>
            <a:r>
              <a:rPr lang="en-US" altLang="ja-JP" dirty="0"/>
              <a:t> (</a:t>
            </a:r>
            <a:r>
              <a:rPr lang="en-US" altLang="ja-JP" dirty="0" err="1"/>
              <a:t>Operator.PUSH</a:t>
            </a:r>
            <a:r>
              <a:rPr lang="en-US" altLang="ja-JP" dirty="0"/>
              <a:t>, </a:t>
            </a:r>
            <a:r>
              <a:rPr lang="en-US" altLang="ja-JP" dirty="0" err="1"/>
              <a:t>addr</a:t>
            </a:r>
            <a:r>
              <a:rPr lang="en-US" altLang="ja-JP" dirty="0"/>
              <a:t>);</a:t>
            </a:r>
          </a:p>
          <a:p>
            <a:pPr eaLnBrk="0" hangingPunct="0"/>
            <a:r>
              <a:rPr lang="en-US" altLang="ja-JP" dirty="0"/>
              <a:t>   }</a:t>
            </a:r>
          </a:p>
          <a:p>
            <a:pPr eaLnBrk="0" hangingPunct="0"/>
            <a:r>
              <a:rPr lang="en-US" altLang="ja-JP" dirty="0"/>
              <a:t>   | token = &lt;INTEGER&gt; {</a:t>
            </a:r>
            <a:endParaRPr lang="ja-JP" altLang="en-US" sz="2400" dirty="0">
              <a:solidFill>
                <a:srgbClr val="FFFF99"/>
              </a:solidFill>
            </a:endParaRPr>
          </a:p>
          <a:p>
            <a:pPr eaLnBrk="0" hangingPunct="0"/>
            <a:r>
              <a:rPr lang="en-US" altLang="ja-JP" dirty="0"/>
              <a:t>        </a:t>
            </a:r>
            <a:r>
              <a:rPr lang="en-US" altLang="ja-JP" dirty="0" err="1"/>
              <a:t>val</a:t>
            </a:r>
            <a:r>
              <a:rPr lang="en-US" altLang="ja-JP" dirty="0"/>
              <a:t> = </a:t>
            </a:r>
            <a:r>
              <a:rPr lang="en-US" altLang="ja-JP" dirty="0" err="1"/>
              <a:t>Integer.parseInt</a:t>
            </a:r>
            <a:r>
              <a:rPr lang="en-US" altLang="ja-JP" dirty="0"/>
              <a:t> (</a:t>
            </a:r>
            <a:r>
              <a:rPr lang="en-US" altLang="ja-JP" dirty="0" err="1"/>
              <a:t>token.image</a:t>
            </a:r>
            <a:r>
              <a:rPr lang="en-US" altLang="ja-JP" dirty="0"/>
              <a:t>);</a:t>
            </a:r>
          </a:p>
          <a:p>
            <a:pPr eaLnBrk="0" hangingPunct="0"/>
            <a:r>
              <a:rPr lang="en-US" altLang="ja-JP" dirty="0"/>
              <a:t>        </a:t>
            </a:r>
            <a:r>
              <a:rPr lang="en-US" altLang="ja-JP" dirty="0" err="1"/>
              <a:t>iseg.appendCode</a:t>
            </a:r>
            <a:r>
              <a:rPr lang="en-US" altLang="ja-JP" dirty="0"/>
              <a:t> (</a:t>
            </a:r>
            <a:r>
              <a:rPr lang="en-US" altLang="ja-JP" dirty="0" err="1"/>
              <a:t>Operator.PUSHI</a:t>
            </a:r>
            <a:r>
              <a:rPr lang="en-US" altLang="ja-JP" dirty="0"/>
              <a:t>, </a:t>
            </a:r>
            <a:r>
              <a:rPr lang="en-US" altLang="ja-JP" dirty="0" err="1"/>
              <a:t>val</a:t>
            </a:r>
            <a:r>
              <a:rPr lang="en-US" altLang="ja-JP" dirty="0"/>
              <a:t>);</a:t>
            </a:r>
          </a:p>
          <a:p>
            <a:pPr eaLnBrk="0" hangingPunct="0"/>
            <a:r>
              <a:rPr lang="en-US" altLang="ja-JP" dirty="0"/>
              <a:t>   }</a:t>
            </a:r>
          </a:p>
          <a:p>
            <a:pPr eaLnBrk="0" hangingPunct="0"/>
            <a:r>
              <a:rPr lang="en-US" altLang="ja-JP" dirty="0"/>
              <a:t>} </a:t>
            </a:r>
            <a:endParaRPr lang="ja-JP" altLang="en-US" dirty="0"/>
          </a:p>
        </p:txBody>
      </p:sp>
      <p:sp useBgFill="1">
        <p:nvSpPr>
          <p:cNvPr id="619525" name="AutoShape 5"/>
          <p:cNvSpPr>
            <a:spLocks noChangeArrowheads="1"/>
          </p:cNvSpPr>
          <p:nvPr/>
        </p:nvSpPr>
        <p:spPr bwMode="auto">
          <a:xfrm>
            <a:off x="5181600" y="990600"/>
            <a:ext cx="3505200" cy="1219200"/>
          </a:xfrm>
          <a:prstGeom prst="wedgeRoundRectCallout">
            <a:avLst>
              <a:gd name="adj1" fmla="val -102859"/>
              <a:gd name="adj2" fmla="val 71280"/>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ja-JP" altLang="en-US" sz="2400"/>
              <a:t>読み込んだトークンは</a:t>
            </a:r>
          </a:p>
          <a:p>
            <a:pPr algn="ctr"/>
            <a:r>
              <a:rPr lang="en-US" altLang="ja-JP" sz="2400"/>
              <a:t>Token </a:t>
            </a:r>
            <a:r>
              <a:rPr lang="ja-JP" altLang="en-US" sz="2400"/>
              <a:t>型変数 </a:t>
            </a:r>
            <a:r>
              <a:rPr lang="en-US" altLang="ja-JP" sz="2400"/>
              <a:t>token </a:t>
            </a:r>
            <a:r>
              <a:rPr lang="ja-JP" altLang="en-US" sz="2400"/>
              <a:t>に</a:t>
            </a:r>
          </a:p>
          <a:p>
            <a:pPr algn="ctr"/>
            <a:r>
              <a:rPr lang="ja-JP" altLang="en-US" sz="2400"/>
              <a:t>代入可能</a:t>
            </a:r>
          </a:p>
        </p:txBody>
      </p:sp>
      <p:sp useBgFill="1">
        <p:nvSpPr>
          <p:cNvPr id="619527" name="AutoShape 7"/>
          <p:cNvSpPr>
            <a:spLocks noChangeArrowheads="1"/>
          </p:cNvSpPr>
          <p:nvPr/>
        </p:nvSpPr>
        <p:spPr bwMode="auto">
          <a:xfrm>
            <a:off x="2209800" y="6096000"/>
            <a:ext cx="5943600" cy="533400"/>
          </a:xfrm>
          <a:prstGeom prst="wedgeRoundRectCallout">
            <a:avLst>
              <a:gd name="adj1" fmla="val -23264"/>
              <a:gd name="adj2" fmla="val -100000"/>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ja-JP" altLang="en-US" sz="2400"/>
              <a:t>生成するプログラムに埋め込まれる</a:t>
            </a:r>
          </a:p>
        </p:txBody>
      </p:sp>
      <p:sp useBgFill="1">
        <p:nvSpPr>
          <p:cNvPr id="619528" name="AutoShape 8"/>
          <p:cNvSpPr>
            <a:spLocks noChangeArrowheads="1"/>
          </p:cNvSpPr>
          <p:nvPr/>
        </p:nvSpPr>
        <p:spPr bwMode="auto">
          <a:xfrm>
            <a:off x="5257800" y="2590800"/>
            <a:ext cx="3124200" cy="533400"/>
          </a:xfrm>
          <a:prstGeom prst="wedgeRoundRectCallout">
            <a:avLst>
              <a:gd name="adj1" fmla="val -78222"/>
              <a:gd name="adj2" fmla="val 53189"/>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en-US" altLang="ja-JP" sz="2400"/>
              <a:t>token </a:t>
            </a:r>
            <a:r>
              <a:rPr lang="ja-JP" altLang="en-US" sz="2400"/>
              <a:t>の文字列表現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9525"/>
                                        </p:tgtEl>
                                        <p:attrNameLst>
                                          <p:attrName>style.visibility</p:attrName>
                                        </p:attrNameLst>
                                      </p:cBhvr>
                                      <p:to>
                                        <p:strVal val="visible"/>
                                      </p:to>
                                    </p:set>
                                    <p:animEffect transition="in" filter="checkerboard(across)">
                                      <p:cBhvr>
                                        <p:cTn id="7" dur="500"/>
                                        <p:tgtEl>
                                          <p:spTgt spid="6195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9528"/>
                                        </p:tgtEl>
                                        <p:attrNameLst>
                                          <p:attrName>style.visibility</p:attrName>
                                        </p:attrNameLst>
                                      </p:cBhvr>
                                      <p:to>
                                        <p:strVal val="visible"/>
                                      </p:to>
                                    </p:set>
                                    <p:animEffect transition="in" filter="checkerboard(across)">
                                      <p:cBhvr>
                                        <p:cTn id="12" dur="500"/>
                                        <p:tgtEl>
                                          <p:spTgt spid="61952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9527"/>
                                        </p:tgtEl>
                                        <p:attrNameLst>
                                          <p:attrName>style.visibility</p:attrName>
                                        </p:attrNameLst>
                                      </p:cBhvr>
                                      <p:to>
                                        <p:strVal val="visible"/>
                                      </p:to>
                                    </p:set>
                                    <p:animEffect transition="in" filter="checkerboard(across)">
                                      <p:cBhvr>
                                        <p:cTn id="17" dur="500"/>
                                        <p:tgtEl>
                                          <p:spTgt spid="619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5" grpId="0" animBg="1" autoUpdateAnimBg="0"/>
      <p:bldP spid="619527" grpId="0" animBg="1" autoUpdateAnimBg="0"/>
      <p:bldP spid="619528"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idx="4294967295"/>
          </p:nvPr>
        </p:nvSpPr>
        <p:spPr>
          <a:xfrm>
            <a:off x="1066800" y="304800"/>
            <a:ext cx="75438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構文解析系(コードあり)の作成</a:t>
            </a:r>
          </a:p>
        </p:txBody>
      </p:sp>
      <p:sp>
        <p:nvSpPr>
          <p:cNvPr id="618499" name="Rectangle 3"/>
          <p:cNvSpPr>
            <a:spLocks noChangeArrowheads="1"/>
          </p:cNvSpPr>
          <p:nvPr/>
        </p:nvSpPr>
        <p:spPr bwMode="auto">
          <a:xfrm>
            <a:off x="228600" y="1905000"/>
            <a:ext cx="8534400" cy="47244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dirty="0"/>
              <a:t>void Exp() :</a:t>
            </a:r>
          </a:p>
          <a:p>
            <a:pPr eaLnBrk="0" hangingPunct="0"/>
            <a:r>
              <a:rPr lang="en-US" altLang="ja-JP" dirty="0"/>
              <a:t>{ </a:t>
            </a:r>
            <a:r>
              <a:rPr lang="en-US" altLang="ja-JP" sz="2400" dirty="0">
                <a:solidFill>
                  <a:srgbClr val="FFFF99"/>
                </a:solidFill>
              </a:rPr>
              <a:t>/* </a:t>
            </a:r>
            <a:r>
              <a:rPr lang="ja-JP" altLang="en-US" sz="2400" dirty="0">
                <a:solidFill>
                  <a:srgbClr val="FFFF99"/>
                </a:solidFill>
              </a:rPr>
              <a:t>ここにメソッドの開始時に行う処理を記述 */</a:t>
            </a:r>
          </a:p>
          <a:p>
            <a:pPr eaLnBrk="0" hangingPunct="0"/>
            <a:r>
              <a:rPr lang="en-US" altLang="ja-JP" dirty="0"/>
              <a:t>   Operator </a:t>
            </a:r>
            <a:r>
              <a:rPr lang="en-US" altLang="ja-JP" dirty="0" err="1"/>
              <a:t>opcode</a:t>
            </a:r>
            <a:r>
              <a:rPr lang="en-US" altLang="ja-JP" dirty="0"/>
              <a:t> ; </a:t>
            </a:r>
            <a:r>
              <a:rPr lang="en-US" altLang="ja-JP" sz="2400" dirty="0">
                <a:solidFill>
                  <a:srgbClr val="FFFF99"/>
                </a:solidFill>
              </a:rPr>
              <a:t>// </a:t>
            </a:r>
            <a:r>
              <a:rPr lang="ja-JP" altLang="en-US" sz="2400" dirty="0">
                <a:solidFill>
                  <a:srgbClr val="FFFF99"/>
                </a:solidFill>
              </a:rPr>
              <a:t>演算子を記憶するための局所変数</a:t>
            </a:r>
          </a:p>
          <a:p>
            <a:pPr eaLnBrk="0" hangingPunct="0"/>
            <a:r>
              <a:rPr lang="en-US" altLang="ja-JP" dirty="0"/>
              <a:t>}</a:t>
            </a:r>
          </a:p>
          <a:p>
            <a:pPr eaLnBrk="0" hangingPunct="0"/>
            <a:r>
              <a:rPr lang="en-US" altLang="ja-JP" dirty="0"/>
              <a:t>{</a:t>
            </a:r>
          </a:p>
          <a:p>
            <a:pPr eaLnBrk="0" hangingPunct="0"/>
            <a:r>
              <a:rPr lang="en-US" altLang="ja-JP" dirty="0"/>
              <a:t>   Term() ( </a:t>
            </a:r>
          </a:p>
          <a:p>
            <a:pPr eaLnBrk="0" hangingPunct="0"/>
            <a:r>
              <a:rPr lang="en-US" altLang="ja-JP" dirty="0"/>
              <a:t>       ( “+” { </a:t>
            </a:r>
            <a:r>
              <a:rPr lang="en-US" altLang="ja-JP" dirty="0" err="1"/>
              <a:t>opcode</a:t>
            </a:r>
            <a:r>
              <a:rPr lang="en-US" altLang="ja-JP" dirty="0"/>
              <a:t> = </a:t>
            </a:r>
            <a:r>
              <a:rPr lang="en-US" altLang="ja-JP" dirty="0" err="1"/>
              <a:t>Oparator.ADD</a:t>
            </a:r>
            <a:r>
              <a:rPr lang="en-US" altLang="ja-JP" dirty="0"/>
              <a:t>; } </a:t>
            </a:r>
          </a:p>
          <a:p>
            <a:pPr eaLnBrk="0" hangingPunct="0"/>
            <a:r>
              <a:rPr lang="en-US" altLang="ja-JP" dirty="0"/>
              <a:t>       | “-”  { </a:t>
            </a:r>
            <a:r>
              <a:rPr lang="en-US" altLang="ja-JP" dirty="0" err="1"/>
              <a:t>opcode</a:t>
            </a:r>
            <a:r>
              <a:rPr lang="en-US" altLang="ja-JP" dirty="0"/>
              <a:t> = Operator.SUB; } )</a:t>
            </a:r>
          </a:p>
          <a:p>
            <a:pPr eaLnBrk="0" hangingPunct="0"/>
            <a:r>
              <a:rPr lang="en-US" altLang="ja-JP" dirty="0"/>
              <a:t>      Term() { </a:t>
            </a:r>
            <a:r>
              <a:rPr lang="en-US" altLang="ja-JP" dirty="0" err="1"/>
              <a:t>iseg.appendCode</a:t>
            </a:r>
            <a:r>
              <a:rPr lang="en-US" altLang="ja-JP" dirty="0"/>
              <a:t> (</a:t>
            </a:r>
            <a:r>
              <a:rPr lang="en-US" altLang="ja-JP" dirty="0" err="1"/>
              <a:t>opcode</a:t>
            </a:r>
            <a:r>
              <a:rPr lang="en-US" altLang="ja-JP" dirty="0"/>
              <a:t>); } </a:t>
            </a:r>
          </a:p>
          <a:p>
            <a:pPr eaLnBrk="0" hangingPunct="0"/>
            <a:r>
              <a:rPr lang="en-US" altLang="ja-JP" dirty="0"/>
              <a:t>   )*</a:t>
            </a:r>
          </a:p>
          <a:p>
            <a:pPr eaLnBrk="0" hangingPunct="0"/>
            <a:r>
              <a:rPr lang="en-US" altLang="ja-JP" dirty="0"/>
              <a:t>}</a:t>
            </a:r>
            <a:endParaRPr lang="ja-JP" altLang="en-US" dirty="0"/>
          </a:p>
        </p:txBody>
      </p:sp>
      <p:sp>
        <p:nvSpPr>
          <p:cNvPr id="618500" name="Rectangle 4"/>
          <p:cNvSpPr>
            <a:spLocks noChangeArrowheads="1"/>
          </p:cNvSpPr>
          <p:nvPr/>
        </p:nvSpPr>
        <p:spPr bwMode="auto">
          <a:xfrm>
            <a:off x="304800" y="1219200"/>
            <a:ext cx="6781800" cy="609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a:t>&lt;Exp</a:t>
            </a:r>
            <a:r>
              <a:rPr lang="ja-JP" altLang="en-US"/>
              <a:t>&gt;  ::= &lt;</a:t>
            </a:r>
            <a:r>
              <a:rPr lang="en-US" altLang="ja-JP"/>
              <a:t>Term&gt; { ( “+” | “-” ) &lt;Term&gt;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8499"/>
                                        </p:tgtEl>
                                        <p:attrNameLst>
                                          <p:attrName>style.visibility</p:attrName>
                                        </p:attrNameLst>
                                      </p:cBhvr>
                                      <p:to>
                                        <p:strVal val="visible"/>
                                      </p:to>
                                    </p:set>
                                    <p:animEffect transition="in" filter="checkerboard(across)">
                                      <p:cBhvr>
                                        <p:cTn id="7" dur="500"/>
                                        <p:tgtEl>
                                          <p:spTgt spid="618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7" name="Rectangle 3"/>
          <p:cNvSpPr>
            <a:spLocks noChangeArrowheads="1"/>
          </p:cNvSpPr>
          <p:nvPr/>
        </p:nvSpPr>
        <p:spPr bwMode="auto">
          <a:xfrm>
            <a:off x="228600" y="990600"/>
            <a:ext cx="8610600" cy="56388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dirty="0">
                <a:latin typeface="Times New Roman" charset="0"/>
              </a:rPr>
              <a:t>void </a:t>
            </a:r>
            <a:r>
              <a:rPr lang="en-US" altLang="ja-JP" dirty="0" err="1">
                <a:latin typeface="Times New Roman" charset="0"/>
              </a:rPr>
              <a:t>Assgn</a:t>
            </a:r>
            <a:r>
              <a:rPr lang="en-US" altLang="ja-JP" dirty="0">
                <a:latin typeface="Times New Roman" charset="0"/>
              </a:rPr>
              <a:t>() :</a:t>
            </a:r>
          </a:p>
          <a:p>
            <a:r>
              <a:rPr lang="en-US" altLang="ja-JP" dirty="0">
                <a:latin typeface="Times New Roman" charset="0"/>
              </a:rPr>
              <a:t>{ String name; </a:t>
            </a:r>
            <a:r>
              <a:rPr lang="en-US" altLang="ja-JP" dirty="0" err="1">
                <a:latin typeface="Times New Roman" charset="0"/>
              </a:rPr>
              <a:t>int</a:t>
            </a:r>
            <a:r>
              <a:rPr lang="en-US" altLang="ja-JP" dirty="0">
                <a:latin typeface="Times New Roman" charset="0"/>
              </a:rPr>
              <a:t> </a:t>
            </a:r>
            <a:r>
              <a:rPr lang="en-US" altLang="ja-JP" dirty="0" err="1">
                <a:latin typeface="Times New Roman" charset="0"/>
              </a:rPr>
              <a:t>addr</a:t>
            </a:r>
            <a:r>
              <a:rPr lang="en-US" altLang="ja-JP" dirty="0">
                <a:latin typeface="Times New Roman" charset="0"/>
              </a:rPr>
              <a:t>; }</a:t>
            </a:r>
          </a:p>
          <a:p>
            <a:r>
              <a:rPr lang="en-US" altLang="ja-JP" dirty="0">
                <a:latin typeface="Times New Roman" charset="0"/>
              </a:rPr>
              <a:t>{</a:t>
            </a:r>
          </a:p>
          <a:p>
            <a:r>
              <a:rPr lang="en-US" altLang="ja-JP" dirty="0">
                <a:latin typeface="Times New Roman" charset="0"/>
              </a:rPr>
              <a:t>    token = &lt;NAME&gt; {</a:t>
            </a:r>
          </a:p>
          <a:p>
            <a:r>
              <a:rPr lang="en-US" altLang="ja-JP" dirty="0">
                <a:latin typeface="Times New Roman" charset="0"/>
              </a:rPr>
              <a:t>        name = </a:t>
            </a:r>
            <a:r>
              <a:rPr lang="en-US" altLang="ja-JP" dirty="0" err="1">
                <a:latin typeface="Times New Roman" charset="0"/>
              </a:rPr>
              <a:t>token.image</a:t>
            </a:r>
            <a:r>
              <a:rPr lang="en-US" altLang="ja-JP" dirty="0">
                <a:latin typeface="Times New Roman" charset="0"/>
              </a:rPr>
              <a:t>;</a:t>
            </a:r>
          </a:p>
          <a:p>
            <a:r>
              <a:rPr lang="en-US" altLang="ja-JP" dirty="0">
                <a:latin typeface="Times New Roman" charset="0"/>
              </a:rPr>
              <a:t>        </a:t>
            </a:r>
            <a:r>
              <a:rPr lang="en-US" altLang="ja-JP" dirty="0" err="1">
                <a:latin typeface="Times New Roman" charset="0"/>
              </a:rPr>
              <a:t>addr</a:t>
            </a:r>
            <a:r>
              <a:rPr lang="en-US" altLang="ja-JP" dirty="0">
                <a:latin typeface="Times New Roman" charset="0"/>
              </a:rPr>
              <a:t> = </a:t>
            </a:r>
            <a:r>
              <a:rPr lang="en-US" altLang="ja-JP" dirty="0" err="1">
                <a:latin typeface="Times New Roman" charset="0"/>
              </a:rPr>
              <a:t>varTable.getAddress</a:t>
            </a:r>
            <a:r>
              <a:rPr lang="en-US" altLang="ja-JP" dirty="0">
                <a:latin typeface="Times New Roman" charset="0"/>
              </a:rPr>
              <a:t> (name);</a:t>
            </a:r>
          </a:p>
          <a:p>
            <a:r>
              <a:rPr lang="en-US" altLang="ja-JP" dirty="0">
                <a:latin typeface="Times New Roman" charset="0"/>
              </a:rPr>
              <a:t>        </a:t>
            </a:r>
            <a:r>
              <a:rPr lang="en-US" altLang="ja-JP" dirty="0" err="1">
                <a:latin typeface="Times New Roman" charset="0"/>
              </a:rPr>
              <a:t>iseg.appendCode</a:t>
            </a:r>
            <a:r>
              <a:rPr lang="en-US" altLang="ja-JP" dirty="0">
                <a:latin typeface="Times New Roman" charset="0"/>
              </a:rPr>
              <a:t> (</a:t>
            </a:r>
            <a:r>
              <a:rPr lang="en-US" altLang="ja-JP" dirty="0" err="1">
                <a:latin typeface="Times New Roman" charset="0"/>
              </a:rPr>
              <a:t>Operator.PUSHI</a:t>
            </a:r>
            <a:r>
              <a:rPr lang="en-US" altLang="ja-JP" dirty="0">
                <a:latin typeface="Times New Roman" charset="0"/>
              </a:rPr>
              <a:t>, </a:t>
            </a:r>
            <a:r>
              <a:rPr lang="en-US" altLang="ja-JP" dirty="0" err="1">
                <a:latin typeface="Times New Roman" charset="0"/>
              </a:rPr>
              <a:t>addr</a:t>
            </a:r>
            <a:r>
              <a:rPr lang="en-US" altLang="ja-JP" dirty="0">
                <a:latin typeface="Times New Roman" charset="0"/>
              </a:rPr>
              <a:t>);</a:t>
            </a:r>
          </a:p>
          <a:p>
            <a:r>
              <a:rPr lang="en-US" altLang="ja-JP" dirty="0">
                <a:latin typeface="Times New Roman" charset="0"/>
              </a:rPr>
              <a:t>    }</a:t>
            </a:r>
          </a:p>
          <a:p>
            <a:r>
              <a:rPr lang="en-US" altLang="ja-JP" dirty="0">
                <a:latin typeface="Times New Roman" charset="0"/>
              </a:rPr>
              <a:t>    “=”</a:t>
            </a:r>
          </a:p>
          <a:p>
            <a:r>
              <a:rPr lang="en-US" altLang="ja-JP" dirty="0">
                <a:latin typeface="Times New Roman" charset="0"/>
              </a:rPr>
              <a:t>    Exp() { </a:t>
            </a:r>
            <a:r>
              <a:rPr lang="en-US" altLang="ja-JP" dirty="0" err="1">
                <a:latin typeface="Times New Roman" charset="0"/>
              </a:rPr>
              <a:t>iseg.appendCode</a:t>
            </a:r>
            <a:r>
              <a:rPr lang="en-US" altLang="ja-JP" dirty="0">
                <a:latin typeface="Times New Roman" charset="0"/>
              </a:rPr>
              <a:t> (</a:t>
            </a:r>
            <a:r>
              <a:rPr lang="en-US" altLang="ja-JP" dirty="0" err="1">
                <a:latin typeface="Times New Roman" charset="0"/>
              </a:rPr>
              <a:t>Operator.ASSGN</a:t>
            </a:r>
            <a:r>
              <a:rPr lang="en-US" altLang="ja-JP" dirty="0">
                <a:latin typeface="Times New Roman" charset="0"/>
              </a:rPr>
              <a:t>); }</a:t>
            </a:r>
          </a:p>
          <a:p>
            <a:r>
              <a:rPr lang="en-US" altLang="ja-JP" dirty="0">
                <a:latin typeface="Times New Roman" charset="0"/>
              </a:rPr>
              <a:t>    “;” { </a:t>
            </a:r>
            <a:r>
              <a:rPr lang="en-US" altLang="ja-JP" dirty="0" err="1">
                <a:latin typeface="Times New Roman" charset="0"/>
              </a:rPr>
              <a:t>iseg.appendCode</a:t>
            </a:r>
            <a:r>
              <a:rPr lang="en-US" altLang="ja-JP" dirty="0">
                <a:latin typeface="Times New Roman" charset="0"/>
              </a:rPr>
              <a:t> (</a:t>
            </a:r>
            <a:r>
              <a:rPr lang="en-US" altLang="ja-JP" dirty="0" err="1">
                <a:latin typeface="Times New Roman" charset="0"/>
              </a:rPr>
              <a:t>Operator.REMOVE</a:t>
            </a:r>
            <a:r>
              <a:rPr lang="en-US" altLang="ja-JP" dirty="0">
                <a:latin typeface="Times New Roman" charset="0"/>
              </a:rPr>
              <a:t>); }</a:t>
            </a:r>
          </a:p>
          <a:p>
            <a:r>
              <a:rPr lang="en-US" altLang="ja-JP" dirty="0">
                <a:latin typeface="Times New Roman" charset="0"/>
              </a:rPr>
              <a:t>}</a:t>
            </a:r>
            <a:endParaRPr lang="ja-JP" altLang="en-US" dirty="0">
              <a:latin typeface="Times New Roman" charset="0"/>
            </a:endParaRPr>
          </a:p>
        </p:txBody>
      </p:sp>
      <p:sp>
        <p:nvSpPr>
          <p:cNvPr id="620548" name="Rectangle 4"/>
          <p:cNvSpPr>
            <a:spLocks noChangeArrowheads="1"/>
          </p:cNvSpPr>
          <p:nvPr/>
        </p:nvSpPr>
        <p:spPr bwMode="auto">
          <a:xfrm>
            <a:off x="304800" y="228600"/>
            <a:ext cx="6781800" cy="609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a:t>&lt;Assgn</a:t>
            </a:r>
            <a:r>
              <a:rPr lang="ja-JP" altLang="en-US"/>
              <a:t>&gt; ::= </a:t>
            </a:r>
            <a:r>
              <a:rPr lang="en-US" altLang="ja-JP"/>
              <a:t>NAME “=” &lt;Exp&gt;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0547"/>
                                        </p:tgtEl>
                                        <p:attrNameLst>
                                          <p:attrName>style.visibility</p:attrName>
                                        </p:attrNameLst>
                                      </p:cBhvr>
                                      <p:to>
                                        <p:strVal val="visible"/>
                                      </p:to>
                                    </p:set>
                                    <p:animEffect transition="in" filter="checkerboard(across)">
                                      <p:cBhvr>
                                        <p:cTn id="7" dur="500"/>
                                        <p:tgtEl>
                                          <p:spTgt spid="620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7"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5" name="Rectangle 3"/>
          <p:cNvSpPr>
            <a:spLocks noChangeArrowheads="1"/>
          </p:cNvSpPr>
          <p:nvPr/>
        </p:nvSpPr>
        <p:spPr bwMode="auto">
          <a:xfrm>
            <a:off x="228600" y="990600"/>
            <a:ext cx="8610600" cy="56388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dirty="0"/>
              <a:t>void If() :</a:t>
            </a:r>
          </a:p>
          <a:p>
            <a:pPr eaLnBrk="0" hangingPunct="0"/>
            <a:r>
              <a:rPr lang="en-US" altLang="ja-JP" dirty="0"/>
              <a:t>{  </a:t>
            </a:r>
            <a:r>
              <a:rPr lang="en-US" altLang="ja-JP" dirty="0" err="1"/>
              <a:t>int</a:t>
            </a:r>
            <a:r>
              <a:rPr lang="en-US" altLang="ja-JP" dirty="0"/>
              <a:t> </a:t>
            </a:r>
            <a:r>
              <a:rPr lang="en-US" altLang="ja-JP" dirty="0" err="1"/>
              <a:t>beqAddr</a:t>
            </a:r>
            <a:r>
              <a:rPr lang="en-US" altLang="ja-JP" dirty="0"/>
              <a:t>, </a:t>
            </a:r>
            <a:r>
              <a:rPr lang="en-US" altLang="ja-JP" dirty="0" err="1"/>
              <a:t>stLastAddr</a:t>
            </a:r>
            <a:r>
              <a:rPr lang="en-US" altLang="ja-JP" dirty="0"/>
              <a:t>; </a:t>
            </a:r>
            <a:r>
              <a:rPr lang="en-US" altLang="ja-JP" sz="2400" dirty="0">
                <a:solidFill>
                  <a:srgbClr val="FFFF99"/>
                </a:solidFill>
              </a:rPr>
              <a:t>// </a:t>
            </a:r>
            <a:r>
              <a:rPr lang="ja-JP" altLang="en-US" sz="2400" dirty="0">
                <a:solidFill>
                  <a:srgbClr val="FFFF99"/>
                </a:solidFill>
              </a:rPr>
              <a:t>ジャンプ先のアドレス</a:t>
            </a:r>
            <a:r>
              <a:rPr lang="ja-JP" altLang="en-US" dirty="0"/>
              <a:t> }</a:t>
            </a:r>
          </a:p>
          <a:p>
            <a:pPr eaLnBrk="0" hangingPunct="0"/>
            <a:r>
              <a:rPr lang="ja-JP" altLang="en-US" dirty="0"/>
              <a:t>{</a:t>
            </a:r>
          </a:p>
          <a:p>
            <a:pPr eaLnBrk="0" hangingPunct="0"/>
            <a:r>
              <a:rPr lang="ja-JP" altLang="en-US" dirty="0"/>
              <a:t>    </a:t>
            </a:r>
            <a:r>
              <a:rPr lang="en-US" altLang="ja-JP" dirty="0"/>
              <a:t>“if”</a:t>
            </a:r>
          </a:p>
          <a:p>
            <a:pPr eaLnBrk="0" hangingPunct="0"/>
            <a:r>
              <a:rPr lang="en-US" altLang="ja-JP" dirty="0"/>
              <a:t>    “(”</a:t>
            </a:r>
          </a:p>
          <a:p>
            <a:pPr eaLnBrk="0" hangingPunct="0"/>
            <a:r>
              <a:rPr lang="en-US" altLang="ja-JP" dirty="0"/>
              <a:t>    Exp() { </a:t>
            </a:r>
            <a:r>
              <a:rPr lang="en-US" altLang="ja-JP" dirty="0" err="1"/>
              <a:t>beqAddr</a:t>
            </a:r>
            <a:r>
              <a:rPr lang="en-US" altLang="ja-JP" dirty="0"/>
              <a:t> = </a:t>
            </a:r>
            <a:r>
              <a:rPr lang="en-US" altLang="ja-JP" dirty="0" err="1"/>
              <a:t>iseg.appendCode</a:t>
            </a:r>
            <a:r>
              <a:rPr lang="en-US" altLang="ja-JP" dirty="0"/>
              <a:t> (Operator.BEQ);    }</a:t>
            </a:r>
          </a:p>
          <a:p>
            <a:pPr eaLnBrk="0" hangingPunct="0"/>
            <a:r>
              <a:rPr lang="en-US" altLang="ja-JP" dirty="0"/>
              <a:t>    “)”</a:t>
            </a:r>
          </a:p>
          <a:p>
            <a:pPr eaLnBrk="0" hangingPunct="0"/>
            <a:r>
              <a:rPr lang="en-US" altLang="ja-JP" dirty="0"/>
              <a:t>    State() { </a:t>
            </a:r>
          </a:p>
          <a:p>
            <a:pPr eaLnBrk="0" hangingPunct="0"/>
            <a:r>
              <a:rPr lang="en-US" altLang="ja-JP" dirty="0"/>
              <a:t>        </a:t>
            </a:r>
            <a:r>
              <a:rPr lang="en-US" altLang="ja-JP" dirty="0" err="1"/>
              <a:t>stLastAddr</a:t>
            </a:r>
            <a:r>
              <a:rPr lang="en-US" altLang="ja-JP" dirty="0"/>
              <a:t> = </a:t>
            </a:r>
            <a:r>
              <a:rPr lang="en-US" altLang="ja-JP" dirty="0" err="1"/>
              <a:t>iseg.getLastCodeAddress</a:t>
            </a:r>
            <a:r>
              <a:rPr lang="en-US" altLang="ja-JP" dirty="0"/>
              <a:t>() ;</a:t>
            </a:r>
          </a:p>
          <a:p>
            <a:pPr eaLnBrk="0" hangingPunct="0"/>
            <a:r>
              <a:rPr lang="en-US" altLang="ja-JP" dirty="0"/>
              <a:t>        </a:t>
            </a:r>
            <a:r>
              <a:rPr lang="en-US" altLang="ja-JP" dirty="0" err="1"/>
              <a:t>iseg.replaceCode</a:t>
            </a:r>
            <a:r>
              <a:rPr lang="en-US" altLang="ja-JP" dirty="0"/>
              <a:t> (</a:t>
            </a:r>
            <a:r>
              <a:rPr lang="en-US" altLang="ja-JP" dirty="0" err="1"/>
              <a:t>beqAddr</a:t>
            </a:r>
            <a:r>
              <a:rPr lang="en-US" altLang="ja-JP" dirty="0"/>
              <a:t>, stLastAddr+1);</a:t>
            </a:r>
          </a:p>
          <a:p>
            <a:pPr eaLnBrk="0" hangingPunct="0"/>
            <a:r>
              <a:rPr lang="en-US" altLang="ja-JP" dirty="0"/>
              <a:t>   }</a:t>
            </a:r>
          </a:p>
          <a:p>
            <a:pPr eaLnBrk="0" hangingPunct="0"/>
            <a:r>
              <a:rPr lang="en-US" altLang="ja-JP" dirty="0"/>
              <a:t>}</a:t>
            </a:r>
            <a:endParaRPr lang="ja-JP" altLang="en-US" dirty="0"/>
          </a:p>
        </p:txBody>
      </p:sp>
      <p:sp>
        <p:nvSpPr>
          <p:cNvPr id="622596" name="Rectangle 4"/>
          <p:cNvSpPr>
            <a:spLocks noChangeArrowheads="1"/>
          </p:cNvSpPr>
          <p:nvPr/>
        </p:nvSpPr>
        <p:spPr bwMode="auto">
          <a:xfrm>
            <a:off x="304800" y="228600"/>
            <a:ext cx="6781800" cy="609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dirty="0"/>
              <a:t>&lt;If&gt;     ::= “if” “(” &lt;Exp&gt; “)” &lt;State&gt;</a:t>
            </a:r>
          </a:p>
        </p:txBody>
      </p:sp>
      <p:sp useBgFill="1">
        <p:nvSpPr>
          <p:cNvPr id="622599" name="AutoShape 7"/>
          <p:cNvSpPr>
            <a:spLocks noChangeArrowheads="1"/>
          </p:cNvSpPr>
          <p:nvPr/>
        </p:nvSpPr>
        <p:spPr bwMode="auto">
          <a:xfrm>
            <a:off x="3505200" y="2286000"/>
            <a:ext cx="2819400" cy="838200"/>
          </a:xfrm>
          <a:prstGeom prst="wedgeRoundRectCallout">
            <a:avLst>
              <a:gd name="adj1" fmla="val -52222"/>
              <a:gd name="adj2" fmla="val 75380"/>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en-US" altLang="ja-JP" sz="2400" dirty="0" err="1"/>
              <a:t>iseg</a:t>
            </a:r>
            <a:r>
              <a:rPr lang="en-US" altLang="ja-JP" sz="2400" dirty="0"/>
              <a:t> </a:t>
            </a:r>
            <a:r>
              <a:rPr lang="ja-JP" altLang="en-US" sz="2400" dirty="0"/>
              <a:t>上の</a:t>
            </a:r>
            <a:r>
              <a:rPr lang="en-US" altLang="ja-JP" sz="2400" dirty="0"/>
              <a:t>BEQ </a:t>
            </a:r>
            <a:r>
              <a:rPr lang="ja-JP" altLang="en-US" sz="2400" dirty="0"/>
              <a:t>の</a:t>
            </a:r>
            <a:endParaRPr lang="en-US" altLang="ja-JP" sz="2400" dirty="0"/>
          </a:p>
          <a:p>
            <a:pPr algn="ctr"/>
            <a:r>
              <a:rPr lang="ja-JP" altLang="en-US" sz="2400" dirty="0"/>
              <a:t>アドレスを記憶</a:t>
            </a:r>
          </a:p>
        </p:txBody>
      </p:sp>
      <p:sp useBgFill="1">
        <p:nvSpPr>
          <p:cNvPr id="622601" name="AutoShape 9"/>
          <p:cNvSpPr>
            <a:spLocks noChangeArrowheads="1"/>
          </p:cNvSpPr>
          <p:nvPr/>
        </p:nvSpPr>
        <p:spPr bwMode="auto">
          <a:xfrm>
            <a:off x="5486400" y="5867400"/>
            <a:ext cx="2590800" cy="457200"/>
          </a:xfrm>
          <a:prstGeom prst="wedgeRoundRectCallout">
            <a:avLst>
              <a:gd name="adj1" fmla="val -52831"/>
              <a:gd name="adj2" fmla="val -109037"/>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ja-JP" altLang="en-US" sz="2400" dirty="0"/>
              <a:t>アドレス付け変え</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2595"/>
                                        </p:tgtEl>
                                        <p:attrNameLst>
                                          <p:attrName>style.visibility</p:attrName>
                                        </p:attrNameLst>
                                      </p:cBhvr>
                                      <p:to>
                                        <p:strVal val="visible"/>
                                      </p:to>
                                    </p:set>
                                    <p:animEffect transition="in" filter="checkerboard(across)">
                                      <p:cBhvr>
                                        <p:cTn id="7" dur="500"/>
                                        <p:tgtEl>
                                          <p:spTgt spid="6225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22599"/>
                                        </p:tgtEl>
                                        <p:attrNameLst>
                                          <p:attrName>style.visibility</p:attrName>
                                        </p:attrNameLst>
                                      </p:cBhvr>
                                      <p:to>
                                        <p:strVal val="visible"/>
                                      </p:to>
                                    </p:set>
                                    <p:animEffect transition="in" filter="checkerboard(across)">
                                      <p:cBhvr>
                                        <p:cTn id="12" dur="500"/>
                                        <p:tgtEl>
                                          <p:spTgt spid="6225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22601"/>
                                        </p:tgtEl>
                                        <p:attrNameLst>
                                          <p:attrName>style.visibility</p:attrName>
                                        </p:attrNameLst>
                                      </p:cBhvr>
                                      <p:to>
                                        <p:strVal val="visible"/>
                                      </p:to>
                                    </p:set>
                                    <p:animEffect transition="in" filter="checkerboard(across)">
                                      <p:cBhvr>
                                        <p:cTn id="17" dur="500"/>
                                        <p:tgtEl>
                                          <p:spTgt spid="622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5" grpId="0" animBg="1" autoUpdateAnimBg="0"/>
      <p:bldP spid="622599" grpId="0" animBg="1" autoUpdateAnimBg="0"/>
      <p:bldP spid="622601"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字句解析時のコード生成</a:t>
            </a:r>
          </a:p>
        </p:txBody>
      </p:sp>
      <p:sp>
        <p:nvSpPr>
          <p:cNvPr id="668676" name="Rectangle 4"/>
          <p:cNvSpPr>
            <a:spLocks noChangeArrowheads="1"/>
          </p:cNvSpPr>
          <p:nvPr/>
        </p:nvSpPr>
        <p:spPr bwMode="auto">
          <a:xfrm>
            <a:off x="990600" y="1981200"/>
            <a:ext cx="7391400" cy="609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a:t>TOKEN : { &lt;</a:t>
            </a:r>
            <a:r>
              <a:rPr lang="ja-JP" altLang="en-US"/>
              <a:t>トークン名: パターン&gt; {コード} }</a:t>
            </a:r>
          </a:p>
        </p:txBody>
      </p:sp>
      <p:sp>
        <p:nvSpPr>
          <p:cNvPr id="668677" name="Rectangle 5"/>
          <p:cNvSpPr>
            <a:spLocks noChangeArrowheads="1"/>
          </p:cNvSpPr>
          <p:nvPr/>
        </p:nvSpPr>
        <p:spPr bwMode="auto">
          <a:xfrm>
            <a:off x="381000" y="2743200"/>
            <a:ext cx="8382000" cy="38862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dirty="0"/>
              <a:t>TOKEN_MGR_DECLS : { </a:t>
            </a:r>
            <a:r>
              <a:rPr lang="en-US" altLang="ja-JP" sz="2400" dirty="0">
                <a:solidFill>
                  <a:srgbClr val="FFFF99"/>
                </a:solidFill>
              </a:rPr>
              <a:t>// </a:t>
            </a:r>
            <a:r>
              <a:rPr lang="ja-JP" altLang="en-US" sz="2400" dirty="0">
                <a:solidFill>
                  <a:srgbClr val="FFFF99"/>
                </a:solidFill>
              </a:rPr>
              <a:t>字句解析時用の変数宣言</a:t>
            </a:r>
            <a:endParaRPr lang="en-US" altLang="ja-JP" sz="2400" dirty="0">
              <a:solidFill>
                <a:srgbClr val="FFFF99"/>
              </a:solidFill>
            </a:endParaRPr>
          </a:p>
          <a:p>
            <a:r>
              <a:rPr lang="en-US" altLang="ja-JP" dirty="0"/>
              <a:t>    static </a:t>
            </a:r>
            <a:r>
              <a:rPr lang="en-US" altLang="ja-JP" dirty="0" err="1"/>
              <a:t>int</a:t>
            </a:r>
            <a:r>
              <a:rPr lang="en-US" altLang="ja-JP" dirty="0"/>
              <a:t> </a:t>
            </a:r>
            <a:r>
              <a:rPr lang="en-US" altLang="ja-JP" dirty="0" err="1"/>
              <a:t>paren_ctr</a:t>
            </a:r>
            <a:r>
              <a:rPr lang="en-US" altLang="ja-JP" dirty="0"/>
              <a:t> = 0;   </a:t>
            </a:r>
            <a:r>
              <a:rPr lang="en-US" altLang="ja-JP" sz="2400" dirty="0">
                <a:solidFill>
                  <a:srgbClr val="FFFF99"/>
                </a:solidFill>
              </a:rPr>
              <a:t>// </a:t>
            </a:r>
            <a:r>
              <a:rPr lang="ja-JP" altLang="en-US" sz="2400" dirty="0">
                <a:solidFill>
                  <a:srgbClr val="FFFF99"/>
                </a:solidFill>
              </a:rPr>
              <a:t>括弧数カウント用</a:t>
            </a:r>
          </a:p>
          <a:p>
            <a:r>
              <a:rPr lang="en-US" altLang="ja-JP" dirty="0"/>
              <a:t>}</a:t>
            </a:r>
          </a:p>
          <a:p>
            <a:r>
              <a:rPr lang="en-US" altLang="ja-JP" dirty="0"/>
              <a:t>TOKEN : {</a:t>
            </a:r>
          </a:p>
          <a:p>
            <a:r>
              <a:rPr lang="en-US" altLang="ja-JP" dirty="0"/>
              <a:t>    &lt;LPAREN: “(”&gt; { ++</a:t>
            </a:r>
            <a:r>
              <a:rPr lang="en-US" altLang="ja-JP" dirty="0" err="1"/>
              <a:t>paren_ctr</a:t>
            </a:r>
            <a:r>
              <a:rPr lang="en-US" altLang="ja-JP" dirty="0"/>
              <a:t>; }</a:t>
            </a:r>
          </a:p>
          <a:p>
            <a:r>
              <a:rPr lang="en-US" altLang="ja-JP" dirty="0"/>
              <a:t>    &lt;RPAREN: “)”&gt; {--</a:t>
            </a:r>
            <a:r>
              <a:rPr lang="en-US" altLang="ja-JP" dirty="0" err="1"/>
              <a:t>paren_ctr</a:t>
            </a:r>
            <a:r>
              <a:rPr lang="en-US" altLang="ja-JP" dirty="0"/>
              <a:t>;</a:t>
            </a:r>
          </a:p>
          <a:p>
            <a:r>
              <a:rPr lang="en-US" altLang="ja-JP" dirty="0"/>
              <a:t>        if (</a:t>
            </a:r>
            <a:r>
              <a:rPr lang="en-US" altLang="ja-JP" dirty="0" err="1"/>
              <a:t>paren_ctr</a:t>
            </a:r>
            <a:r>
              <a:rPr lang="en-US" altLang="ja-JP" dirty="0"/>
              <a:t> &lt; 0) </a:t>
            </a:r>
            <a:r>
              <a:rPr lang="en-US" altLang="ja-JP" dirty="0" err="1"/>
              <a:t>syntaxError</a:t>
            </a:r>
            <a:r>
              <a:rPr lang="ja-JP" altLang="en-US" dirty="0"/>
              <a:t> (</a:t>
            </a:r>
            <a:r>
              <a:rPr lang="en-US" altLang="ja-JP" dirty="0"/>
              <a:t>“</a:t>
            </a:r>
            <a:r>
              <a:rPr lang="ja-JP" altLang="en-US" dirty="0"/>
              <a:t> ) が多過ぎです</a:t>
            </a:r>
            <a:r>
              <a:rPr lang="en-US" altLang="ja-JP"/>
              <a:t>”</a:t>
            </a:r>
            <a:r>
              <a:rPr lang="ja-JP" altLang="en-US"/>
              <a:t>); }</a:t>
            </a:r>
          </a:p>
          <a:p>
            <a:r>
              <a:rPr lang="ja-JP" altLang="en-US" dirty="0"/>
              <a:t>} </a:t>
            </a:r>
          </a:p>
        </p:txBody>
      </p:sp>
      <p:sp>
        <p:nvSpPr>
          <p:cNvPr id="668678" name="Text Box 6"/>
          <p:cNvSpPr txBox="1">
            <a:spLocks noChangeArrowheads="1"/>
          </p:cNvSpPr>
          <p:nvPr/>
        </p:nvSpPr>
        <p:spPr bwMode="auto">
          <a:xfrm>
            <a:off x="914400" y="1447800"/>
            <a:ext cx="58880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字句解析時にもコードを埋め込み可能</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代表的なコンパイラコンパイラ</a:t>
            </a:r>
          </a:p>
        </p:txBody>
      </p:sp>
      <p:graphicFrame>
        <p:nvGraphicFramePr>
          <p:cNvPr id="589901" name="Group 77"/>
          <p:cNvGraphicFramePr>
            <a:graphicFrameLocks noGrp="1"/>
          </p:cNvGraphicFramePr>
          <p:nvPr/>
        </p:nvGraphicFramePr>
        <p:xfrm>
          <a:off x="457200" y="1447800"/>
          <a:ext cx="8077200" cy="5175504"/>
        </p:xfrm>
        <a:graphic>
          <a:graphicData uri="http://schemas.openxmlformats.org/drawingml/2006/table">
            <a:tbl>
              <a:tblPr/>
              <a:tblGrid>
                <a:gridCol w="2209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5080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コンパイラ</a:t>
                      </a:r>
                    </a:p>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コンパイラ</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生成するプログラムの</a:t>
                      </a:r>
                    </a:p>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記述言語</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解析法</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lex + </a:t>
                      </a:r>
                      <a:r>
                        <a:rPr kumimoji="1" lang="en-US" altLang="ja-JP" sz="2800" b="0" i="0" u="none" strike="noStrike" cap="none" normalizeH="0" baseline="0" dirty="0" err="1">
                          <a:ln>
                            <a:noFill/>
                          </a:ln>
                          <a:solidFill>
                            <a:schemeClr val="tx1"/>
                          </a:solidFill>
                          <a:effectLst/>
                          <a:latin typeface="Times New Roman" panose="02020603050405020304" pitchFamily="18" charset="0"/>
                          <a:ea typeface="ＭＳ Ｐゴシック" panose="020B0600070205080204" pitchFamily="50" charset="-128"/>
                        </a:rPr>
                        <a:t>yacc</a:t>
                      </a:r>
                      <a:endPar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C</a:t>
                      </a: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言語</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LALR(1)</a:t>
                      </a:r>
                      <a:endPar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flex + Bison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C</a:t>
                      </a: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言語</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LALR(1)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0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JavaCC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Java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LL(</a:t>
                      </a:r>
                      <a:r>
                        <a:rPr kumimoji="1" lang="en-US" altLang="ja-JP" sz="2800" b="0" i="1"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k</a:t>
                      </a: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JFlex + Jay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Java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LALR(1)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80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JFlex + CUP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Java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LALR(1)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80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Coco/R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Java, 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LL(</a:t>
                      </a:r>
                      <a:r>
                        <a:rPr kumimoji="1" lang="en-US" altLang="ja-JP" sz="2800" b="0" i="1"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k</a:t>
                      </a: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80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JS/CC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Java script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LALR(1)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080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ANTLR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C, C#, Java, ruby</a:t>
                      </a:r>
                      <a:r>
                        <a:rPr kumimoji="1" lang="ja-JP" altLang="en-US"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 等</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LL(*)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トークンの先読み</a:t>
            </a:r>
          </a:p>
        </p:txBody>
      </p:sp>
      <p:sp>
        <p:nvSpPr>
          <p:cNvPr id="641028" name="Rectangle 4"/>
          <p:cNvSpPr>
            <a:spLocks noChangeArrowheads="1"/>
          </p:cNvSpPr>
          <p:nvPr/>
        </p:nvSpPr>
        <p:spPr bwMode="auto">
          <a:xfrm>
            <a:off x="609600" y="2286000"/>
            <a:ext cx="8077200" cy="33528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dirty="0"/>
              <a:t>void F</a:t>
            </a:r>
            <a:r>
              <a:rPr lang="ja-JP" altLang="en-US" dirty="0"/>
              <a:t>() : </a:t>
            </a:r>
          </a:p>
          <a:p>
            <a:pPr eaLnBrk="0" hangingPunct="0"/>
            <a:r>
              <a:rPr lang="ja-JP" altLang="en-US" dirty="0"/>
              <a:t>{}</a:t>
            </a:r>
          </a:p>
          <a:p>
            <a:pPr eaLnBrk="0" hangingPunct="0"/>
            <a:r>
              <a:rPr lang="ja-JP" altLang="en-US" dirty="0"/>
              <a:t>{</a:t>
            </a:r>
          </a:p>
          <a:p>
            <a:pPr eaLnBrk="0" hangingPunct="0"/>
            <a:r>
              <a:rPr lang="ja-JP" altLang="en-US" dirty="0"/>
              <a:t>    &lt;</a:t>
            </a:r>
            <a:r>
              <a:rPr lang="en-US" altLang="ja-JP" dirty="0"/>
              <a:t>NAME&gt; “[” &lt;Exp&gt; “]” </a:t>
            </a:r>
          </a:p>
          <a:p>
            <a:pPr eaLnBrk="0" hangingPunct="0"/>
            <a:r>
              <a:rPr lang="en-US" altLang="ja-JP" dirty="0"/>
              <a:t>    | &lt;NAME&gt;</a:t>
            </a:r>
          </a:p>
          <a:p>
            <a:pPr eaLnBrk="0" hangingPunct="0"/>
            <a:r>
              <a:rPr lang="en-US" altLang="ja-JP" dirty="0"/>
              <a:t>    | &lt;INTEGER&gt; </a:t>
            </a:r>
          </a:p>
          <a:p>
            <a:pPr eaLnBrk="0" hangingPunct="0"/>
            <a:r>
              <a:rPr lang="en-US" altLang="ja-JP" dirty="0"/>
              <a:t>} </a:t>
            </a:r>
            <a:endParaRPr lang="ja-JP" altLang="en-US" dirty="0"/>
          </a:p>
        </p:txBody>
      </p:sp>
      <p:sp>
        <p:nvSpPr>
          <p:cNvPr id="641029" name="Rectangle 5"/>
          <p:cNvSpPr>
            <a:spLocks noChangeArrowheads="1"/>
          </p:cNvSpPr>
          <p:nvPr/>
        </p:nvSpPr>
        <p:spPr bwMode="auto">
          <a:xfrm>
            <a:off x="609600" y="1524000"/>
            <a:ext cx="8077200" cy="609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ja-JP" altLang="en-US" dirty="0"/>
              <a:t>&lt;</a:t>
            </a:r>
            <a:r>
              <a:rPr lang="en-US" altLang="ja-JP" dirty="0"/>
              <a:t>F&gt; ::= NAME “[” &lt;Exp&gt; “]”  | NAME | INTEGER</a:t>
            </a:r>
          </a:p>
        </p:txBody>
      </p:sp>
      <p:sp useBgFill="1">
        <p:nvSpPr>
          <p:cNvPr id="641030" name="Text Box 6"/>
          <p:cNvSpPr txBox="1">
            <a:spLocks noChangeArrowheads="1"/>
          </p:cNvSpPr>
          <p:nvPr/>
        </p:nvSpPr>
        <p:spPr bwMode="auto">
          <a:xfrm>
            <a:off x="762000" y="5715000"/>
            <a:ext cx="6321425" cy="946150"/>
          </a:xfrm>
          <a:prstGeom prst="rect">
            <a:avLst/>
          </a:prstGeom>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1個のトークン先読みでは区別ができない</a:t>
            </a:r>
          </a:p>
          <a:p>
            <a:r>
              <a:rPr lang="ja-JP" altLang="en-US"/>
              <a:t>⇒ </a:t>
            </a:r>
            <a:r>
              <a:rPr lang="en-US" altLang="ja-JP"/>
              <a:t>LL(1) </a:t>
            </a:r>
            <a:r>
              <a:rPr lang="ja-JP" altLang="en-US"/>
              <a:t>文法ではない</a:t>
            </a:r>
          </a:p>
        </p:txBody>
      </p:sp>
      <p:grpSp>
        <p:nvGrpSpPr>
          <p:cNvPr id="641033" name="Group 9"/>
          <p:cNvGrpSpPr>
            <a:grpSpLocks/>
          </p:cNvGrpSpPr>
          <p:nvPr/>
        </p:nvGrpSpPr>
        <p:grpSpPr bwMode="auto">
          <a:xfrm>
            <a:off x="4953000" y="3657600"/>
            <a:ext cx="3810000" cy="990600"/>
            <a:chOff x="3120" y="2304"/>
            <a:chExt cx="2400" cy="624"/>
          </a:xfrm>
        </p:grpSpPr>
        <p:sp>
          <p:nvSpPr>
            <p:cNvPr id="641031" name="AutoShape 7"/>
            <p:cNvSpPr>
              <a:spLocks/>
            </p:cNvSpPr>
            <p:nvPr/>
          </p:nvSpPr>
          <p:spPr bwMode="auto">
            <a:xfrm>
              <a:off x="3120" y="2352"/>
              <a:ext cx="144" cy="576"/>
            </a:xfrm>
            <a:prstGeom prst="rightBrace">
              <a:avLst>
                <a:gd name="adj1" fmla="val 33333"/>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useBgFill="1">
          <p:nvSpPr>
            <p:cNvPr id="641032" name="AutoShape 8"/>
            <p:cNvSpPr>
              <a:spLocks noChangeArrowheads="1"/>
            </p:cNvSpPr>
            <p:nvPr/>
          </p:nvSpPr>
          <p:spPr bwMode="auto">
            <a:xfrm>
              <a:off x="3456" y="2304"/>
              <a:ext cx="2064" cy="576"/>
            </a:xfrm>
            <a:prstGeom prst="wedgeRoundRectCallout">
              <a:avLst>
                <a:gd name="adj1" fmla="val -57801"/>
                <a:gd name="adj2" fmla="val 14412"/>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en-US" altLang="ja-JP" sz="2400"/>
                <a:t>NAME </a:t>
              </a:r>
              <a:r>
                <a:rPr lang="ja-JP" altLang="en-US" sz="2400"/>
                <a:t>を読んだ場合</a:t>
              </a:r>
            </a:p>
            <a:p>
              <a:pPr algn="ctr"/>
              <a:r>
                <a:rPr lang="ja-JP" altLang="en-US" sz="2400"/>
                <a:t>どちらか区別できない</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1028"/>
                                        </p:tgtEl>
                                        <p:attrNameLst>
                                          <p:attrName>style.visibility</p:attrName>
                                        </p:attrNameLst>
                                      </p:cBhvr>
                                      <p:to>
                                        <p:strVal val="visible"/>
                                      </p:to>
                                    </p:set>
                                    <p:animEffect transition="in" filter="checkerboard(across)">
                                      <p:cBhvr>
                                        <p:cTn id="7" dur="500"/>
                                        <p:tgtEl>
                                          <p:spTgt spid="641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41033"/>
                                        </p:tgtEl>
                                        <p:attrNameLst>
                                          <p:attrName>style.visibility</p:attrName>
                                        </p:attrNameLst>
                                      </p:cBhvr>
                                      <p:to>
                                        <p:strVal val="visible"/>
                                      </p:to>
                                    </p:set>
                                    <p:animEffect transition="in" filter="checkerboard(across)">
                                      <p:cBhvr>
                                        <p:cTn id="12" dur="500"/>
                                        <p:tgtEl>
                                          <p:spTgt spid="6410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41030"/>
                                        </p:tgtEl>
                                        <p:attrNameLst>
                                          <p:attrName>style.visibility</p:attrName>
                                        </p:attrNameLst>
                                      </p:cBhvr>
                                      <p:to>
                                        <p:strVal val="visible"/>
                                      </p:to>
                                    </p:set>
                                    <p:animEffect transition="in" filter="checkerboard(across)">
                                      <p:cBhvr>
                                        <p:cTn id="17" dur="500"/>
                                        <p:tgtEl>
                                          <p:spTgt spid="64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8" grpId="0" animBg="1" autoUpdateAnimBg="0"/>
      <p:bldP spid="641030"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61" name="Rectangle 9"/>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ffectLst/>
              </a:rPr>
              <a:t>LOOKAHEAD </a:t>
            </a:r>
            <a:r>
              <a:rPr lang="ja-JP" altLang="en-US">
                <a:effectLst/>
              </a:rPr>
              <a:t>オプション</a:t>
            </a:r>
          </a:p>
        </p:txBody>
      </p:sp>
      <p:sp>
        <p:nvSpPr>
          <p:cNvPr id="637962" name="Rectangle 10"/>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effectLst/>
              </a:rPr>
              <a:t>先読みトークン数の指定</a:t>
            </a:r>
          </a:p>
          <a:p>
            <a:pPr lvl="1"/>
            <a:r>
              <a:rPr lang="ja-JP" altLang="en-US">
                <a:effectLst/>
              </a:rPr>
              <a:t>デフォルトでは 1 ⇒ </a:t>
            </a:r>
            <a:r>
              <a:rPr lang="en-US" altLang="ja-JP">
                <a:effectLst/>
              </a:rPr>
              <a:t>LL(1) </a:t>
            </a:r>
            <a:r>
              <a:rPr lang="ja-JP" altLang="en-US">
                <a:effectLst/>
              </a:rPr>
              <a:t>解析</a:t>
            </a:r>
          </a:p>
        </p:txBody>
      </p:sp>
      <p:grpSp>
        <p:nvGrpSpPr>
          <p:cNvPr id="637964" name="Group 12"/>
          <p:cNvGrpSpPr>
            <a:grpSpLocks/>
          </p:cNvGrpSpPr>
          <p:nvPr/>
        </p:nvGrpSpPr>
        <p:grpSpPr bwMode="auto">
          <a:xfrm>
            <a:off x="990600" y="3352800"/>
            <a:ext cx="6477000" cy="1981200"/>
            <a:chOff x="624" y="2112"/>
            <a:chExt cx="4080" cy="1248"/>
          </a:xfrm>
        </p:grpSpPr>
        <p:sp>
          <p:nvSpPr>
            <p:cNvPr id="637956" name="Rectangle 4"/>
            <p:cNvSpPr>
              <a:spLocks noChangeArrowheads="1"/>
            </p:cNvSpPr>
            <p:nvPr/>
          </p:nvSpPr>
          <p:spPr bwMode="auto">
            <a:xfrm>
              <a:off x="816" y="2448"/>
              <a:ext cx="3888" cy="912"/>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a:t>options {</a:t>
              </a:r>
            </a:p>
            <a:p>
              <a:r>
                <a:rPr lang="en-US" altLang="ja-JP"/>
                <a:t>    LOOKAHEAD = 2;</a:t>
              </a:r>
            </a:p>
            <a:p>
              <a:r>
                <a:rPr lang="en-US" altLang="ja-JP"/>
                <a:t>} </a:t>
              </a:r>
            </a:p>
          </p:txBody>
        </p:sp>
        <p:sp>
          <p:nvSpPr>
            <p:cNvPr id="637957" name="Text Box 5"/>
            <p:cNvSpPr txBox="1">
              <a:spLocks noChangeArrowheads="1"/>
            </p:cNvSpPr>
            <p:nvPr/>
          </p:nvSpPr>
          <p:spPr bwMode="auto">
            <a:xfrm>
              <a:off x="624" y="2112"/>
              <a:ext cx="293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全体を </a:t>
              </a:r>
              <a:r>
                <a:rPr lang="en-US" altLang="ja-JP"/>
                <a:t>LL(2) </a:t>
              </a:r>
              <a:r>
                <a:rPr lang="ja-JP" altLang="en-US"/>
                <a:t>解析する場合は</a:t>
              </a:r>
            </a:p>
          </p:txBody>
        </p:sp>
      </p:grpSp>
      <p:sp>
        <p:nvSpPr>
          <p:cNvPr id="637963" name="Text Box 11"/>
          <p:cNvSpPr txBox="1">
            <a:spLocks noChangeArrowheads="1"/>
          </p:cNvSpPr>
          <p:nvPr/>
        </p:nvSpPr>
        <p:spPr bwMode="auto">
          <a:xfrm>
            <a:off x="2133600" y="5638800"/>
            <a:ext cx="65833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ただし先読み数を多くすると処理が遅くなる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37964"/>
                                        </p:tgtEl>
                                        <p:attrNameLst>
                                          <p:attrName>style.visibility</p:attrName>
                                        </p:attrNameLst>
                                      </p:cBhvr>
                                      <p:to>
                                        <p:strVal val="visible"/>
                                      </p:to>
                                    </p:set>
                                    <p:animEffect transition="in" filter="checkerboard(across)">
                                      <p:cBhvr>
                                        <p:cTn id="7" dur="500"/>
                                        <p:tgtEl>
                                          <p:spTgt spid="6379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37963"/>
                                        </p:tgtEl>
                                        <p:attrNameLst>
                                          <p:attrName>style.visibility</p:attrName>
                                        </p:attrNameLst>
                                      </p:cBhvr>
                                      <p:to>
                                        <p:strVal val="visible"/>
                                      </p:to>
                                    </p:set>
                                    <p:animEffect transition="in" filter="checkerboard(across)">
                                      <p:cBhvr>
                                        <p:cTn id="12" dur="500"/>
                                        <p:tgtEl>
                                          <p:spTgt spid="637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63"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ffectLst/>
              </a:rPr>
              <a:t>LOOKAHEAD </a:t>
            </a:r>
            <a:r>
              <a:rPr lang="ja-JP" altLang="en-US">
                <a:effectLst/>
              </a:rPr>
              <a:t>オプション</a:t>
            </a:r>
          </a:p>
        </p:txBody>
      </p:sp>
      <p:sp>
        <p:nvSpPr>
          <p:cNvPr id="638982" name="Text Box 6"/>
          <p:cNvSpPr txBox="1">
            <a:spLocks noChangeArrowheads="1"/>
          </p:cNvSpPr>
          <p:nvPr/>
        </p:nvSpPr>
        <p:spPr bwMode="auto">
          <a:xfrm>
            <a:off x="990600" y="1676400"/>
            <a:ext cx="4651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一部を </a:t>
            </a:r>
            <a:r>
              <a:rPr lang="en-US" altLang="ja-JP"/>
              <a:t>LL(2) </a:t>
            </a:r>
            <a:r>
              <a:rPr lang="ja-JP" altLang="en-US"/>
              <a:t>解析する場合は</a:t>
            </a:r>
          </a:p>
        </p:txBody>
      </p:sp>
      <p:sp>
        <p:nvSpPr>
          <p:cNvPr id="638983" name="Rectangle 7"/>
          <p:cNvSpPr>
            <a:spLocks noChangeArrowheads="1"/>
          </p:cNvSpPr>
          <p:nvPr/>
        </p:nvSpPr>
        <p:spPr bwMode="auto">
          <a:xfrm>
            <a:off x="990600" y="2362200"/>
            <a:ext cx="7696200" cy="3276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0" hangingPunct="0"/>
            <a:r>
              <a:rPr lang="en-US" altLang="ja-JP"/>
              <a:t>void F</a:t>
            </a:r>
            <a:r>
              <a:rPr lang="ja-JP" altLang="en-US"/>
              <a:t>() : </a:t>
            </a:r>
          </a:p>
          <a:p>
            <a:pPr eaLnBrk="0" hangingPunct="0"/>
            <a:r>
              <a:rPr lang="ja-JP" altLang="en-US"/>
              <a:t>{}</a:t>
            </a:r>
          </a:p>
          <a:p>
            <a:pPr eaLnBrk="0" hangingPunct="0"/>
            <a:r>
              <a:rPr lang="ja-JP" altLang="en-US"/>
              <a:t>{</a:t>
            </a:r>
          </a:p>
          <a:p>
            <a:pPr eaLnBrk="0" hangingPunct="0"/>
            <a:r>
              <a:rPr lang="ja-JP" altLang="en-US"/>
              <a:t>    </a:t>
            </a:r>
            <a:r>
              <a:rPr lang="en-US" altLang="ja-JP"/>
              <a:t>LOOKAHEAD(2) (&lt;NAME&gt; “[” &lt;Exp&gt; “]” )</a:t>
            </a:r>
          </a:p>
          <a:p>
            <a:pPr eaLnBrk="0" hangingPunct="0"/>
            <a:r>
              <a:rPr lang="en-US" altLang="ja-JP"/>
              <a:t>    | &lt;NAME&gt;</a:t>
            </a:r>
          </a:p>
          <a:p>
            <a:pPr eaLnBrk="0" hangingPunct="0"/>
            <a:r>
              <a:rPr lang="en-US" altLang="ja-JP"/>
              <a:t>    | &lt;INTEGER&gt; </a:t>
            </a:r>
          </a:p>
          <a:p>
            <a:pPr eaLnBrk="0" hangingPunct="0"/>
            <a:r>
              <a:rPr lang="en-US" altLang="ja-JP"/>
              <a:t>} </a:t>
            </a:r>
            <a:endParaRPr lang="ja-JP" altLang="en-US"/>
          </a:p>
        </p:txBody>
      </p:sp>
      <p:sp>
        <p:nvSpPr>
          <p:cNvPr id="638984" name="Line 8"/>
          <p:cNvSpPr>
            <a:spLocks noChangeShapeType="1"/>
          </p:cNvSpPr>
          <p:nvPr/>
        </p:nvSpPr>
        <p:spPr bwMode="auto">
          <a:xfrm>
            <a:off x="4343400" y="4267200"/>
            <a:ext cx="2057400" cy="0"/>
          </a:xfrm>
          <a:prstGeom prst="line">
            <a:avLst/>
          </a:prstGeom>
          <a:noFill/>
          <a:ln w="28575">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useBgFill="1">
        <p:nvSpPr>
          <p:cNvPr id="638986" name="AutoShape 10"/>
          <p:cNvSpPr>
            <a:spLocks noChangeArrowheads="1"/>
          </p:cNvSpPr>
          <p:nvPr/>
        </p:nvSpPr>
        <p:spPr bwMode="auto">
          <a:xfrm>
            <a:off x="5029200" y="4876800"/>
            <a:ext cx="3124200" cy="990600"/>
          </a:xfrm>
          <a:prstGeom prst="wedgeRoundRectCallout">
            <a:avLst>
              <a:gd name="adj1" fmla="val -46801"/>
              <a:gd name="adj2" fmla="val -106250"/>
              <a:gd name="adj3" fmla="val 16667"/>
            </a:avLst>
          </a:prstGeom>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ja-JP" altLang="en-US"/>
              <a:t>この部分のみ</a:t>
            </a:r>
          </a:p>
          <a:p>
            <a:pPr algn="ctr"/>
            <a:r>
              <a:rPr lang="ja-JP" altLang="en-US"/>
              <a:t>2個を先読み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8984"/>
                                        </p:tgtEl>
                                        <p:attrNameLst>
                                          <p:attrName>style.visibility</p:attrName>
                                        </p:attrNameLst>
                                      </p:cBhvr>
                                      <p:to>
                                        <p:strVal val="visible"/>
                                      </p:to>
                                    </p:set>
                                    <p:animEffect transition="in" filter="checkerboard(across)">
                                      <p:cBhvr>
                                        <p:cTn id="7" dur="500"/>
                                        <p:tgtEl>
                                          <p:spTgt spid="638984"/>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38986"/>
                                        </p:tgtEl>
                                        <p:attrNameLst>
                                          <p:attrName>style.visibility</p:attrName>
                                        </p:attrNameLst>
                                      </p:cBhvr>
                                      <p:to>
                                        <p:strVal val="visible"/>
                                      </p:to>
                                    </p:set>
                                    <p:animEffect transition="in" filter="checkerboard(across)">
                                      <p:cBhvr>
                                        <p:cTn id="11" dur="500"/>
                                        <p:tgtEl>
                                          <p:spTgt spid="638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4" grpId="0" animBg="1"/>
      <p:bldP spid="638986"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152400" y="2133600"/>
            <a:ext cx="8839200" cy="44958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2400" dirty="0">
                <a:latin typeface="Times New Roman" pitchFamily="18" charset="0"/>
              </a:rPr>
              <a:t>&lt;Main&gt;   ::= “main” “(” “)” “{” { &lt;</a:t>
            </a:r>
            <a:r>
              <a:rPr lang="en-US" altLang="ja-JP" sz="2400" dirty="0" err="1">
                <a:latin typeface="Times New Roman" pitchFamily="18" charset="0"/>
              </a:rPr>
              <a:t>Decl</a:t>
            </a:r>
            <a:r>
              <a:rPr lang="en-US" altLang="ja-JP" sz="2400" dirty="0">
                <a:latin typeface="Times New Roman" pitchFamily="18" charset="0"/>
              </a:rPr>
              <a:t>&gt; | &lt;State&gt; } “}” EOF</a:t>
            </a:r>
          </a:p>
          <a:p>
            <a:r>
              <a:rPr lang="en-US" altLang="ja-JP" sz="2400" dirty="0">
                <a:latin typeface="Times New Roman" pitchFamily="18" charset="0"/>
              </a:rPr>
              <a:t>&lt;</a:t>
            </a:r>
            <a:r>
              <a:rPr lang="en-US" altLang="ja-JP" sz="2400" dirty="0" err="1">
                <a:latin typeface="Times New Roman" pitchFamily="18" charset="0"/>
              </a:rPr>
              <a:t>Decl</a:t>
            </a:r>
            <a:r>
              <a:rPr lang="en-US" altLang="ja-JP" sz="2400" dirty="0">
                <a:latin typeface="Times New Roman" pitchFamily="18" charset="0"/>
              </a:rPr>
              <a:t>&gt;   ::= “</a:t>
            </a:r>
            <a:r>
              <a:rPr lang="en-US" altLang="ja-JP" sz="2400" dirty="0" err="1">
                <a:latin typeface="Times New Roman" pitchFamily="18" charset="0"/>
              </a:rPr>
              <a:t>int</a:t>
            </a:r>
            <a:r>
              <a:rPr lang="en-US" altLang="ja-JP" sz="2400" dirty="0">
                <a:latin typeface="Times New Roman" pitchFamily="18" charset="0"/>
              </a:rPr>
              <a:t>” &lt;NAME&gt; { “,” &lt;NAME&gt; } “;”</a:t>
            </a:r>
          </a:p>
          <a:p>
            <a:r>
              <a:rPr lang="en-US" altLang="ja-JP" sz="2400" dirty="0">
                <a:latin typeface="Times New Roman" pitchFamily="18" charset="0"/>
              </a:rPr>
              <a:t>&lt;Name&gt;   ::= NAME “[” INTEGER “]” | NAME</a:t>
            </a:r>
          </a:p>
          <a:p>
            <a:r>
              <a:rPr lang="en-US" altLang="ja-JP" sz="2400" dirty="0">
                <a:latin typeface="Times New Roman" pitchFamily="18" charset="0"/>
              </a:rPr>
              <a:t>&lt;State&gt;  ::= &lt;If&gt; | &lt;While&gt; | &lt;Output&gt; | &lt;</a:t>
            </a:r>
            <a:r>
              <a:rPr lang="en-US" altLang="ja-JP" sz="2400" dirty="0" err="1">
                <a:latin typeface="Times New Roman" pitchFamily="18" charset="0"/>
              </a:rPr>
              <a:t>Assgn</a:t>
            </a:r>
            <a:r>
              <a:rPr lang="en-US" altLang="ja-JP" sz="2400" dirty="0">
                <a:latin typeface="Times New Roman" pitchFamily="18" charset="0"/>
              </a:rPr>
              <a:t>&gt; | “{” { &lt;State&gt; } “}”</a:t>
            </a:r>
          </a:p>
          <a:p>
            <a:r>
              <a:rPr lang="en-US" altLang="ja-JP" sz="2400" dirty="0">
                <a:latin typeface="Times New Roman" pitchFamily="18" charset="0"/>
              </a:rPr>
              <a:t>&lt;If&gt;     ::= “if” “(” &lt;Exp&gt; “)” &lt;State&gt;</a:t>
            </a:r>
          </a:p>
          <a:p>
            <a:r>
              <a:rPr lang="en-US" altLang="ja-JP" sz="2400" dirty="0">
                <a:latin typeface="Times New Roman" pitchFamily="18" charset="0"/>
              </a:rPr>
              <a:t>&lt;While&gt;  ::= “while” “(” &lt;Exp&gt; “)” &lt;State&gt;</a:t>
            </a:r>
          </a:p>
          <a:p>
            <a:r>
              <a:rPr lang="en-US" altLang="ja-JP" sz="2400" dirty="0">
                <a:latin typeface="Times New Roman" pitchFamily="18" charset="0"/>
              </a:rPr>
              <a:t>&lt;Output&gt; ::= “</a:t>
            </a:r>
            <a:r>
              <a:rPr lang="en-US" altLang="ja-JP" sz="2400" dirty="0" err="1">
                <a:latin typeface="Times New Roman" pitchFamily="18" charset="0"/>
              </a:rPr>
              <a:t>outputint</a:t>
            </a:r>
            <a:r>
              <a:rPr lang="en-US" altLang="ja-JP" sz="2400" dirty="0">
                <a:latin typeface="Times New Roman" pitchFamily="18" charset="0"/>
              </a:rPr>
              <a:t>” “(” &lt;Exp&gt; “)” “;”</a:t>
            </a:r>
          </a:p>
          <a:p>
            <a:r>
              <a:rPr lang="en-US" altLang="ja-JP" sz="2400" dirty="0">
                <a:latin typeface="Times New Roman" pitchFamily="18" charset="0"/>
              </a:rPr>
              <a:t>&lt;</a:t>
            </a:r>
            <a:r>
              <a:rPr lang="en-US" altLang="ja-JP" sz="2400" dirty="0" err="1">
                <a:latin typeface="Times New Roman" pitchFamily="18" charset="0"/>
              </a:rPr>
              <a:t>Assgn</a:t>
            </a:r>
            <a:r>
              <a:rPr lang="en-US" altLang="ja-JP" sz="2400" dirty="0">
                <a:latin typeface="Times New Roman" pitchFamily="18" charset="0"/>
              </a:rPr>
              <a:t>&gt;  ::= Name [ “[” &lt;Exp&gt; “]” ] “=” &lt;Exp&gt; “;” </a:t>
            </a:r>
          </a:p>
          <a:p>
            <a:r>
              <a:rPr lang="en-US" altLang="ja-JP" sz="2400" dirty="0">
                <a:latin typeface="Times New Roman" pitchFamily="18" charset="0"/>
              </a:rPr>
              <a:t>&lt;Exp&gt;    ::= &lt;Term&gt; { ( “+” | “-” ) &lt;Term&gt; }</a:t>
            </a:r>
          </a:p>
          <a:p>
            <a:r>
              <a:rPr lang="en-US" altLang="ja-JP" sz="2400" dirty="0">
                <a:latin typeface="Times New Roman" pitchFamily="18" charset="0"/>
              </a:rPr>
              <a:t>&lt;Term&gt;   ::= &lt;Factor&gt; { ( “*” | “/” ) &lt;Factor&gt; }</a:t>
            </a:r>
          </a:p>
          <a:p>
            <a:r>
              <a:rPr lang="en-US" altLang="ja-JP" sz="2400" dirty="0">
                <a:latin typeface="Times New Roman" pitchFamily="18" charset="0"/>
              </a:rPr>
              <a:t>&lt;Factor&gt; ::= NAME “[” &lt;Exp&gt; “]” | NAME | INTEGER | “</a:t>
            </a:r>
            <a:r>
              <a:rPr lang="en-US" altLang="ja-JP" sz="2400" dirty="0" err="1">
                <a:latin typeface="Times New Roman" pitchFamily="18" charset="0"/>
              </a:rPr>
              <a:t>inputint</a:t>
            </a:r>
            <a:r>
              <a:rPr lang="en-US" altLang="ja-JP" sz="2400" dirty="0">
                <a:latin typeface="Times New Roman" pitchFamily="18" charset="0"/>
              </a:rPr>
              <a:t>”</a:t>
            </a:r>
            <a:endParaRPr lang="ja-JP" altLang="en-US" sz="2400" dirty="0">
              <a:latin typeface="Times New Roman" pitchFamily="18" charset="0"/>
            </a:endParaRPr>
          </a:p>
        </p:txBody>
      </p:sp>
      <p:sp>
        <p:nvSpPr>
          <p:cNvPr id="645122" name="Rectangle 2"/>
          <p:cNvSpPr>
            <a:spLocks noGrp="1" noChangeArrowheads="1"/>
          </p:cNvSpPr>
          <p:nvPr>
            <p:ph type="title" idx="4294967295"/>
          </p:nvPr>
        </p:nvSpPr>
        <p:spPr>
          <a:xfrm>
            <a:off x="1066800" y="304801"/>
            <a:ext cx="7620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ffectLst/>
              </a:rPr>
              <a:t>サンプル </a:t>
            </a:r>
            <a:r>
              <a:rPr lang="en-US" altLang="ja-JP" dirty="0" err="1">
                <a:effectLst/>
              </a:rPr>
              <a:t>jj</a:t>
            </a:r>
            <a:r>
              <a:rPr lang="en-US" altLang="ja-JP" dirty="0">
                <a:effectLst/>
              </a:rPr>
              <a:t> </a:t>
            </a:r>
            <a:r>
              <a:rPr lang="ja-JP" altLang="en-US" dirty="0">
                <a:effectLst/>
              </a:rPr>
              <a:t>ファイル</a:t>
            </a:r>
            <a:endParaRPr lang="en-US" altLang="ja-JP" dirty="0">
              <a:effectLst/>
            </a:endParaRPr>
          </a:p>
        </p:txBody>
      </p:sp>
      <p:sp>
        <p:nvSpPr>
          <p:cNvPr id="645123" name="Rectangle 3"/>
          <p:cNvSpPr>
            <a:spLocks noGrp="1" noChangeArrowheads="1"/>
          </p:cNvSpPr>
          <p:nvPr>
            <p:ph type="body" idx="4294967295"/>
          </p:nvPr>
        </p:nvSpPr>
        <p:spPr>
          <a:xfrm>
            <a:off x="1066800" y="990600"/>
            <a:ext cx="77724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effectLst/>
              </a:rPr>
              <a:t>parserCodeLL2.jj</a:t>
            </a:r>
          </a:p>
          <a:p>
            <a:pPr lvl="1"/>
            <a:r>
              <a:rPr lang="ja-JP" altLang="en-US" dirty="0">
                <a:effectLst/>
              </a:rPr>
              <a:t>以下のマクロ構文(</a:t>
            </a:r>
            <a:r>
              <a:rPr lang="en-US" altLang="ja-JP" dirty="0">
                <a:effectLst/>
              </a:rPr>
              <a:t>LL2</a:t>
            </a:r>
            <a:r>
              <a:rPr lang="ja-JP" altLang="en-US" dirty="0">
                <a:effectLst/>
              </a:rPr>
              <a:t>文法)を定義</a:t>
            </a:r>
          </a:p>
        </p:txBody>
      </p:sp>
      <p:grpSp>
        <p:nvGrpSpPr>
          <p:cNvPr id="9" name="グループ化 8"/>
          <p:cNvGrpSpPr/>
          <p:nvPr/>
        </p:nvGrpSpPr>
        <p:grpSpPr>
          <a:xfrm>
            <a:off x="1524000" y="3505200"/>
            <a:ext cx="1981200" cy="2971800"/>
            <a:chOff x="1524000" y="3505200"/>
            <a:chExt cx="1981200" cy="2971800"/>
          </a:xfrm>
        </p:grpSpPr>
        <p:sp>
          <p:nvSpPr>
            <p:cNvPr id="645125" name="Line 5"/>
            <p:cNvSpPr>
              <a:spLocks noChangeShapeType="1"/>
            </p:cNvSpPr>
            <p:nvPr/>
          </p:nvSpPr>
          <p:spPr bwMode="auto">
            <a:xfrm>
              <a:off x="1676400" y="3505200"/>
              <a:ext cx="1828800" cy="0"/>
            </a:xfrm>
            <a:prstGeom prst="line">
              <a:avLst/>
            </a:prstGeom>
            <a:noFill/>
            <a:ln w="28575">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645126" name="Line 6"/>
            <p:cNvSpPr>
              <a:spLocks noChangeShapeType="1"/>
            </p:cNvSpPr>
            <p:nvPr/>
          </p:nvSpPr>
          <p:spPr bwMode="auto">
            <a:xfrm>
              <a:off x="1524000" y="6477000"/>
              <a:ext cx="1828800" cy="0"/>
            </a:xfrm>
            <a:prstGeom prst="line">
              <a:avLst/>
            </a:prstGeom>
            <a:noFill/>
            <a:ln w="28575">
              <a:solidFill>
                <a:srgbClr val="FF99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idx="4294967295"/>
          </p:nvPr>
        </p:nvSpPr>
        <p:spPr>
          <a:xfrm>
            <a:off x="1066800" y="304800"/>
            <a:ext cx="7543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ffectLst/>
              </a:rPr>
              <a:t>DEBUG_PARSER </a:t>
            </a:r>
            <a:r>
              <a:rPr lang="ja-JP" altLang="en-US">
                <a:effectLst/>
              </a:rPr>
              <a:t>オプション</a:t>
            </a:r>
          </a:p>
        </p:txBody>
      </p:sp>
      <p:sp>
        <p:nvSpPr>
          <p:cNvPr id="642051" name="Rectangle 3"/>
          <p:cNvSpPr>
            <a:spLocks noGrp="1" noChangeArrowheads="1"/>
          </p:cNvSpPr>
          <p:nvPr>
            <p:ph type="body" idx="4294967295"/>
          </p:nvPr>
        </p:nvSpPr>
        <p:spPr>
          <a:xfrm>
            <a:off x="1066800" y="1295400"/>
            <a:ext cx="7543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a:effectLst/>
              </a:rPr>
              <a:t>true </a:t>
            </a:r>
            <a:r>
              <a:rPr lang="ja-JP" altLang="en-US">
                <a:effectLst/>
              </a:rPr>
              <a:t>にすると構文解析のトレース出力</a:t>
            </a:r>
          </a:p>
        </p:txBody>
      </p:sp>
      <p:sp>
        <p:nvSpPr>
          <p:cNvPr id="642053" name="Rectangle 5"/>
          <p:cNvSpPr>
            <a:spLocks noChangeArrowheads="1"/>
          </p:cNvSpPr>
          <p:nvPr/>
        </p:nvSpPr>
        <p:spPr bwMode="auto">
          <a:xfrm>
            <a:off x="1066800" y="1828800"/>
            <a:ext cx="7467600" cy="13716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a:t>options {</a:t>
            </a:r>
          </a:p>
          <a:p>
            <a:r>
              <a:rPr lang="en-US" altLang="ja-JP"/>
              <a:t>    DEBUG_PARSER</a:t>
            </a:r>
            <a:r>
              <a:rPr lang="ja-JP" altLang="en-US"/>
              <a:t> = </a:t>
            </a:r>
            <a:r>
              <a:rPr lang="en-US" altLang="ja-JP"/>
              <a:t>true;</a:t>
            </a:r>
          </a:p>
          <a:p>
            <a:r>
              <a:rPr lang="en-US" altLang="ja-JP"/>
              <a:t>} </a:t>
            </a:r>
          </a:p>
        </p:txBody>
      </p:sp>
      <p:sp>
        <p:nvSpPr>
          <p:cNvPr id="642055" name="Rectangle 7"/>
          <p:cNvSpPr>
            <a:spLocks noChangeArrowheads="1"/>
          </p:cNvSpPr>
          <p:nvPr/>
        </p:nvSpPr>
        <p:spPr bwMode="auto">
          <a:xfrm>
            <a:off x="1066800" y="3276600"/>
            <a:ext cx="7467600" cy="3427413"/>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dirty="0"/>
              <a:t>$ </a:t>
            </a:r>
            <a:r>
              <a:rPr lang="en-US" altLang="ja-JP" dirty="0"/>
              <a:t>java </a:t>
            </a:r>
            <a:r>
              <a:rPr lang="en-US" altLang="ja-JP" dirty="0" err="1"/>
              <a:t>kc.Parser</a:t>
            </a:r>
            <a:r>
              <a:rPr lang="en-US" altLang="ja-JP" dirty="0"/>
              <a:t> sample0.k </a:t>
            </a:r>
          </a:p>
          <a:p>
            <a:r>
              <a:rPr lang="en-US" altLang="ja-JP" dirty="0"/>
              <a:t>Call: Main</a:t>
            </a:r>
          </a:p>
          <a:p>
            <a:r>
              <a:rPr lang="en-US" altLang="ja-JP" dirty="0"/>
              <a:t>    Consumed token: &lt;“main” at line 1 column 1&gt;</a:t>
            </a:r>
          </a:p>
          <a:p>
            <a:r>
              <a:rPr lang="en-US" altLang="ja-JP" dirty="0"/>
              <a:t>    Consumed token: &lt;“(”at line 1 column 6&gt;</a:t>
            </a:r>
          </a:p>
          <a:p>
            <a:r>
              <a:rPr lang="en-US" altLang="ja-JP" dirty="0"/>
              <a:t>    Consumed token: &lt;“)” at line 1 column 7&gt;</a:t>
            </a:r>
          </a:p>
          <a:p>
            <a:r>
              <a:rPr lang="en-US" altLang="ja-JP" dirty="0"/>
              <a:t>    Consumed token: &lt;“{“ at line 1 column 9&gt;</a:t>
            </a:r>
          </a:p>
          <a:p>
            <a:r>
              <a:rPr lang="en-US" altLang="ja-JP" dirty="0"/>
              <a:t>    Call: </a:t>
            </a:r>
            <a:r>
              <a:rPr lang="en-US" altLang="ja-JP" dirty="0" err="1"/>
              <a:t>Decl</a:t>
            </a:r>
            <a:r>
              <a:rPr lang="en-US" altLang="ja-JP" dirty="0"/>
              <a:t> </a:t>
            </a:r>
          </a:p>
          <a:p>
            <a:r>
              <a:rPr lang="en-US" altLang="ja-JP" dirty="0"/>
              <a:t>        Consumed token: &lt;“</a:t>
            </a:r>
            <a:r>
              <a:rPr lang="en-US" altLang="ja-JP" dirty="0" err="1"/>
              <a:t>int</a:t>
            </a:r>
            <a:r>
              <a:rPr lang="en-US" altLang="ja-JP" dirty="0"/>
              <a:t>” at line 2 column 9&gt;</a:t>
            </a:r>
          </a:p>
        </p:txBody>
      </p:sp>
      <p:sp>
        <p:nvSpPr>
          <p:cNvPr id="6" name="角丸四角形吹き出し 5"/>
          <p:cNvSpPr/>
          <p:nvPr/>
        </p:nvSpPr>
        <p:spPr bwMode="auto">
          <a:xfrm>
            <a:off x="5943600" y="3048000"/>
            <a:ext cx="2209800" cy="1066800"/>
          </a:xfrm>
          <a:prstGeom prst="wedgeRoundRectCallout">
            <a:avLst>
              <a:gd name="adj1" fmla="val -179196"/>
              <a:gd name="adj2" fmla="val 38011"/>
              <a:gd name="adj3" fmla="val 16667"/>
            </a:avLst>
          </a:prstGeom>
          <a:solidFill>
            <a:schemeClr val="bg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dirty="0">
                <a:effectLst>
                  <a:outerShdw blurRad="38100" dist="38100" dir="2700000" algn="tl">
                    <a:srgbClr val="000000">
                      <a:alpha val="43137"/>
                    </a:srgbClr>
                  </a:outerShdw>
                </a:effectLst>
              </a:rPr>
              <a:t>解析中の</a:t>
            </a:r>
            <a:endParaRPr lang="en-US" altLang="ja-JP" dirty="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dirty="0">
                <a:effectLst>
                  <a:outerShdw blurRad="38100" dist="38100" dir="2700000" algn="tl">
                    <a:srgbClr val="000000">
                      <a:alpha val="43137"/>
                    </a:srgbClr>
                  </a:outerShdw>
                </a:effectLst>
              </a:rPr>
              <a:t>非終端記号</a:t>
            </a:r>
            <a:endParaRPr kumimoji="1" lang="ja-JP" altLang="en-US" b="0" u="none" strike="noStrike" cap="none" normalizeH="0" baseline="0" dirty="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2055"/>
                                        </p:tgtEl>
                                        <p:attrNameLst>
                                          <p:attrName>style.visibility</p:attrName>
                                        </p:attrNameLst>
                                      </p:cBhvr>
                                      <p:to>
                                        <p:strVal val="visible"/>
                                      </p:to>
                                    </p:set>
                                    <p:animEffect transition="in" filter="checkerboard(across)">
                                      <p:cBhvr>
                                        <p:cTn id="7" dur="500"/>
                                        <p:tgtEl>
                                          <p:spTgt spid="64205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5" grpId="0" animBg="1" autoUpdateAnimBg="0"/>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idx="4294967295"/>
          </p:nvPr>
        </p:nvSpPr>
        <p:spPr>
          <a:xfrm>
            <a:off x="1066800" y="304800"/>
            <a:ext cx="7543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effectLst/>
              </a:rPr>
              <a:t>JavaCC </a:t>
            </a:r>
            <a:r>
              <a:rPr lang="ja-JP" altLang="en-US" dirty="0">
                <a:effectLst/>
              </a:rPr>
              <a:t>のオプション(一部)</a:t>
            </a:r>
          </a:p>
        </p:txBody>
      </p:sp>
      <p:graphicFrame>
        <p:nvGraphicFramePr>
          <p:cNvPr id="637048" name="Group 120"/>
          <p:cNvGraphicFramePr>
            <a:graphicFrameLocks noGrp="1"/>
          </p:cNvGraphicFramePr>
          <p:nvPr/>
        </p:nvGraphicFramePr>
        <p:xfrm>
          <a:off x="228600" y="1143000"/>
          <a:ext cx="8686800" cy="5491163"/>
        </p:xfrm>
        <a:graphic>
          <a:graphicData uri="http://schemas.openxmlformats.org/drawingml/2006/table">
            <a:tbl>
              <a:tblPr/>
              <a:tblGrid>
                <a:gridCol w="3886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オプション</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0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デフォルト</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LOOKAHEAD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先読みトークン数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STATIC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static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メソッドを生成</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true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196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UNICODE_INPUT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入力として</a:t>
                      </a: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Unicode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を扱う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false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IGNORE_CASE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大文字小文字を無視</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false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OUTPUT_DIRECTORY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出力ディレクトリ</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8625">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DEBUG_PARSER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構文解析をトレース出力</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false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DEBUG_LOOKAHEAD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先読みをトレース出力</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false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DEBUG_TOKEN_MANAGER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字句解析をトレース出力</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false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BUILD_PARSER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構文解析部を生成</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true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BUILD_TOKEN_MANAGER</a:t>
                      </a:r>
                      <a:endParaRPr kumimoji="1" lang="ja-JP" altLang="en-US" sz="2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字句解析部を生成</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true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06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JDK_VERSION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JDK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のバージョン</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1.5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1026"/>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effectLst/>
              </a:rPr>
              <a:t>JavaCC </a:t>
            </a:r>
            <a:r>
              <a:rPr lang="ja-JP" altLang="en-US" dirty="0">
                <a:effectLst/>
              </a:rPr>
              <a:t>の活用</a:t>
            </a:r>
          </a:p>
        </p:txBody>
      </p:sp>
      <p:sp>
        <p:nvSpPr>
          <p:cNvPr id="646147" name="Rectangle 1027"/>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z="2800" dirty="0">
                <a:effectLst/>
              </a:rPr>
              <a:t>JavaCC </a:t>
            </a:r>
            <a:r>
              <a:rPr lang="ja-JP" altLang="en-US" sz="2800" dirty="0">
                <a:effectLst/>
              </a:rPr>
              <a:t>はコンパイラ作成以外にも活用可能</a:t>
            </a:r>
          </a:p>
        </p:txBody>
      </p:sp>
      <p:sp>
        <p:nvSpPr>
          <p:cNvPr id="646148" name="Text Box 1028"/>
          <p:cNvSpPr txBox="1">
            <a:spLocks noChangeArrowheads="1"/>
          </p:cNvSpPr>
          <p:nvPr/>
        </p:nvSpPr>
        <p:spPr bwMode="auto">
          <a:xfrm>
            <a:off x="990600" y="2667000"/>
            <a:ext cx="259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a:t>例 : 電卓の作成</a:t>
            </a:r>
          </a:p>
        </p:txBody>
      </p:sp>
      <p:grpSp>
        <p:nvGrpSpPr>
          <p:cNvPr id="646151" name="Group 1031"/>
          <p:cNvGrpSpPr>
            <a:grpSpLocks/>
          </p:cNvGrpSpPr>
          <p:nvPr/>
        </p:nvGrpSpPr>
        <p:grpSpPr bwMode="auto">
          <a:xfrm>
            <a:off x="685800" y="3505200"/>
            <a:ext cx="7924800" cy="2819400"/>
            <a:chOff x="432" y="2208"/>
            <a:chExt cx="4992" cy="1776"/>
          </a:xfrm>
        </p:grpSpPr>
        <p:sp>
          <p:nvSpPr>
            <p:cNvPr id="646149" name="Text Box 1029"/>
            <p:cNvSpPr txBox="1">
              <a:spLocks noChangeArrowheads="1"/>
            </p:cNvSpPr>
            <p:nvPr/>
          </p:nvSpPr>
          <p:spPr bwMode="auto">
            <a:xfrm>
              <a:off x="576" y="2208"/>
              <a:ext cx="43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a:t>calc.jj : </a:t>
              </a:r>
              <a:r>
                <a:rPr lang="ja-JP" altLang="en-US"/>
                <a:t>以下の構文規則に従う式の値を計算</a:t>
              </a:r>
            </a:p>
          </p:txBody>
        </p:sp>
        <p:sp>
          <p:nvSpPr>
            <p:cNvPr id="646150" name="Rectangle 1030"/>
            <p:cNvSpPr>
              <a:spLocks noChangeArrowheads="1"/>
            </p:cNvSpPr>
            <p:nvPr/>
          </p:nvSpPr>
          <p:spPr bwMode="auto">
            <a:xfrm>
              <a:off x="432" y="2640"/>
              <a:ext cx="4992" cy="1344"/>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a:t>&lt;</a:t>
              </a:r>
              <a:r>
                <a:rPr lang="en-US" altLang="ja-JP"/>
                <a:t>List&gt; ::= { &lt;E&gt; “=” }</a:t>
              </a:r>
            </a:p>
            <a:p>
              <a:r>
                <a:rPr lang="en-US" altLang="ja-JP"/>
                <a:t>&lt;E&gt; ::= &lt;T&gt; { ( “+” &lt;T&gt; ) | ( “-” &lt;T&gt; ) } </a:t>
              </a:r>
            </a:p>
            <a:p>
              <a:r>
                <a:rPr lang="en-US" altLang="ja-JP"/>
                <a:t>&lt;T&gt; ::= &lt;F&gt; { ( “*” &lt;F&gt; ) | ( “/” &lt;F&gt; ) | ( “%” &lt;F&gt; ) } </a:t>
              </a:r>
            </a:p>
            <a:p>
              <a:r>
                <a:rPr lang="en-US" altLang="ja-JP"/>
                <a:t>&lt;F&gt; ::= ( “(” &lt;E&gt; “)” ) | INTEGER</a:t>
              </a:r>
              <a:endParaRPr lang="ja-JP"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6148"/>
                                        </p:tgtEl>
                                        <p:attrNameLst>
                                          <p:attrName>style.visibility</p:attrName>
                                        </p:attrNameLst>
                                      </p:cBhvr>
                                      <p:to>
                                        <p:strVal val="visible"/>
                                      </p:to>
                                    </p:set>
                                    <p:animEffect transition="in" filter="checkerboard(across)">
                                      <p:cBhvr>
                                        <p:cTn id="7" dur="500"/>
                                        <p:tgtEl>
                                          <p:spTgt spid="64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46151"/>
                                        </p:tgtEl>
                                        <p:attrNameLst>
                                          <p:attrName>style.visibility</p:attrName>
                                        </p:attrNameLst>
                                      </p:cBhvr>
                                      <p:to>
                                        <p:strVal val="visible"/>
                                      </p:to>
                                    </p:set>
                                    <p:animEffect transition="in" filter="checkerboard(across)">
                                      <p:cBhvr>
                                        <p:cTn id="12" dur="500"/>
                                        <p:tgtEl>
                                          <p:spTgt spid="64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48"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ffectLst/>
              </a:rPr>
              <a:t>サンプル </a:t>
            </a:r>
            <a:r>
              <a:rPr lang="en-US" altLang="ja-JP" dirty="0" err="1">
                <a:effectLst/>
              </a:rPr>
              <a:t>jj</a:t>
            </a:r>
            <a:r>
              <a:rPr lang="en-US" altLang="ja-JP" dirty="0">
                <a:effectLst/>
              </a:rPr>
              <a:t> </a:t>
            </a:r>
            <a:r>
              <a:rPr lang="ja-JP" altLang="en-US" dirty="0">
                <a:effectLst/>
              </a:rPr>
              <a:t>ファイル </a:t>
            </a:r>
            <a:r>
              <a:rPr lang="en-US" altLang="ja-JP" dirty="0" err="1">
                <a:effectLst/>
              </a:rPr>
              <a:t>calc.jj</a:t>
            </a:r>
            <a:endParaRPr lang="en-US" altLang="ja-JP" dirty="0">
              <a:effectLst/>
            </a:endParaRPr>
          </a:p>
        </p:txBody>
      </p:sp>
      <p:sp>
        <p:nvSpPr>
          <p:cNvPr id="647171" name="Rectangle 3"/>
          <p:cNvSpPr>
            <a:spLocks noChangeArrowheads="1"/>
          </p:cNvSpPr>
          <p:nvPr/>
        </p:nvSpPr>
        <p:spPr bwMode="auto">
          <a:xfrm>
            <a:off x="1295400" y="3505200"/>
            <a:ext cx="6934200" cy="31242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dirty="0"/>
              <a:t>$ </a:t>
            </a:r>
            <a:r>
              <a:rPr lang="en-US" altLang="ja-JP" dirty="0" err="1"/>
              <a:t>javacc</a:t>
            </a:r>
            <a:r>
              <a:rPr lang="en-US" altLang="ja-JP" dirty="0"/>
              <a:t> </a:t>
            </a:r>
            <a:r>
              <a:rPr lang="en-US" altLang="ja-JP" dirty="0" err="1"/>
              <a:t>calc.jj</a:t>
            </a:r>
            <a:endParaRPr lang="en-US" altLang="ja-JP" dirty="0"/>
          </a:p>
          <a:p>
            <a:r>
              <a:rPr lang="en-US" altLang="ja-JP" dirty="0"/>
              <a:t>$ </a:t>
            </a:r>
            <a:r>
              <a:rPr lang="en-US" altLang="ja-JP" dirty="0" err="1"/>
              <a:t>cd</a:t>
            </a:r>
            <a:r>
              <a:rPr lang="en-US" altLang="ja-JP" dirty="0"/>
              <a:t> ..</a:t>
            </a:r>
          </a:p>
          <a:p>
            <a:r>
              <a:rPr lang="en-US" altLang="ja-JP" dirty="0"/>
              <a:t>$ </a:t>
            </a:r>
            <a:r>
              <a:rPr lang="en-US" altLang="ja-JP" dirty="0" err="1"/>
              <a:t>javac</a:t>
            </a:r>
            <a:r>
              <a:rPr lang="en-US" altLang="ja-JP" dirty="0"/>
              <a:t> calc/Calc.java</a:t>
            </a:r>
          </a:p>
          <a:p>
            <a:r>
              <a:rPr lang="en-US" altLang="ja-JP" dirty="0"/>
              <a:t>$ java </a:t>
            </a:r>
            <a:r>
              <a:rPr lang="en-US" altLang="ja-JP" dirty="0" err="1"/>
              <a:t>calc.Calc</a:t>
            </a:r>
            <a:r>
              <a:rPr lang="en-US" altLang="ja-JP" dirty="0"/>
              <a:t> sampleExp.txt</a:t>
            </a:r>
          </a:p>
          <a:p>
            <a:r>
              <a:rPr lang="en-US" altLang="ja-JP" dirty="0"/>
              <a:t>110</a:t>
            </a:r>
          </a:p>
          <a:p>
            <a:r>
              <a:rPr lang="en-US" altLang="ja-JP" dirty="0"/>
              <a:t>22</a:t>
            </a:r>
          </a:p>
          <a:p>
            <a:r>
              <a:rPr lang="en-US" altLang="ja-JP" dirty="0"/>
              <a:t>2</a:t>
            </a:r>
          </a:p>
        </p:txBody>
      </p:sp>
      <p:sp>
        <p:nvSpPr>
          <p:cNvPr id="647172" name="Rectangle 4"/>
          <p:cNvSpPr>
            <a:spLocks noChangeArrowheads="1"/>
          </p:cNvSpPr>
          <p:nvPr/>
        </p:nvSpPr>
        <p:spPr bwMode="auto">
          <a:xfrm>
            <a:off x="1295400" y="1828800"/>
            <a:ext cx="6477000" cy="15240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a:t>11 + 22 + 33 + 44 = </a:t>
            </a:r>
          </a:p>
          <a:p>
            <a:r>
              <a:rPr lang="en-US" altLang="ja-JP"/>
              <a:t>55 - 66 + 77 - 88 = </a:t>
            </a:r>
          </a:p>
          <a:p>
            <a:r>
              <a:rPr lang="en-US" altLang="ja-JP"/>
              <a:t>4 * ( 7 / 4 ) / 2 = </a:t>
            </a:r>
          </a:p>
        </p:txBody>
      </p:sp>
      <p:sp>
        <p:nvSpPr>
          <p:cNvPr id="647173" name="Text Box 5"/>
          <p:cNvSpPr txBox="1">
            <a:spLocks noChangeArrowheads="1"/>
          </p:cNvSpPr>
          <p:nvPr/>
        </p:nvSpPr>
        <p:spPr bwMode="auto">
          <a:xfrm>
            <a:off x="1066800" y="1295400"/>
            <a:ext cx="2243220" cy="52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ja-JP" dirty="0"/>
              <a:t>sampleExp.txt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7171"/>
                                        </p:tgtEl>
                                        <p:attrNameLst>
                                          <p:attrName>style.visibility</p:attrName>
                                        </p:attrNameLst>
                                      </p:cBhvr>
                                      <p:to>
                                        <p:strVal val="visible"/>
                                      </p:to>
                                    </p:set>
                                    <p:animEffect transition="in" filter="checkerboard(across)">
                                      <p:cBhvr>
                                        <p:cTn id="7" dur="500"/>
                                        <p:tgtEl>
                                          <p:spTgt spid="64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71"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idx="4294967295"/>
          </p:nvPr>
        </p:nvSpPr>
        <p:spPr>
          <a:xfrm>
            <a:off x="1066800" y="152400"/>
            <a:ext cx="76200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effectLst/>
              </a:rPr>
              <a:t>コンパイラコンパイラの入手先</a:t>
            </a:r>
            <a:endParaRPr lang="en-US" altLang="ja-JP" dirty="0">
              <a:effectLst/>
            </a:endParaRPr>
          </a:p>
        </p:txBody>
      </p:sp>
      <p:graphicFrame>
        <p:nvGraphicFramePr>
          <p:cNvPr id="586859" name="Group 107"/>
          <p:cNvGraphicFramePr>
            <a:graphicFrameLocks noGrp="1"/>
          </p:cNvGraphicFramePr>
          <p:nvPr>
            <p:extLst>
              <p:ext uri="{D42A27DB-BD31-4B8C-83A1-F6EECF244321}">
                <p14:modId xmlns:p14="http://schemas.microsoft.com/office/powerpoint/2010/main" val="3761079143"/>
              </p:ext>
            </p:extLst>
          </p:nvPr>
        </p:nvGraphicFramePr>
        <p:xfrm>
          <a:off x="381000" y="1143000"/>
          <a:ext cx="8458200" cy="5549400"/>
        </p:xfrm>
        <a:graphic>
          <a:graphicData uri="http://schemas.openxmlformats.org/drawingml/2006/table">
            <a:tbl>
              <a:tblPr/>
              <a:tblGrid>
                <a:gridCol w="19050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5334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lex, Flex</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Linux, MacOS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の基本ソフトとしてインストール済</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36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yacc, Bison</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Linux, MacOS </a:t>
                      </a:r>
                      <a:r>
                        <a:rPr kumimoji="1" lang="ja-JP" altLang="en-US" sz="2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の基本ソフトとしてインストール済</a:t>
                      </a: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5775">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JavaCC</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kern="1200" dirty="0">
                          <a:solidFill>
                            <a:schemeClr val="tx1"/>
                          </a:solidFill>
                          <a:latin typeface="Times New Roman" panose="02020603050405020304" pitchFamily="18" charset="0"/>
                          <a:ea typeface="ＭＳ Ｐゴシック" panose="020B0600070205080204" pitchFamily="50" charset="-128"/>
                          <a:cs typeface="+mn-cs"/>
                        </a:rPr>
                        <a:t>https://javacc.github.io/javacc/</a:t>
                      </a:r>
                      <a:endPar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5775">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JFlex</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http://www.jflex.de/</a:t>
                      </a:r>
                      <a:endPar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8000">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Jay</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71513" indent="-671513"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marL="862013"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marL="1052513"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671513" marR="0" lvl="0" indent="-671513"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http://www.cs.rit.edu/~ats/projects/lp/doc/ jay/package-summary.html</a:t>
                      </a:r>
                      <a:endPar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5775">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CUP</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http://www2.cs.tum.edu/projects/cup/</a:t>
                      </a:r>
                      <a:endPar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5775">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Coco/R</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http://www.ssw.uni-linz.ac.at/ Research/Projects/Coco/</a:t>
                      </a:r>
                      <a:endPar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5775">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JS/CC</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http://jscc.phorward-software.com/</a:t>
                      </a:r>
                      <a:endPar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87363">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50" charset="-128"/>
                        </a:rPr>
                        <a:t>ANTLR</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kumimoji="1" sz="2800">
                          <a:solidFill>
                            <a:schemeClr val="tx1"/>
                          </a:solidFill>
                          <a:latin typeface="Times New Roman" panose="02020603050405020304" pitchFamily="18" charset="0"/>
                          <a:ea typeface="ＭＳ Ｐゴシック" panose="020B0600070205080204" pitchFamily="50" charset="-128"/>
                        </a:defRPr>
                      </a:lvl1pPr>
                      <a:lvl2pPr eaLnBrk="0" hangingPunct="0">
                        <a:spcBef>
                          <a:spcPct val="20000"/>
                        </a:spcBef>
                        <a:buClr>
                          <a:schemeClr val="tx1"/>
                        </a:buClr>
                        <a:defRPr kumimoji="1" sz="2400">
                          <a:solidFill>
                            <a:schemeClr val="tx1"/>
                          </a:solidFill>
                          <a:latin typeface="Times New Roman" panose="02020603050405020304" pitchFamily="18" charset="0"/>
                          <a:ea typeface="ＭＳ Ｐゴシック" panose="020B0600070205080204" pitchFamily="50" charset="-128"/>
                        </a:defRPr>
                      </a:lvl2pPr>
                      <a:lvl3pPr eaLnBrk="0" hangingPunct="0">
                        <a:spcBef>
                          <a:spcPct val="20000"/>
                        </a:spcBef>
                        <a:buClr>
                          <a:schemeClr val="hlink"/>
                        </a:buClr>
                        <a:buSzPct val="70000"/>
                        <a:buFont typeface="Wingdings" panose="05000000000000000000" pitchFamily="2" charset="2"/>
                        <a:defRPr kumimoji="1" sz="2000">
                          <a:solidFill>
                            <a:schemeClr val="tx1"/>
                          </a:solidFill>
                          <a:latin typeface="Times New Roman" panose="02020603050405020304" pitchFamily="18" charset="0"/>
                          <a:ea typeface="ＭＳ Ｐゴシック" panose="020B0600070205080204" pitchFamily="50" charset="-128"/>
                        </a:defRPr>
                      </a:lvl3pPr>
                      <a:lvl4pPr eaLnBrk="0" hangingPunct="0">
                        <a:spcBef>
                          <a:spcPct val="20000"/>
                        </a:spcBef>
                        <a:buClr>
                          <a:schemeClr val="tx1"/>
                        </a:buClr>
                        <a:defRPr kumimoji="1">
                          <a:solidFill>
                            <a:schemeClr val="tx1"/>
                          </a:solidFill>
                          <a:latin typeface="Times New Roman" panose="02020603050405020304" pitchFamily="18" charset="0"/>
                          <a:ea typeface="ＭＳ Ｐゴシック" panose="020B0600070205080204" pitchFamily="50" charset="-128"/>
                        </a:defRPr>
                      </a:lvl4pPr>
                      <a:lvl5pPr eaLnBrk="0" hangingPunct="0">
                        <a:spcBef>
                          <a:spcPct val="20000"/>
                        </a:spcBef>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5pPr>
                      <a:lvl6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6pPr>
                      <a:lvl7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7pPr>
                      <a:lvl8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8pPr>
                      <a:lvl9pPr eaLnBrk="0" fontAlgn="base" hangingPunct="0">
                        <a:spcBef>
                          <a:spcPct val="20000"/>
                        </a:spcBef>
                        <a:spcAft>
                          <a:spcPct val="0"/>
                        </a:spcAft>
                        <a:buClr>
                          <a:schemeClr val="hlink"/>
                        </a:buClr>
                        <a:buSzPct val="70000"/>
                        <a:buFont typeface="Wingdings" panose="05000000000000000000" pitchFamily="2" charset="2"/>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rPr>
                        <a:t>http://www.antlr.org/</a:t>
                      </a:r>
                      <a:endParaRPr kumimoji="1" lang="ja-JP" altLang="en-US" sz="2800" b="0" i="0" u="none" strike="noStrike" cap="none" normalizeH="0" baseline="0" dirty="0">
                        <a:ln>
                          <a:noFill/>
                        </a:ln>
                        <a:solidFill>
                          <a:schemeClr val="tx1"/>
                        </a:solidFill>
                        <a:effectLst/>
                        <a:latin typeface="Times New Roman" panose="02020603050405020304" pitchFamily="18" charset="0"/>
                        <a:ea typeface="ＭＳ Ｐゴシック" panose="020B0600070205080204" pitchFamily="50" charset="-128"/>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effectLst/>
              </a:rPr>
              <a:t>lex </a:t>
            </a:r>
            <a:r>
              <a:rPr lang="ja-JP" altLang="en-US" dirty="0">
                <a:effectLst/>
              </a:rPr>
              <a:t>と </a:t>
            </a:r>
            <a:r>
              <a:rPr lang="en-US" altLang="ja-JP" dirty="0" err="1">
                <a:effectLst/>
              </a:rPr>
              <a:t>yacc</a:t>
            </a:r>
            <a:r>
              <a:rPr lang="en-US" altLang="ja-JP" dirty="0">
                <a:effectLst/>
              </a:rPr>
              <a:t> </a:t>
            </a:r>
            <a:endParaRPr lang="ja-JP" altLang="en-US" dirty="0">
              <a:effectLst/>
            </a:endParaRPr>
          </a:p>
        </p:txBody>
      </p:sp>
      <p:sp>
        <p:nvSpPr>
          <p:cNvPr id="584707" name="Rectangle 3"/>
          <p:cNvSpPr>
            <a:spLocks noGrp="1" noChangeArrowheads="1"/>
          </p:cNvSpPr>
          <p:nvPr>
            <p:ph type="body" idx="4294967295"/>
          </p:nvPr>
        </p:nvSpPr>
        <p:spPr>
          <a:xfrm>
            <a:off x="1066800" y="1371600"/>
            <a:ext cx="79248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effectLst/>
              </a:rPr>
              <a:t>lex</a:t>
            </a:r>
          </a:p>
          <a:p>
            <a:pPr lvl="1"/>
            <a:r>
              <a:rPr lang="ja-JP" altLang="en-US" dirty="0">
                <a:effectLst/>
              </a:rPr>
              <a:t>字句解析器(記述言語</a:t>
            </a:r>
            <a:r>
              <a:rPr lang="en-US" altLang="ja-JP" dirty="0">
                <a:effectLst/>
              </a:rPr>
              <a:t>C)</a:t>
            </a:r>
            <a:r>
              <a:rPr lang="ja-JP" altLang="en-US" dirty="0">
                <a:effectLst/>
              </a:rPr>
              <a:t>を生成</a:t>
            </a:r>
          </a:p>
          <a:p>
            <a:pPr lvl="1"/>
            <a:r>
              <a:rPr lang="ja-JP" altLang="en-US" dirty="0">
                <a:effectLst/>
              </a:rPr>
              <a:t>後継 : </a:t>
            </a:r>
            <a:r>
              <a:rPr lang="en-US" altLang="ja-JP" dirty="0">
                <a:effectLst/>
              </a:rPr>
              <a:t>flex</a:t>
            </a:r>
          </a:p>
          <a:p>
            <a:r>
              <a:rPr lang="en-US" altLang="ja-JP" dirty="0" err="1">
                <a:effectLst/>
              </a:rPr>
              <a:t>yacc</a:t>
            </a:r>
            <a:r>
              <a:rPr lang="en-US" altLang="ja-JP" dirty="0">
                <a:effectLst/>
              </a:rPr>
              <a:t> (yet another compiler compiler)</a:t>
            </a:r>
          </a:p>
          <a:p>
            <a:pPr lvl="1"/>
            <a:r>
              <a:rPr lang="ja-JP" altLang="en-US" dirty="0">
                <a:effectLst/>
              </a:rPr>
              <a:t>構文解析器(記述言語</a:t>
            </a:r>
            <a:r>
              <a:rPr lang="en-US" altLang="ja-JP" dirty="0">
                <a:effectLst/>
              </a:rPr>
              <a:t>C)</a:t>
            </a:r>
            <a:r>
              <a:rPr lang="ja-JP" altLang="en-US" dirty="0">
                <a:effectLst/>
              </a:rPr>
              <a:t>を生成</a:t>
            </a:r>
          </a:p>
          <a:p>
            <a:pPr lvl="1"/>
            <a:r>
              <a:rPr lang="en-US" altLang="ja-JP" dirty="0">
                <a:effectLst/>
              </a:rPr>
              <a:t>LALR(1) </a:t>
            </a:r>
            <a:r>
              <a:rPr lang="ja-JP" altLang="en-US" dirty="0">
                <a:effectLst/>
              </a:rPr>
              <a:t>構文解析</a:t>
            </a:r>
          </a:p>
          <a:p>
            <a:pPr lvl="1"/>
            <a:r>
              <a:rPr lang="ja-JP" altLang="en-US" dirty="0">
                <a:effectLst/>
              </a:rPr>
              <a:t>後継 : </a:t>
            </a:r>
            <a:r>
              <a:rPr lang="en-US" altLang="ja-JP" dirty="0">
                <a:effectLst/>
              </a:rPr>
              <a:t>Bison, </a:t>
            </a:r>
            <a:r>
              <a:rPr lang="en-US" altLang="ja-JP" dirty="0" err="1">
                <a:effectLst/>
              </a:rPr>
              <a:t>kmyacc</a:t>
            </a:r>
            <a:r>
              <a:rPr lang="en-US" altLang="ja-JP" dirty="0">
                <a:effectLst/>
              </a:rPr>
              <a:t> </a:t>
            </a:r>
            <a:r>
              <a:rPr lang="ja-JP" altLang="en-US" dirty="0">
                <a:effectLst/>
              </a:rPr>
              <a:t>等</a:t>
            </a:r>
          </a:p>
          <a:p>
            <a:pPr marL="1714500" lvl="2" indent="-781050">
              <a:buFont typeface="Wingdings" panose="05000000000000000000" pitchFamily="2" charset="2"/>
              <a:buNone/>
            </a:pPr>
            <a:r>
              <a:rPr lang="en-US" altLang="ja-JP" dirty="0">
                <a:effectLst/>
              </a:rPr>
              <a:t>※ lex </a:t>
            </a:r>
            <a:r>
              <a:rPr lang="ja-JP" altLang="en-US" dirty="0">
                <a:effectLst/>
              </a:rPr>
              <a:t>と </a:t>
            </a:r>
            <a:r>
              <a:rPr lang="en-US" altLang="ja-JP" dirty="0" err="1">
                <a:effectLst/>
              </a:rPr>
              <a:t>yacc</a:t>
            </a:r>
            <a:r>
              <a:rPr lang="en-US" altLang="ja-JP" dirty="0">
                <a:effectLst/>
              </a:rPr>
              <a:t> </a:t>
            </a:r>
            <a:r>
              <a:rPr lang="ja-JP" altLang="en-US" dirty="0">
                <a:effectLst/>
              </a:rPr>
              <a:t>は基本的にセットで使用する</a:t>
            </a:r>
          </a:p>
          <a:p>
            <a:pPr marL="1714500" lvl="2" indent="-781050">
              <a:buFont typeface="Wingdings" panose="05000000000000000000" pitchFamily="2" charset="2"/>
              <a:buNone/>
            </a:pPr>
            <a:r>
              <a:rPr lang="ja-JP" altLang="en-US" dirty="0">
                <a:effectLst/>
              </a:rPr>
              <a:t>※ </a:t>
            </a:r>
            <a:r>
              <a:rPr lang="en-US" altLang="ja-JP" dirty="0">
                <a:effectLst/>
              </a:rPr>
              <a:t>Linux, MacOS </a:t>
            </a:r>
            <a:r>
              <a:rPr lang="ja-JP" altLang="en-US" dirty="0">
                <a:effectLst/>
              </a:rPr>
              <a:t>では基本ソフトとしてインストール済</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1026"/>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effectLst/>
              </a:rPr>
              <a:t>lex </a:t>
            </a:r>
            <a:r>
              <a:rPr lang="ja-JP" altLang="en-US" dirty="0">
                <a:effectLst/>
              </a:rPr>
              <a:t>と </a:t>
            </a:r>
            <a:r>
              <a:rPr lang="en-US" altLang="ja-JP" dirty="0" err="1">
                <a:effectLst/>
              </a:rPr>
              <a:t>yacc</a:t>
            </a:r>
            <a:endParaRPr lang="en-US" altLang="ja-JP" dirty="0">
              <a:effectLst/>
            </a:endParaRPr>
          </a:p>
        </p:txBody>
      </p:sp>
      <p:sp>
        <p:nvSpPr>
          <p:cNvPr id="593929" name="Rectangle 1033"/>
          <p:cNvSpPr>
            <a:spLocks noChangeArrowheads="1"/>
          </p:cNvSpPr>
          <p:nvPr/>
        </p:nvSpPr>
        <p:spPr bwMode="auto">
          <a:xfrm>
            <a:off x="2438400" y="2514600"/>
            <a:ext cx="13716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dirty="0"/>
              <a:t>lex</a:t>
            </a:r>
          </a:p>
        </p:txBody>
      </p:sp>
      <p:sp>
        <p:nvSpPr>
          <p:cNvPr id="593930" name="Rectangle 1034"/>
          <p:cNvSpPr>
            <a:spLocks noChangeArrowheads="1"/>
          </p:cNvSpPr>
          <p:nvPr/>
        </p:nvSpPr>
        <p:spPr bwMode="auto">
          <a:xfrm>
            <a:off x="2438400" y="4419600"/>
            <a:ext cx="13716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yacc</a:t>
            </a:r>
          </a:p>
        </p:txBody>
      </p:sp>
      <p:sp>
        <p:nvSpPr>
          <p:cNvPr id="593932" name="Line 1036"/>
          <p:cNvSpPr>
            <a:spLocks noChangeShapeType="1"/>
          </p:cNvSpPr>
          <p:nvPr/>
        </p:nvSpPr>
        <p:spPr bwMode="auto">
          <a:xfrm>
            <a:off x="2133600" y="2819400"/>
            <a:ext cx="30480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nvGrpSpPr>
          <p:cNvPr id="593937" name="Group 1041"/>
          <p:cNvGrpSpPr>
            <a:grpSpLocks/>
          </p:cNvGrpSpPr>
          <p:nvPr/>
        </p:nvGrpSpPr>
        <p:grpSpPr bwMode="auto">
          <a:xfrm>
            <a:off x="381000" y="2057400"/>
            <a:ext cx="2058988" cy="1143000"/>
            <a:chOff x="3744" y="2736"/>
            <a:chExt cx="1297" cy="720"/>
          </a:xfrm>
        </p:grpSpPr>
        <p:sp>
          <p:nvSpPr>
            <p:cNvPr id="593935" name="AutoShape 1039"/>
            <p:cNvSpPr>
              <a:spLocks noChangeArrowheads="1"/>
            </p:cNvSpPr>
            <p:nvPr/>
          </p:nvSpPr>
          <p:spPr bwMode="auto">
            <a:xfrm>
              <a:off x="3888" y="3024"/>
              <a:ext cx="960" cy="432"/>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xxx.l</a:t>
              </a:r>
            </a:p>
          </p:txBody>
        </p:sp>
        <p:sp>
          <p:nvSpPr>
            <p:cNvPr id="593936" name="Text Box 1040"/>
            <p:cNvSpPr txBox="1">
              <a:spLocks noChangeArrowheads="1"/>
            </p:cNvSpPr>
            <p:nvPr/>
          </p:nvSpPr>
          <p:spPr bwMode="auto">
            <a:xfrm>
              <a:off x="3744" y="2736"/>
              <a:ext cx="129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2000"/>
                <a:t>マイクロ構文定義</a:t>
              </a:r>
            </a:p>
          </p:txBody>
        </p:sp>
      </p:grpSp>
      <p:sp>
        <p:nvSpPr>
          <p:cNvPr id="593931" name="Line 1035"/>
          <p:cNvSpPr>
            <a:spLocks noChangeShapeType="1"/>
          </p:cNvSpPr>
          <p:nvPr/>
        </p:nvSpPr>
        <p:spPr bwMode="auto">
          <a:xfrm>
            <a:off x="2133600" y="4724400"/>
            <a:ext cx="304800"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nvGrpSpPr>
          <p:cNvPr id="593938" name="Group 1042"/>
          <p:cNvGrpSpPr>
            <a:grpSpLocks/>
          </p:cNvGrpSpPr>
          <p:nvPr/>
        </p:nvGrpSpPr>
        <p:grpSpPr bwMode="auto">
          <a:xfrm>
            <a:off x="381000" y="3962400"/>
            <a:ext cx="1849438" cy="1143000"/>
            <a:chOff x="3744" y="2736"/>
            <a:chExt cx="1165" cy="720"/>
          </a:xfrm>
        </p:grpSpPr>
        <p:sp>
          <p:nvSpPr>
            <p:cNvPr id="593939" name="AutoShape 1043"/>
            <p:cNvSpPr>
              <a:spLocks noChangeArrowheads="1"/>
            </p:cNvSpPr>
            <p:nvPr/>
          </p:nvSpPr>
          <p:spPr bwMode="auto">
            <a:xfrm>
              <a:off x="3888" y="3024"/>
              <a:ext cx="960" cy="432"/>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xxx.y</a:t>
              </a:r>
              <a:endParaRPr lang="ja-JP" altLang="en-US"/>
            </a:p>
          </p:txBody>
        </p:sp>
        <p:sp>
          <p:nvSpPr>
            <p:cNvPr id="593940" name="Text Box 1044"/>
            <p:cNvSpPr txBox="1">
              <a:spLocks noChangeArrowheads="1"/>
            </p:cNvSpPr>
            <p:nvPr/>
          </p:nvSpPr>
          <p:spPr bwMode="auto">
            <a:xfrm>
              <a:off x="3744" y="2736"/>
              <a:ext cx="116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2000"/>
                <a:t>マクロ構文定義</a:t>
              </a:r>
            </a:p>
          </p:txBody>
        </p:sp>
      </p:grpSp>
      <p:grpSp>
        <p:nvGrpSpPr>
          <p:cNvPr id="593966" name="Group 1070"/>
          <p:cNvGrpSpPr>
            <a:grpSpLocks/>
          </p:cNvGrpSpPr>
          <p:nvPr/>
        </p:nvGrpSpPr>
        <p:grpSpPr bwMode="auto">
          <a:xfrm>
            <a:off x="3810000" y="2514600"/>
            <a:ext cx="1828800" cy="685800"/>
            <a:chOff x="2544" y="1584"/>
            <a:chExt cx="1152" cy="432"/>
          </a:xfrm>
        </p:grpSpPr>
        <p:sp>
          <p:nvSpPr>
            <p:cNvPr id="593942" name="AutoShape 1046"/>
            <p:cNvSpPr>
              <a:spLocks noChangeArrowheads="1"/>
            </p:cNvSpPr>
            <p:nvPr/>
          </p:nvSpPr>
          <p:spPr bwMode="auto">
            <a:xfrm>
              <a:off x="2736" y="1584"/>
              <a:ext cx="960" cy="432"/>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dirty="0" err="1"/>
                <a:t>lex.yy.c</a:t>
              </a:r>
              <a:endParaRPr lang="en-US" altLang="ja-JP" dirty="0"/>
            </a:p>
          </p:txBody>
        </p:sp>
        <p:sp>
          <p:nvSpPr>
            <p:cNvPr id="593944" name="Line 1048"/>
            <p:cNvSpPr>
              <a:spLocks noChangeShapeType="1"/>
            </p:cNvSpPr>
            <p:nvPr/>
          </p:nvSpPr>
          <p:spPr bwMode="auto">
            <a:xfrm>
              <a:off x="2544" y="1776"/>
              <a:ext cx="192"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93965" name="Group 1069"/>
          <p:cNvGrpSpPr>
            <a:grpSpLocks/>
          </p:cNvGrpSpPr>
          <p:nvPr/>
        </p:nvGrpSpPr>
        <p:grpSpPr bwMode="auto">
          <a:xfrm>
            <a:off x="3810000" y="3962400"/>
            <a:ext cx="1828800" cy="1524000"/>
            <a:chOff x="2544" y="2496"/>
            <a:chExt cx="1152" cy="960"/>
          </a:xfrm>
        </p:grpSpPr>
        <p:sp>
          <p:nvSpPr>
            <p:cNvPr id="593945" name="AutoShape 1049"/>
            <p:cNvSpPr>
              <a:spLocks noChangeArrowheads="1"/>
            </p:cNvSpPr>
            <p:nvPr/>
          </p:nvSpPr>
          <p:spPr bwMode="auto">
            <a:xfrm>
              <a:off x="2736" y="3024"/>
              <a:ext cx="960" cy="432"/>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y.tab.c</a:t>
              </a:r>
            </a:p>
          </p:txBody>
        </p:sp>
        <p:sp>
          <p:nvSpPr>
            <p:cNvPr id="593946" name="Line 1050"/>
            <p:cNvSpPr>
              <a:spLocks noChangeShapeType="1"/>
            </p:cNvSpPr>
            <p:nvPr/>
          </p:nvSpPr>
          <p:spPr bwMode="auto">
            <a:xfrm flipV="1">
              <a:off x="2544" y="2736"/>
              <a:ext cx="192" cy="192"/>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3947" name="AutoShape 1051"/>
            <p:cNvSpPr>
              <a:spLocks noChangeArrowheads="1"/>
            </p:cNvSpPr>
            <p:nvPr/>
          </p:nvSpPr>
          <p:spPr bwMode="auto">
            <a:xfrm>
              <a:off x="2736" y="2496"/>
              <a:ext cx="960" cy="432"/>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y.tab.h</a:t>
              </a:r>
            </a:p>
          </p:txBody>
        </p:sp>
        <p:sp>
          <p:nvSpPr>
            <p:cNvPr id="593948" name="Line 1052"/>
            <p:cNvSpPr>
              <a:spLocks noChangeShapeType="1"/>
            </p:cNvSpPr>
            <p:nvPr/>
          </p:nvSpPr>
          <p:spPr bwMode="auto">
            <a:xfrm>
              <a:off x="2544" y="3072"/>
              <a:ext cx="192" cy="192"/>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93952" name="Group 1056"/>
          <p:cNvGrpSpPr>
            <a:grpSpLocks/>
          </p:cNvGrpSpPr>
          <p:nvPr/>
        </p:nvGrpSpPr>
        <p:grpSpPr bwMode="auto">
          <a:xfrm>
            <a:off x="4343400" y="3276600"/>
            <a:ext cx="1228725" cy="609600"/>
            <a:chOff x="3408" y="2064"/>
            <a:chExt cx="774" cy="384"/>
          </a:xfrm>
        </p:grpSpPr>
        <p:sp>
          <p:nvSpPr>
            <p:cNvPr id="593949" name="Line 1053"/>
            <p:cNvSpPr>
              <a:spLocks noChangeShapeType="1"/>
            </p:cNvSpPr>
            <p:nvPr/>
          </p:nvSpPr>
          <p:spPr bwMode="auto">
            <a:xfrm flipV="1">
              <a:off x="3408" y="2064"/>
              <a:ext cx="0" cy="384"/>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3951" name="Text Box 1055"/>
            <p:cNvSpPr txBox="1">
              <a:spLocks noChangeArrowheads="1"/>
            </p:cNvSpPr>
            <p:nvPr/>
          </p:nvSpPr>
          <p:spPr bwMode="auto">
            <a:xfrm>
              <a:off x="3408" y="2112"/>
              <a:ext cx="7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2400"/>
                <a:t>#</a:t>
              </a:r>
              <a:r>
                <a:rPr lang="en-US" altLang="ja-JP" sz="2400"/>
                <a:t>include</a:t>
              </a:r>
            </a:p>
          </p:txBody>
        </p:sp>
      </p:grpSp>
      <p:sp>
        <p:nvSpPr>
          <p:cNvPr id="593955" name="Rectangle 1059"/>
          <p:cNvSpPr>
            <a:spLocks noChangeArrowheads="1"/>
          </p:cNvSpPr>
          <p:nvPr/>
        </p:nvSpPr>
        <p:spPr bwMode="auto">
          <a:xfrm>
            <a:off x="6019800" y="3657600"/>
            <a:ext cx="1143000" cy="6096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dirty="0" err="1"/>
              <a:t>gcc</a:t>
            </a:r>
            <a:endParaRPr lang="en-US" altLang="ja-JP" dirty="0"/>
          </a:p>
        </p:txBody>
      </p:sp>
      <p:grpSp>
        <p:nvGrpSpPr>
          <p:cNvPr id="593970" name="Group 1074"/>
          <p:cNvGrpSpPr>
            <a:grpSpLocks/>
          </p:cNvGrpSpPr>
          <p:nvPr/>
        </p:nvGrpSpPr>
        <p:grpSpPr bwMode="auto">
          <a:xfrm>
            <a:off x="5638800" y="2743200"/>
            <a:ext cx="381000" cy="2362200"/>
            <a:chOff x="3552" y="1728"/>
            <a:chExt cx="240" cy="1488"/>
          </a:xfrm>
        </p:grpSpPr>
        <p:sp>
          <p:nvSpPr>
            <p:cNvPr id="593956" name="Line 1060"/>
            <p:cNvSpPr>
              <a:spLocks noChangeShapeType="1"/>
            </p:cNvSpPr>
            <p:nvPr/>
          </p:nvSpPr>
          <p:spPr bwMode="auto">
            <a:xfrm>
              <a:off x="3552" y="1728"/>
              <a:ext cx="240" cy="672"/>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sp>
          <p:nvSpPr>
            <p:cNvPr id="593957" name="Line 1061"/>
            <p:cNvSpPr>
              <a:spLocks noChangeShapeType="1"/>
            </p:cNvSpPr>
            <p:nvPr/>
          </p:nvSpPr>
          <p:spPr bwMode="auto">
            <a:xfrm flipV="1">
              <a:off x="3552" y="2544"/>
              <a:ext cx="240" cy="672"/>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grpSp>
        <p:nvGrpSpPr>
          <p:cNvPr id="593969" name="Group 1073"/>
          <p:cNvGrpSpPr>
            <a:grpSpLocks/>
          </p:cNvGrpSpPr>
          <p:nvPr/>
        </p:nvGrpSpPr>
        <p:grpSpPr bwMode="auto">
          <a:xfrm>
            <a:off x="7162800" y="3200400"/>
            <a:ext cx="1752600" cy="1143000"/>
            <a:chOff x="4512" y="2016"/>
            <a:chExt cx="1104" cy="720"/>
          </a:xfrm>
        </p:grpSpPr>
        <p:sp>
          <p:nvSpPr>
            <p:cNvPr id="593960" name="Line 1064"/>
            <p:cNvSpPr>
              <a:spLocks noChangeShapeType="1"/>
            </p:cNvSpPr>
            <p:nvPr/>
          </p:nvSpPr>
          <p:spPr bwMode="auto">
            <a:xfrm>
              <a:off x="4512" y="2496"/>
              <a:ext cx="144" cy="0"/>
            </a:xfrm>
            <a:prstGeom prst="line">
              <a:avLst/>
            </a:prstGeom>
            <a:noFill/>
            <a:ln w="28575">
              <a:solidFill>
                <a:srgbClr val="FF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grpSp>
          <p:nvGrpSpPr>
            <p:cNvPr id="593964" name="Group 1068"/>
            <p:cNvGrpSpPr>
              <a:grpSpLocks/>
            </p:cNvGrpSpPr>
            <p:nvPr/>
          </p:nvGrpSpPr>
          <p:grpSpPr bwMode="auto">
            <a:xfrm>
              <a:off x="4656" y="2016"/>
              <a:ext cx="960" cy="720"/>
              <a:chOff x="3120" y="480"/>
              <a:chExt cx="960" cy="720"/>
            </a:xfrm>
          </p:grpSpPr>
          <p:sp>
            <p:nvSpPr>
              <p:cNvPr id="593962" name="AutoShape 1066"/>
              <p:cNvSpPr>
                <a:spLocks noChangeArrowheads="1"/>
              </p:cNvSpPr>
              <p:nvPr/>
            </p:nvSpPr>
            <p:spPr bwMode="auto">
              <a:xfrm>
                <a:off x="3120" y="768"/>
                <a:ext cx="960" cy="432"/>
              </a:xfrm>
              <a:prstGeom prst="flowChartDocumen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a:t>xxx</a:t>
                </a:r>
              </a:p>
            </p:txBody>
          </p:sp>
          <p:sp>
            <p:nvSpPr>
              <p:cNvPr id="593963" name="Text Box 1067"/>
              <p:cNvSpPr txBox="1">
                <a:spLocks noChangeArrowheads="1"/>
              </p:cNvSpPr>
              <p:nvPr/>
            </p:nvSpPr>
            <p:spPr bwMode="auto">
              <a:xfrm>
                <a:off x="3168" y="480"/>
                <a:ext cx="7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ja-JP" altLang="en-US" sz="2000"/>
                  <a:t>実行形式</a:t>
                </a:r>
              </a:p>
            </p:txBody>
          </p:sp>
        </p:grpSp>
      </p:grpSp>
      <p:sp>
        <p:nvSpPr>
          <p:cNvPr id="593971" name="Rectangle 1075"/>
          <p:cNvSpPr>
            <a:spLocks noChangeArrowheads="1"/>
          </p:cNvSpPr>
          <p:nvPr/>
        </p:nvSpPr>
        <p:spPr bwMode="auto">
          <a:xfrm>
            <a:off x="762000" y="5791200"/>
            <a:ext cx="3200400" cy="762000"/>
          </a:xfrm>
          <a:prstGeom prst="rect">
            <a:avLst/>
          </a:prstGeom>
          <a:solidFill>
            <a:srgbClr val="0000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3200"/>
              <a:t>$ </a:t>
            </a:r>
            <a:r>
              <a:rPr lang="en-US" altLang="ja-JP" sz="3200"/>
              <a:t>xxx inputfile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32"/>
                                        </p:tgtEl>
                                        <p:attrNameLst>
                                          <p:attrName>style.visibility</p:attrName>
                                        </p:attrNameLst>
                                      </p:cBhvr>
                                      <p:to>
                                        <p:strVal val="visible"/>
                                      </p:to>
                                    </p:set>
                                    <p:animEffect transition="in" filter="wipe(left)">
                                      <p:cBhvr>
                                        <p:cTn id="7" dur="500"/>
                                        <p:tgtEl>
                                          <p:spTgt spid="5939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93966"/>
                                        </p:tgtEl>
                                        <p:attrNameLst>
                                          <p:attrName>style.visibility</p:attrName>
                                        </p:attrNameLst>
                                      </p:cBhvr>
                                      <p:to>
                                        <p:strVal val="visible"/>
                                      </p:to>
                                    </p:set>
                                    <p:animEffect transition="in" filter="wipe(left)">
                                      <p:cBhvr>
                                        <p:cTn id="12" dur="500"/>
                                        <p:tgtEl>
                                          <p:spTgt spid="5939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31"/>
                                        </p:tgtEl>
                                        <p:attrNameLst>
                                          <p:attrName>style.visibility</p:attrName>
                                        </p:attrNameLst>
                                      </p:cBhvr>
                                      <p:to>
                                        <p:strVal val="visible"/>
                                      </p:to>
                                    </p:set>
                                    <p:animEffect transition="in" filter="wipe(left)">
                                      <p:cBhvr>
                                        <p:cTn id="17" dur="500"/>
                                        <p:tgtEl>
                                          <p:spTgt spid="5939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93965"/>
                                        </p:tgtEl>
                                        <p:attrNameLst>
                                          <p:attrName>style.visibility</p:attrName>
                                        </p:attrNameLst>
                                      </p:cBhvr>
                                      <p:to>
                                        <p:strVal val="visible"/>
                                      </p:to>
                                    </p:set>
                                    <p:animEffect transition="in" filter="wipe(left)">
                                      <p:cBhvr>
                                        <p:cTn id="22" dur="500"/>
                                        <p:tgtEl>
                                          <p:spTgt spid="5939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593952"/>
                                        </p:tgtEl>
                                        <p:attrNameLst>
                                          <p:attrName>style.visibility</p:attrName>
                                        </p:attrNameLst>
                                      </p:cBhvr>
                                      <p:to>
                                        <p:strVal val="visible"/>
                                      </p:to>
                                    </p:set>
                                    <p:animEffect transition="in" filter="wipe(down)">
                                      <p:cBhvr>
                                        <p:cTn id="27" dur="500"/>
                                        <p:tgtEl>
                                          <p:spTgt spid="59395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93970"/>
                                        </p:tgtEl>
                                        <p:attrNameLst>
                                          <p:attrName>style.visibility</p:attrName>
                                        </p:attrNameLst>
                                      </p:cBhvr>
                                      <p:to>
                                        <p:strVal val="visible"/>
                                      </p:to>
                                    </p:set>
                                    <p:animEffect transition="in" filter="wipe(left)">
                                      <p:cBhvr>
                                        <p:cTn id="32" dur="500"/>
                                        <p:tgtEl>
                                          <p:spTgt spid="5939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93969"/>
                                        </p:tgtEl>
                                        <p:attrNameLst>
                                          <p:attrName>style.visibility</p:attrName>
                                        </p:attrNameLst>
                                      </p:cBhvr>
                                      <p:to>
                                        <p:strVal val="visible"/>
                                      </p:to>
                                    </p:set>
                                    <p:animEffect transition="in" filter="wipe(left)">
                                      <p:cBhvr>
                                        <p:cTn id="37" dur="500"/>
                                        <p:tgtEl>
                                          <p:spTgt spid="59396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93971"/>
                                        </p:tgtEl>
                                        <p:attrNameLst>
                                          <p:attrName>style.visibility</p:attrName>
                                        </p:attrNameLst>
                                      </p:cBhvr>
                                      <p:to>
                                        <p:strVal val="visible"/>
                                      </p:to>
                                    </p:set>
                                    <p:animEffect transition="in" filter="checkerboard(across)">
                                      <p:cBhvr>
                                        <p:cTn id="42" dur="500"/>
                                        <p:tgtEl>
                                          <p:spTgt spid="593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32" grpId="0" animBg="1"/>
      <p:bldP spid="593931" grpId="0" animBg="1"/>
      <p:bldP spid="593971"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0.7"/>
</p:tagLst>
</file>

<file path=ppt/theme/theme1.xml><?xml version="1.0" encoding="utf-8"?>
<a:theme xmlns:a="http://schemas.openxmlformats.org/drawingml/2006/main" name="2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Times - MSPゴシック">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2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2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18148</TotalTime>
  <Words>11181</Words>
  <Application>Microsoft Office PowerPoint</Application>
  <PresentationFormat>画面に合わせる (4:3)</PresentationFormat>
  <Paragraphs>1529</Paragraphs>
  <Slides>78</Slides>
  <Notes>78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78</vt:i4>
      </vt:variant>
    </vt:vector>
  </HeadingPairs>
  <TitlesOfParts>
    <vt:vector size="84" baseType="lpstr">
      <vt:lpstr>游ゴシック</vt:lpstr>
      <vt:lpstr>Arial</vt:lpstr>
      <vt:lpstr>Tahoma</vt:lpstr>
      <vt:lpstr>Times New Roman</vt:lpstr>
      <vt:lpstr>Wingdings</vt:lpstr>
      <vt:lpstr>2_Shimmer</vt:lpstr>
      <vt:lpstr>コンパイラ</vt:lpstr>
      <vt:lpstr>コンパイラ (compiler)</vt:lpstr>
      <vt:lpstr>コンパイラの特性</vt:lpstr>
      <vt:lpstr>コンパイラコンパイラ</vt:lpstr>
      <vt:lpstr>生成器 (generator)</vt:lpstr>
      <vt:lpstr>生成器</vt:lpstr>
      <vt:lpstr>代表的なコンパイラコンパイラ</vt:lpstr>
      <vt:lpstr>lex と yacc </vt:lpstr>
      <vt:lpstr>lex と yacc</vt:lpstr>
      <vt:lpstr>JFlex と Jay</vt:lpstr>
      <vt:lpstr>JFlex と Jay</vt:lpstr>
      <vt:lpstr>JavaCC</vt:lpstr>
      <vt:lpstr>JavaCC で省略できる作業</vt:lpstr>
      <vt:lpstr>JavaCC で省略できない作業</vt:lpstr>
      <vt:lpstr>JavaCC のインストール(Mac)</vt:lpstr>
      <vt:lpstr>MacPorts のインストール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JavaCC のインストール</vt:lpstr>
      <vt:lpstr>PowerPoint プレゼンテーション</vt:lpstr>
      <vt:lpstr>JavaCC のインストールの確認</vt:lpstr>
      <vt:lpstr>JavaCCの使い方</vt:lpstr>
      <vt:lpstr>PowerPoint プレゼンテーション</vt:lpstr>
      <vt:lpstr>サンプルプログラム</vt:lpstr>
      <vt:lpstr>jj ファイルのコンパイル</vt:lpstr>
      <vt:lpstr>jj ファイルのコンパイル例</vt:lpstr>
      <vt:lpstr>JavaCC により 生成される Java プログラム</vt:lpstr>
      <vt:lpstr>jj ファイルの記述</vt:lpstr>
      <vt:lpstr>サンプル jj ファイル </vt:lpstr>
      <vt:lpstr>構文解析クラス記述部</vt:lpstr>
      <vt:lpstr>parser.jj のクラス記述部</vt:lpstr>
      <vt:lpstr>Parser.java の冒頭部 </vt:lpstr>
      <vt:lpstr>マイクロ構文の記述</vt:lpstr>
      <vt:lpstr>表記例</vt:lpstr>
      <vt:lpstr>PowerPoint プレゼンテーション</vt:lpstr>
      <vt:lpstr>トークンのマッチング</vt:lpstr>
      <vt:lpstr>parser.jj のマイクロ構文の記述</vt:lpstr>
      <vt:lpstr>コメント</vt:lpstr>
      <vt:lpstr>コメント</vt:lpstr>
      <vt:lpstr>状態付トークン・スキップ</vt:lpstr>
      <vt:lpstr>状態付トークン・スキップ</vt:lpstr>
      <vt:lpstr>状態付スキップの表記例</vt:lpstr>
      <vt:lpstr>ブロックコメント</vt:lpstr>
      <vt:lpstr>マクロ構文の記述  (コード生成無し)</vt:lpstr>
      <vt:lpstr>表記例</vt:lpstr>
      <vt:lpstr>PowerPoint プレゼンテーション</vt:lpstr>
      <vt:lpstr>構文解析系の作成</vt:lpstr>
      <vt:lpstr>構文解析系の作成</vt:lpstr>
      <vt:lpstr>Parser.java の If()</vt:lpstr>
      <vt:lpstr>構文解析系の作成</vt:lpstr>
      <vt:lpstr>構文解析系の作成</vt:lpstr>
      <vt:lpstr>構文解析系の作成</vt:lpstr>
      <vt:lpstr>構文解析系の作成</vt:lpstr>
      <vt:lpstr>コード生成</vt:lpstr>
      <vt:lpstr>parserCode.jj のクラス記述部</vt:lpstr>
      <vt:lpstr>マクロ構文の記述  (コード生成あり)</vt:lpstr>
      <vt:lpstr>構文解析系(コード無し)の作成</vt:lpstr>
      <vt:lpstr>構文解析系(コード有り)の作成</vt:lpstr>
      <vt:lpstr>JavaCCのTokenクラス</vt:lpstr>
      <vt:lpstr>トークンデータの取り出し</vt:lpstr>
      <vt:lpstr>トークンデータの取り出し</vt:lpstr>
      <vt:lpstr>構文解析系(コードあり)の作成</vt:lpstr>
      <vt:lpstr>構文解析系(コードあり)の作成</vt:lpstr>
      <vt:lpstr>PowerPoint プレゼンテーション</vt:lpstr>
      <vt:lpstr>PowerPoint プレゼンテーション</vt:lpstr>
      <vt:lpstr>字句解析時のコード生成</vt:lpstr>
      <vt:lpstr>トークンの先読み</vt:lpstr>
      <vt:lpstr>LOOKAHEAD オプション</vt:lpstr>
      <vt:lpstr>LOOKAHEAD オプション</vt:lpstr>
      <vt:lpstr>サンプル jj ファイル</vt:lpstr>
      <vt:lpstr>DEBUG_PARSER オプション</vt:lpstr>
      <vt:lpstr>JavaCC のオプション(一部)</vt:lpstr>
      <vt:lpstr>JavaCC の活用</vt:lpstr>
      <vt:lpstr>サンプル jj ファイル calc.jj</vt:lpstr>
      <vt:lpstr>コンパイラコンパイラの入手先</vt:lpstr>
    </vt:vector>
  </TitlesOfParts>
  <Manager>T.Ishimizu</Manager>
  <Company>KINKI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Compiler</dc:title>
  <dc:subject>Compiler 15</dc:subject>
  <dc:creator>T.Ishimizu</dc:creator>
  <cp:lastModifiedBy>石水隆</cp:lastModifiedBy>
  <cp:revision>746</cp:revision>
  <cp:lastPrinted>2023-06-12T03:54:57Z</cp:lastPrinted>
  <dcterms:created xsi:type="dcterms:W3CDTF">1601-01-01T00:00:00Z</dcterms:created>
  <dcterms:modified xsi:type="dcterms:W3CDTF">2023-06-12T03:55:13Z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