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tags/tag1.xml" ContentType="application/vnd.openxmlformats-officedocument.presentationml.tags+xml"/>
  <Override PartName="/ppt/notesSlides/notesSlide63.xml" ContentType="application/vnd.openxmlformats-officedocument.presentationml.notesSlide+xml"/>
  <Override PartName="/ppt/tags/tag2.xml" ContentType="application/vnd.openxmlformats-officedocument.presentationml.tags+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tags/tag3.xml" ContentType="application/vnd.openxmlformats-officedocument.presentationml.tags+xml"/>
  <Override PartName="/ppt/notesSlides/notesSlide90.xml" ContentType="application/vnd.openxmlformats-officedocument.presentationml.notesSlide+xml"/>
  <Override PartName="/ppt/tags/tag4.xml" ContentType="application/vnd.openxmlformats-officedocument.presentationml.tags+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tags/tag5.xml" ContentType="application/vnd.openxmlformats-officedocument.presentationml.tags+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0"/>
  </p:notesMasterIdLst>
  <p:handoutMasterIdLst>
    <p:handoutMasterId r:id="rId111"/>
  </p:handoutMasterIdLst>
  <p:sldIdLst>
    <p:sldId id="256" r:id="rId2"/>
    <p:sldId id="736" r:id="rId3"/>
    <p:sldId id="496" r:id="rId4"/>
    <p:sldId id="541" r:id="rId5"/>
    <p:sldId id="581" r:id="rId6"/>
    <p:sldId id="548" r:id="rId7"/>
    <p:sldId id="549" r:id="rId8"/>
    <p:sldId id="552" r:id="rId9"/>
    <p:sldId id="578" r:id="rId10"/>
    <p:sldId id="610" r:id="rId11"/>
    <p:sldId id="699" r:id="rId12"/>
    <p:sldId id="700" r:id="rId13"/>
    <p:sldId id="701" r:id="rId14"/>
    <p:sldId id="737" r:id="rId15"/>
    <p:sldId id="703" r:id="rId16"/>
    <p:sldId id="702" r:id="rId17"/>
    <p:sldId id="704" r:id="rId18"/>
    <p:sldId id="707" r:id="rId19"/>
    <p:sldId id="706" r:id="rId20"/>
    <p:sldId id="708" r:id="rId21"/>
    <p:sldId id="711" r:id="rId22"/>
    <p:sldId id="710" r:id="rId23"/>
    <p:sldId id="709" r:id="rId24"/>
    <p:sldId id="712" r:id="rId25"/>
    <p:sldId id="713" r:id="rId26"/>
    <p:sldId id="714" r:id="rId27"/>
    <p:sldId id="715" r:id="rId28"/>
    <p:sldId id="716" r:id="rId29"/>
    <p:sldId id="717" r:id="rId30"/>
    <p:sldId id="718" r:id="rId31"/>
    <p:sldId id="719" r:id="rId32"/>
    <p:sldId id="720" r:id="rId33"/>
    <p:sldId id="721" r:id="rId34"/>
    <p:sldId id="722" r:id="rId35"/>
    <p:sldId id="723" r:id="rId36"/>
    <p:sldId id="724" r:id="rId37"/>
    <p:sldId id="725" r:id="rId38"/>
    <p:sldId id="726" r:id="rId39"/>
    <p:sldId id="727" r:id="rId40"/>
    <p:sldId id="728" r:id="rId41"/>
    <p:sldId id="729" r:id="rId42"/>
    <p:sldId id="730" r:id="rId43"/>
    <p:sldId id="617" r:id="rId44"/>
    <p:sldId id="618" r:id="rId45"/>
    <p:sldId id="608" r:id="rId46"/>
    <p:sldId id="619" r:id="rId47"/>
    <p:sldId id="620" r:id="rId48"/>
    <p:sldId id="684" r:id="rId49"/>
    <p:sldId id="621" r:id="rId50"/>
    <p:sldId id="622" r:id="rId51"/>
    <p:sldId id="623" r:id="rId52"/>
    <p:sldId id="624" r:id="rId53"/>
    <p:sldId id="625" r:id="rId54"/>
    <p:sldId id="626" r:id="rId55"/>
    <p:sldId id="627" r:id="rId56"/>
    <p:sldId id="628" r:id="rId57"/>
    <p:sldId id="629" r:id="rId58"/>
    <p:sldId id="630" r:id="rId59"/>
    <p:sldId id="631" r:id="rId60"/>
    <p:sldId id="632" r:id="rId61"/>
    <p:sldId id="633" r:id="rId62"/>
    <p:sldId id="634" r:id="rId63"/>
    <p:sldId id="635" r:id="rId64"/>
    <p:sldId id="636" r:id="rId65"/>
    <p:sldId id="637" r:id="rId66"/>
    <p:sldId id="638" r:id="rId67"/>
    <p:sldId id="639" r:id="rId68"/>
    <p:sldId id="659" r:id="rId69"/>
    <p:sldId id="607" r:id="rId70"/>
    <p:sldId id="640" r:id="rId71"/>
    <p:sldId id="609" r:id="rId72"/>
    <p:sldId id="641" r:id="rId73"/>
    <p:sldId id="646" r:id="rId74"/>
    <p:sldId id="642" r:id="rId75"/>
    <p:sldId id="644" r:id="rId76"/>
    <p:sldId id="649" r:id="rId77"/>
    <p:sldId id="645" r:id="rId78"/>
    <p:sldId id="660" r:id="rId79"/>
    <p:sldId id="661" r:id="rId80"/>
    <p:sldId id="662" r:id="rId81"/>
    <p:sldId id="667" r:id="rId82"/>
    <p:sldId id="668" r:id="rId83"/>
    <p:sldId id="669" r:id="rId84"/>
    <p:sldId id="733" r:id="rId85"/>
    <p:sldId id="666" r:id="rId86"/>
    <p:sldId id="671" r:id="rId87"/>
    <p:sldId id="681" r:id="rId88"/>
    <p:sldId id="674" r:id="rId89"/>
    <p:sldId id="683" r:id="rId90"/>
    <p:sldId id="675" r:id="rId91"/>
    <p:sldId id="680" r:id="rId92"/>
    <p:sldId id="740" r:id="rId93"/>
    <p:sldId id="741" r:id="rId94"/>
    <p:sldId id="742" r:id="rId95"/>
    <p:sldId id="743" r:id="rId96"/>
    <p:sldId id="744" r:id="rId97"/>
    <p:sldId id="745" r:id="rId98"/>
    <p:sldId id="746" r:id="rId99"/>
    <p:sldId id="747" r:id="rId100"/>
    <p:sldId id="748" r:id="rId101"/>
    <p:sldId id="749" r:id="rId102"/>
    <p:sldId id="750" r:id="rId103"/>
    <p:sldId id="751" r:id="rId104"/>
    <p:sldId id="752" r:id="rId105"/>
    <p:sldId id="753" r:id="rId106"/>
    <p:sldId id="754" r:id="rId107"/>
    <p:sldId id="755" r:id="rId108"/>
    <p:sldId id="756" r:id="rId109"/>
  </p:sldIdLst>
  <p:sldSz cx="9144000" cy="6858000" type="screen4x3"/>
  <p:notesSz cx="7099300" cy="10234613"/>
  <p:defaultTextStyle>
    <a:defPPr>
      <a:defRPr lang="ja-JP"/>
    </a:defPPr>
    <a:lvl1pPr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FF00"/>
    <a:srgbClr val="FF33CC"/>
    <a:srgbClr val="000066"/>
    <a:srgbClr val="000000"/>
    <a:srgbClr val="FF66CC"/>
    <a:srgbClr val="FFFF99"/>
    <a:srgbClr val="CC0000"/>
    <a:srgbClr val="CC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7" autoAdjust="0"/>
    <p:restoredTop sz="64803" autoAdjust="0"/>
  </p:normalViewPr>
  <p:slideViewPr>
    <p:cSldViewPr>
      <p:cViewPr varScale="1">
        <p:scale>
          <a:sx n="43" d="100"/>
          <a:sy n="43" d="100"/>
        </p:scale>
        <p:origin x="2154" y="42"/>
      </p:cViewPr>
      <p:guideLst>
        <p:guide orient="horz" pos="4319"/>
        <p:guide pos="5759"/>
      </p:guideLst>
    </p:cSldViewPr>
  </p:slideViewPr>
  <p:outlineViewPr>
    <p:cViewPr>
      <p:scale>
        <a:sx n="33" d="100"/>
        <a:sy n="33" d="100"/>
      </p:scale>
      <p:origin x="0" y="2412"/>
    </p:cViewPr>
  </p:outlineViewPr>
  <p:notesTextViewPr>
    <p:cViewPr>
      <p:scale>
        <a:sx n="100" d="100"/>
        <a:sy n="100" d="100"/>
      </p:scale>
      <p:origin x="0" y="0"/>
    </p:cViewPr>
  </p:notesTextViewPr>
  <p:sorterViewPr>
    <p:cViewPr>
      <p:scale>
        <a:sx n="66" d="100"/>
        <a:sy n="66" d="100"/>
      </p:scale>
      <p:origin x="0" y="19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a:p>
        </p:txBody>
      </p:sp>
      <p:sp>
        <p:nvSpPr>
          <p:cNvPr id="13005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defTabSz="990600" eaLnBrk="1" hangingPunct="1">
              <a:defRPr sz="1300" i="0">
                <a:effectLst/>
                <a:latin typeface="Arial" charset="0"/>
              </a:defRPr>
            </a:lvl1pPr>
          </a:lstStyle>
          <a:p>
            <a:pPr>
              <a:defRPr/>
            </a:pPr>
            <a:endParaRPr lang="en-US" altLang="ja-JP"/>
          </a:p>
        </p:txBody>
      </p:sp>
      <p:sp>
        <p:nvSpPr>
          <p:cNvPr id="13005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a:p>
        </p:txBody>
      </p:sp>
      <p:sp>
        <p:nvSpPr>
          <p:cNvPr id="13005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defTabSz="990600" eaLnBrk="1" hangingPunct="1">
              <a:defRPr sz="1300">
                <a:latin typeface="Arial" panose="020B0604020202020204" pitchFamily="34" charset="0"/>
              </a:defRPr>
            </a:lvl1pPr>
          </a:lstStyle>
          <a:p>
            <a:pPr>
              <a:defRPr/>
            </a:pPr>
            <a:fld id="{C584CE03-FE23-464F-AA1C-DA300D11CCFC}" type="slidenum">
              <a:rPr lang="en-US" altLang="ja-JP"/>
              <a:pPr>
                <a:defRPr/>
              </a:pPr>
              <a:t>‹#›</a:t>
            </a:fld>
            <a:endParaRPr lang="en-US" altLang="ja-JP"/>
          </a:p>
        </p:txBody>
      </p:sp>
    </p:spTree>
    <p:extLst>
      <p:ext uri="{BB962C8B-B14F-4D97-AF65-F5344CB8AC3E}">
        <p14:creationId xmlns:p14="http://schemas.microsoft.com/office/powerpoint/2010/main" val="3510232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634206C0-4C31-E646-AAF0-71504441AC74}" type="datetimeFigureOut">
              <a:rPr kumimoji="1" lang="ja-JP" altLang="en-US" smtClean="0"/>
              <a:t>2023/6/12</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E25BFA26-218D-4142-AE6B-3ACA00F03636}" type="slidenum">
              <a:rPr kumimoji="1" lang="ja-JP" altLang="en-US" smtClean="0"/>
              <a:t>‹#›</a:t>
            </a:fld>
            <a:endParaRPr kumimoji="1" lang="ja-JP" altLang="en-US"/>
          </a:p>
        </p:txBody>
      </p:sp>
    </p:spTree>
    <p:extLst>
      <p:ext uri="{BB962C8B-B14F-4D97-AF65-F5344CB8AC3E}">
        <p14:creationId xmlns:p14="http://schemas.microsoft.com/office/powerpoint/2010/main" val="29067159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これからコンパイラの第</a:t>
            </a:r>
            <a:r>
              <a:rPr kumimoji="1" lang="en-US" altLang="ja-JP" dirty="0"/>
              <a:t>11</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a:t>
            </a:fld>
            <a:endParaRPr kumimoji="1" lang="ja-JP" altLang="en-US"/>
          </a:p>
        </p:txBody>
      </p:sp>
    </p:spTree>
    <p:extLst>
      <p:ext uri="{BB962C8B-B14F-4D97-AF65-F5344CB8AC3E}">
        <p14:creationId xmlns:p14="http://schemas.microsoft.com/office/powerpoint/2010/main" val="1872785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情報システムプロジェクト</a:t>
            </a:r>
            <a:r>
              <a:rPr kumimoji="1" lang="en-US" altLang="ja-JP" dirty="0"/>
              <a:t>1 </a:t>
            </a:r>
            <a:r>
              <a:rPr kumimoji="1" lang="ja-JP" altLang="en-US" dirty="0"/>
              <a:t>で使った再帰下降型構文解析にはいくつか欠点があります。</a:t>
            </a:r>
            <a:endParaRPr kumimoji="1" lang="en-US" altLang="ja-JP" dirty="0"/>
          </a:p>
          <a:p>
            <a:r>
              <a:rPr kumimoji="1" lang="ja-JP" altLang="en-US" dirty="0"/>
              <a:t>まず受理できる言語の範囲がせまいことです。</a:t>
            </a:r>
            <a:endParaRPr kumimoji="1" lang="en-US" altLang="ja-JP" dirty="0"/>
          </a:p>
          <a:p>
            <a:r>
              <a:rPr kumimoji="1" lang="ja-JP" altLang="en-US" dirty="0"/>
              <a:t>再帰下降型構文解析で受理できる原始言語の文法には制限があります。</a:t>
            </a:r>
            <a:endParaRPr kumimoji="1" lang="en-US" altLang="ja-JP" dirty="0"/>
          </a:p>
          <a:p>
            <a:r>
              <a:rPr kumimoji="1" lang="ja-JP" altLang="en-US" dirty="0"/>
              <a:t>また、左再帰のある文法を解析する場合は、左再帰性の除去が必要です。</a:t>
            </a:r>
            <a:endParaRPr kumimoji="1" lang="en-US" altLang="ja-JP" dirty="0"/>
          </a:p>
          <a:p>
            <a:r>
              <a:rPr kumimoji="1" lang="ja-JP" altLang="en-US" dirty="0"/>
              <a:t>しかし、左再帰性の除去をすると、演算子の結合性の情報が失われてしまいます。</a:t>
            </a:r>
            <a:endParaRPr kumimoji="1" lang="en-US" altLang="ja-JP" dirty="0"/>
          </a:p>
          <a:p>
            <a:r>
              <a:rPr kumimoji="1" lang="ja-JP" altLang="en-US" dirty="0"/>
              <a:t>そのため、左再帰性の除去をする際には、演算子の結合性の情報を記録しておく必要があります。</a:t>
            </a:r>
            <a:endParaRPr kumimoji="1" lang="en-US" altLang="ja-JP" dirty="0"/>
          </a:p>
          <a:p>
            <a:r>
              <a:rPr kumimoji="1" lang="ja-JP" altLang="en-US" dirty="0"/>
              <a:t>また、再帰下降型構文解析は、その名の通り、再帰が必要になります。</a:t>
            </a:r>
            <a:endParaRPr kumimoji="1" lang="en-US" altLang="ja-JP" dirty="0"/>
          </a:p>
          <a:p>
            <a:r>
              <a:rPr kumimoji="1" lang="ja-JP" altLang="en-US" dirty="0"/>
              <a:t>そのため、コンパイラの記述言語が再帰可能な言語の場合のみ使用可能です。</a:t>
            </a:r>
            <a:endParaRPr kumimoji="1" lang="en-US" altLang="ja-JP" dirty="0"/>
          </a:p>
          <a:p>
            <a:r>
              <a:rPr kumimoji="1" lang="ja-JP" altLang="en-US" dirty="0"/>
              <a:t>しかし、再帰が使えない言語の場合は、スタックを用いることで解析できます。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10</a:t>
            </a:fld>
            <a:endParaRPr kumimoji="1" lang="ja-JP" altLang="en-US"/>
          </a:p>
        </p:txBody>
      </p:sp>
    </p:spTree>
    <p:extLst>
      <p:ext uri="{BB962C8B-B14F-4D97-AF65-F5344CB8AC3E}">
        <p14:creationId xmlns:p14="http://schemas.microsoft.com/office/powerpoint/2010/main" val="34376176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スタックトップが </a:t>
            </a:r>
            <a:r>
              <a:rPr kumimoji="1" lang="en-US" altLang="ja-JP" dirty="0"/>
              <a:t>) </a:t>
            </a:r>
            <a:r>
              <a:rPr kumimoji="1" lang="ja-JP" altLang="en-US" dirty="0"/>
              <a:t>入力が </a:t>
            </a:r>
            <a:r>
              <a:rPr kumimoji="1" lang="en-US" altLang="ja-JP" dirty="0"/>
              <a:t>$ </a:t>
            </a:r>
            <a:r>
              <a:rPr kumimoji="1" lang="ja-JP" altLang="en-US" dirty="0"/>
              <a:t>です。</a:t>
            </a:r>
            <a:endParaRPr kumimoji="1" lang="en-US" altLang="ja-JP" dirty="0"/>
          </a:p>
          <a:p>
            <a:r>
              <a:rPr kumimoji="1" lang="en-US" altLang="ja-JP" dirty="0"/>
              <a:t>) &gt;&gt; $ </a:t>
            </a:r>
            <a:r>
              <a:rPr kumimoji="1" lang="ja-JP" altLang="en-US" dirty="0"/>
              <a:t>ですので </a:t>
            </a:r>
            <a:r>
              <a:rPr kumimoji="1" lang="en-US" altLang="ja-JP" dirty="0"/>
              <a:t>(E) </a:t>
            </a:r>
            <a:r>
              <a:rPr kumimoji="1" lang="ja-JP" altLang="en-US" dirty="0"/>
              <a:t>を還元します。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100</a:t>
            </a:fld>
            <a:endParaRPr kumimoji="1" lang="ja-JP" altLang="en-US"/>
          </a:p>
        </p:txBody>
      </p:sp>
    </p:spTree>
    <p:extLst>
      <p:ext uri="{BB962C8B-B14F-4D97-AF65-F5344CB8AC3E}">
        <p14:creationId xmlns:p14="http://schemas.microsoft.com/office/powerpoint/2010/main" val="34159649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スタックトップは非終端記号 </a:t>
            </a:r>
            <a:r>
              <a:rPr kumimoji="1" lang="en-US" altLang="ja-JP" dirty="0"/>
              <a:t>E </a:t>
            </a:r>
            <a:r>
              <a:rPr kumimoji="1" lang="ja-JP" altLang="en-US" dirty="0"/>
              <a:t>ですので、スタックの</a:t>
            </a:r>
            <a:r>
              <a:rPr kumimoji="1" lang="en-US" altLang="ja-JP" dirty="0"/>
              <a:t>2</a:t>
            </a:r>
            <a:r>
              <a:rPr kumimoji="1" lang="ja-JP" altLang="en-US" dirty="0"/>
              <a:t>番目を見ます。</a:t>
            </a:r>
            <a:endParaRPr kumimoji="1" lang="en-US" altLang="ja-JP" dirty="0"/>
          </a:p>
          <a:p>
            <a:r>
              <a:rPr kumimoji="1" lang="ja-JP" altLang="en-US" dirty="0"/>
              <a:t>スタックの</a:t>
            </a:r>
            <a:r>
              <a:rPr kumimoji="1" lang="en-US" altLang="ja-JP" dirty="0"/>
              <a:t>2</a:t>
            </a:r>
            <a:r>
              <a:rPr kumimoji="1" lang="ja-JP" altLang="en-US" dirty="0"/>
              <a:t>番目は </a:t>
            </a:r>
            <a:r>
              <a:rPr kumimoji="1" lang="en-US" altLang="ja-JP" dirty="0"/>
              <a:t>$ </a:t>
            </a:r>
            <a:r>
              <a:rPr kumimoji="1" lang="ja-JP" altLang="en-US" dirty="0"/>
              <a:t>入力は </a:t>
            </a:r>
            <a:r>
              <a:rPr kumimoji="1" lang="en-US" altLang="ja-JP" dirty="0"/>
              <a:t>$ </a:t>
            </a:r>
            <a:r>
              <a:rPr kumimoji="1" lang="ja-JP" altLang="en-US" dirty="0"/>
              <a:t>です。</a:t>
            </a:r>
            <a:endParaRPr kumimoji="1" lang="en-US" altLang="ja-JP" dirty="0"/>
          </a:p>
          <a:p>
            <a:r>
              <a:rPr kumimoji="1" lang="en-US" altLang="ja-JP" dirty="0"/>
              <a:t>$ ** $ </a:t>
            </a:r>
            <a:r>
              <a:rPr kumimoji="1" lang="ja-JP" altLang="en-US" dirty="0"/>
              <a:t>ですので、解析終了です。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101</a:t>
            </a:fld>
            <a:endParaRPr kumimoji="1" lang="ja-JP" altLang="en-US"/>
          </a:p>
        </p:txBody>
      </p:sp>
    </p:spTree>
    <p:extLst>
      <p:ext uri="{BB962C8B-B14F-4D97-AF65-F5344CB8AC3E}">
        <p14:creationId xmlns:p14="http://schemas.microsoft.com/office/powerpoint/2010/main" val="2298969191"/>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今の演算子順位解析の様子を表にするとこうなります。</a:t>
            </a:r>
            <a:endParaRPr kumimoji="1" lang="en-US" altLang="ja-JP" dirty="0"/>
          </a:p>
          <a:p>
            <a:r>
              <a:rPr kumimoji="1" lang="ja-JP" altLang="en-US" dirty="0"/>
              <a:t>演算子順位解析は、最も左にある </a:t>
            </a:r>
            <a:r>
              <a:rPr kumimoji="1" lang="en-US" altLang="ja-JP" dirty="0"/>
              <a:t>&lt;&lt; </a:t>
            </a:r>
            <a:r>
              <a:rPr kumimoji="1" lang="ja-JP" altLang="en-US" dirty="0"/>
              <a:t>と </a:t>
            </a:r>
            <a:r>
              <a:rPr kumimoji="1" lang="en-US" altLang="ja-JP" dirty="0"/>
              <a:t>&gt;&gt; </a:t>
            </a:r>
            <a:r>
              <a:rPr kumimoji="1" lang="ja-JP" altLang="en-US" dirty="0"/>
              <a:t>の間を還元します。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102</a:t>
            </a:fld>
            <a:endParaRPr kumimoji="1" lang="ja-JP" altLang="en-US"/>
          </a:p>
        </p:txBody>
      </p:sp>
    </p:spTree>
    <p:extLst>
      <p:ext uri="{BB962C8B-B14F-4D97-AF65-F5344CB8AC3E}">
        <p14:creationId xmlns:p14="http://schemas.microsoft.com/office/powerpoint/2010/main" val="4056902708"/>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演算の優先順位は半順序関係が成り立ちます。</a:t>
            </a:r>
            <a:endParaRPr kumimoji="1" lang="en-US" altLang="ja-JP" dirty="0"/>
          </a:p>
          <a:p>
            <a:r>
              <a:rPr kumimoji="1" lang="ja-JP" altLang="en-US" dirty="0"/>
              <a:t>半順序関係とは、</a:t>
            </a:r>
            <a:r>
              <a:rPr kumimoji="1" lang="en-US" altLang="ja-JP" dirty="0"/>
              <a:t>A </a:t>
            </a:r>
            <a:r>
              <a:rPr kumimoji="1" lang="ja-JP" altLang="en-US" dirty="0"/>
              <a:t>より　</a:t>
            </a:r>
            <a:r>
              <a:rPr kumimoji="1" lang="en-US" altLang="ja-JP" dirty="0"/>
              <a:t>B</a:t>
            </a:r>
            <a:r>
              <a:rPr kumimoji="1" lang="ja-JP" altLang="en-US" dirty="0"/>
              <a:t> の方が優先順位が高く、</a:t>
            </a:r>
            <a:endParaRPr kumimoji="1" lang="en-US" altLang="ja-JP" dirty="0"/>
          </a:p>
          <a:p>
            <a:r>
              <a:rPr kumimoji="1" lang="ja-JP" altLang="en-US" dirty="0"/>
              <a:t>かつ </a:t>
            </a:r>
            <a:r>
              <a:rPr kumimoji="1" lang="en-US" altLang="ja-JP" dirty="0"/>
              <a:t>B </a:t>
            </a:r>
            <a:r>
              <a:rPr kumimoji="1" lang="ja-JP" altLang="en-US" dirty="0"/>
              <a:t>より </a:t>
            </a:r>
            <a:r>
              <a:rPr kumimoji="1" lang="en-US" altLang="ja-JP" dirty="0"/>
              <a:t>C </a:t>
            </a:r>
            <a:r>
              <a:rPr kumimoji="1" lang="ja-JP" altLang="en-US" dirty="0"/>
              <a:t>の方が 優先順位が高いならば</a:t>
            </a:r>
            <a:endParaRPr kumimoji="1" lang="en-US" altLang="ja-JP" dirty="0"/>
          </a:p>
          <a:p>
            <a:r>
              <a:rPr kumimoji="1" lang="en-US" altLang="ja-JP" dirty="0"/>
              <a:t>A </a:t>
            </a:r>
            <a:r>
              <a:rPr kumimoji="1" lang="ja-JP" altLang="en-US" dirty="0"/>
              <a:t>より </a:t>
            </a:r>
            <a:r>
              <a:rPr kumimoji="1" lang="en-US" altLang="ja-JP" dirty="0"/>
              <a:t>C </a:t>
            </a:r>
            <a:r>
              <a:rPr kumimoji="1" lang="ja-JP" altLang="en-US" dirty="0"/>
              <a:t>の方が優先順位が高い、という推移則が成り立つ関係です。</a:t>
            </a:r>
            <a:endParaRPr kumimoji="1" lang="en-US" altLang="ja-JP" dirty="0"/>
          </a:p>
          <a:p>
            <a:r>
              <a:rPr kumimoji="1" lang="ja-JP" altLang="en-US" dirty="0"/>
              <a:t>半順序関係が成り立つ場合、各記号に優先順位を表す整数値を割り当てることで</a:t>
            </a:r>
            <a:endParaRPr kumimoji="1" lang="en-US" altLang="ja-JP" dirty="0"/>
          </a:p>
          <a:p>
            <a:r>
              <a:rPr kumimoji="1" lang="ja-JP" altLang="en-US" dirty="0"/>
              <a:t>優先順位を判定できます。</a:t>
            </a:r>
            <a:endParaRPr kumimoji="1" lang="en-US" altLang="ja-JP" dirty="0"/>
          </a:p>
          <a:p>
            <a:r>
              <a:rPr kumimoji="1" lang="ja-JP" altLang="en-US" dirty="0"/>
              <a:t>例えば </a:t>
            </a:r>
            <a:r>
              <a:rPr kumimoji="1" lang="en-US" altLang="ja-JP" dirty="0"/>
              <a:t>+ </a:t>
            </a:r>
            <a:r>
              <a:rPr kumimoji="1" lang="ja-JP" altLang="en-US" dirty="0"/>
              <a:t>に</a:t>
            </a:r>
            <a:r>
              <a:rPr kumimoji="1" lang="en-US" altLang="ja-JP" dirty="0"/>
              <a:t>3</a:t>
            </a:r>
            <a:r>
              <a:rPr kumimoji="1" lang="ja-JP" altLang="en-US" dirty="0"/>
              <a:t>、 </a:t>
            </a:r>
            <a:r>
              <a:rPr kumimoji="1" lang="en-US" altLang="ja-JP" dirty="0"/>
              <a:t>* </a:t>
            </a:r>
            <a:r>
              <a:rPr kumimoji="1" lang="ja-JP" altLang="en-US" dirty="0"/>
              <a:t>に</a:t>
            </a:r>
            <a:r>
              <a:rPr kumimoji="1" lang="en-US" altLang="ja-JP" dirty="0"/>
              <a:t>5</a:t>
            </a:r>
            <a:r>
              <a:rPr kumimoji="1" lang="ja-JP" altLang="en-US" dirty="0"/>
              <a:t>、という具合に、優先順位の高いものに大きな値を割り当てます。</a:t>
            </a:r>
            <a:endParaRPr kumimoji="1" lang="en-US" altLang="ja-JP"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103</a:t>
            </a:fld>
            <a:endParaRPr kumimoji="1" lang="ja-JP" altLang="en-US"/>
          </a:p>
        </p:txBody>
      </p:sp>
    </p:spTree>
    <p:extLst>
      <p:ext uri="{BB962C8B-B14F-4D97-AF65-F5344CB8AC3E}">
        <p14:creationId xmlns:p14="http://schemas.microsoft.com/office/powerpoint/2010/main" val="63094516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記号の優先順位は、左側に来るか右側に来るかで異なりますので、</a:t>
            </a:r>
            <a:endParaRPr kumimoji="1" lang="en-US" altLang="ja-JP" dirty="0"/>
          </a:p>
          <a:p>
            <a:r>
              <a:rPr kumimoji="1" lang="ja-JP" altLang="en-US" dirty="0"/>
              <a:t>右側と左側で別の優先順位の数値を割り当てます。</a:t>
            </a:r>
            <a:endParaRPr kumimoji="1" lang="en-US" altLang="ja-JP" dirty="0"/>
          </a:p>
          <a:p>
            <a:r>
              <a:rPr kumimoji="1" lang="ja-JP" altLang="en-US" dirty="0"/>
              <a:t>各記号に割り当てる数値は、優先順位表に合わせて決定します。</a:t>
            </a:r>
            <a:endParaRPr kumimoji="1" lang="en-US" altLang="ja-JP" dirty="0"/>
          </a:p>
          <a:p>
            <a:r>
              <a:rPr kumimoji="1" lang="ja-JP" altLang="en-US" dirty="0"/>
              <a:t>優先順位の高いものが数値が大きくなるようにします。</a:t>
            </a:r>
            <a:endParaRPr kumimoji="1" lang="en-US" altLang="ja-JP" dirty="0"/>
          </a:p>
          <a:p>
            <a:r>
              <a:rPr kumimoji="1" lang="ja-JP" altLang="en-US" dirty="0"/>
              <a:t>また、同じ記号同士の場合は、左結合的なら左側を大きく、</a:t>
            </a:r>
            <a:endParaRPr kumimoji="1" lang="en-US" altLang="ja-JP" dirty="0"/>
          </a:p>
          <a:p>
            <a:r>
              <a:rPr kumimoji="1" lang="ja-JP" altLang="en-US" dirty="0"/>
              <a:t>右結合的なら右側を大きくします。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104</a:t>
            </a:fld>
            <a:endParaRPr kumimoji="1" lang="ja-JP" altLang="en-US"/>
          </a:p>
        </p:txBody>
      </p:sp>
    </p:spTree>
    <p:extLst>
      <p:ext uri="{BB962C8B-B14F-4D97-AF65-F5344CB8AC3E}">
        <p14:creationId xmlns:p14="http://schemas.microsoft.com/office/powerpoint/2010/main" val="142959460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優先順位を判定するときは、</a:t>
            </a:r>
            <a:endParaRPr kumimoji="1" lang="en-US" altLang="ja-JP" dirty="0"/>
          </a:p>
          <a:p>
            <a:r>
              <a:rPr kumimoji="1" lang="ja-JP" altLang="en-US" dirty="0"/>
              <a:t>各記号に割り当てられた優先順位の数値の大小で判定します。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105</a:t>
            </a:fld>
            <a:endParaRPr kumimoji="1" lang="ja-JP" altLang="en-US"/>
          </a:p>
        </p:txBody>
      </p:sp>
    </p:spTree>
    <p:extLst>
      <p:ext uri="{BB962C8B-B14F-4D97-AF65-F5344CB8AC3E}">
        <p14:creationId xmlns:p14="http://schemas.microsoft.com/office/powerpoint/2010/main" val="3942188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演算子順位構文解析では、</a:t>
            </a:r>
            <a:endParaRPr kumimoji="1" lang="en-US" altLang="ja-JP" dirty="0"/>
          </a:p>
          <a:p>
            <a:r>
              <a:rPr kumimoji="1" lang="ja-JP" altLang="en-US" dirty="0"/>
              <a:t>演算子の間に半順序が成り立つことを仮定しています。</a:t>
            </a:r>
            <a:endParaRPr kumimoji="1" lang="en-US" altLang="ja-JP" dirty="0"/>
          </a:p>
          <a:p>
            <a:r>
              <a:rPr kumimoji="1" lang="ja-JP" altLang="en-US" dirty="0"/>
              <a:t>このとき、複数の演算順序を持つ演算子があると仮定が成り立ちません。</a:t>
            </a:r>
            <a:endParaRPr kumimoji="1" lang="en-US" altLang="ja-JP" dirty="0"/>
          </a:p>
          <a:p>
            <a:r>
              <a:rPr kumimoji="1" lang="ja-JP" altLang="en-US" dirty="0"/>
              <a:t>複数の優先順位を持つ演算子としては、</a:t>
            </a:r>
            <a:r>
              <a:rPr kumimoji="1" lang="en-US" altLang="ja-JP" dirty="0"/>
              <a:t>- </a:t>
            </a:r>
            <a:r>
              <a:rPr kumimoji="1" lang="ja-JP" altLang="en-US" dirty="0"/>
              <a:t>があります。</a:t>
            </a:r>
            <a:endParaRPr kumimoji="1" lang="en-US" altLang="ja-JP" dirty="0"/>
          </a:p>
          <a:p>
            <a:r>
              <a:rPr kumimoji="1" lang="en-US" altLang="ja-JP" dirty="0"/>
              <a:t>- </a:t>
            </a:r>
            <a:r>
              <a:rPr kumimoji="1" lang="ja-JP" altLang="en-US" dirty="0"/>
              <a:t>は、</a:t>
            </a:r>
            <a:r>
              <a:rPr kumimoji="1" lang="en-US" altLang="ja-JP" dirty="0"/>
              <a:t>2</a:t>
            </a:r>
            <a:r>
              <a:rPr kumimoji="1" lang="ja-JP" altLang="en-US" dirty="0"/>
              <a:t>項演算子の </a:t>
            </a:r>
            <a:r>
              <a:rPr kumimoji="1" lang="en-US" altLang="ja-JP" dirty="0"/>
              <a:t>- </a:t>
            </a:r>
            <a:r>
              <a:rPr kumimoji="1" lang="ja-JP" altLang="en-US" dirty="0"/>
              <a:t>と、単項演算子の </a:t>
            </a:r>
            <a:r>
              <a:rPr kumimoji="1" lang="en-US" altLang="ja-JP" dirty="0"/>
              <a:t>– </a:t>
            </a:r>
            <a:r>
              <a:rPr kumimoji="1" lang="ja-JP" altLang="en-US" dirty="0"/>
              <a:t>があります。</a:t>
            </a:r>
            <a:endParaRPr kumimoji="1" lang="en-US" altLang="ja-JP" dirty="0"/>
          </a:p>
          <a:p>
            <a:r>
              <a:rPr kumimoji="1" lang="en-US" altLang="ja-JP" dirty="0"/>
              <a:t>2</a:t>
            </a:r>
            <a:r>
              <a:rPr kumimoji="1" lang="ja-JP" altLang="en-US" dirty="0"/>
              <a:t>項演算子の </a:t>
            </a:r>
            <a:r>
              <a:rPr kumimoji="1" lang="en-US" altLang="ja-JP" dirty="0"/>
              <a:t>– </a:t>
            </a:r>
            <a:r>
              <a:rPr kumimoji="1" lang="ja-JP" altLang="en-US" dirty="0"/>
              <a:t>は掛け算よりも優先順位が低く、</a:t>
            </a:r>
            <a:endParaRPr kumimoji="1" lang="en-US" altLang="ja-JP" dirty="0"/>
          </a:p>
          <a:p>
            <a:r>
              <a:rPr kumimoji="1" lang="ja-JP" altLang="en-US" dirty="0"/>
              <a:t>単項演算子の </a:t>
            </a:r>
            <a:r>
              <a:rPr kumimoji="1" lang="en-US" altLang="ja-JP" dirty="0"/>
              <a:t>– </a:t>
            </a:r>
            <a:r>
              <a:rPr kumimoji="1" lang="ja-JP" altLang="en-US" dirty="0"/>
              <a:t>は掛け算よりも優先順位が高いので、</a:t>
            </a:r>
            <a:endParaRPr kumimoji="1" lang="en-US" altLang="ja-JP" dirty="0"/>
          </a:p>
          <a:p>
            <a:r>
              <a:rPr kumimoji="1" lang="ja-JP" altLang="en-US" dirty="0"/>
              <a:t>両者を区別する必要があります。</a:t>
            </a:r>
            <a:endParaRPr kumimoji="1" lang="en-US" altLang="ja-JP" dirty="0"/>
          </a:p>
          <a:p>
            <a:r>
              <a:rPr kumimoji="1" lang="ja-JP" altLang="en-US" dirty="0"/>
              <a:t>下降型構文解析では、構文解析時に</a:t>
            </a:r>
            <a:r>
              <a:rPr kumimoji="1" lang="en-US" altLang="ja-JP" dirty="0"/>
              <a:t>2</a:t>
            </a:r>
            <a:r>
              <a:rPr kumimoji="1" lang="ja-JP" altLang="en-US" dirty="0"/>
              <a:t>項演算子なのか単項演算子なのか区別できました。</a:t>
            </a:r>
            <a:endParaRPr kumimoji="1" lang="en-US" altLang="ja-JP" dirty="0"/>
          </a:p>
          <a:p>
            <a:r>
              <a:rPr kumimoji="1" lang="ja-JP" altLang="en-US" dirty="0"/>
              <a:t>しかし、上昇型構文解析では、構文解析時には区別できません。</a:t>
            </a:r>
            <a:endParaRPr kumimoji="1" lang="en-US" altLang="ja-JP" dirty="0"/>
          </a:p>
          <a:p>
            <a:r>
              <a:rPr kumimoji="1" lang="ja-JP" altLang="en-US" dirty="0"/>
              <a:t>そこで、</a:t>
            </a:r>
            <a:r>
              <a:rPr kumimoji="1" lang="en-US" altLang="ja-JP" dirty="0"/>
              <a:t>2</a:t>
            </a:r>
            <a:r>
              <a:rPr kumimoji="1" lang="ja-JP" altLang="en-US" dirty="0"/>
              <a:t>項演算子なのか単項演算子なのかを。字句解析時に区別します。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106</a:t>
            </a:fld>
            <a:endParaRPr kumimoji="1" lang="ja-JP" altLang="en-US"/>
          </a:p>
        </p:txBody>
      </p:sp>
    </p:spTree>
    <p:extLst>
      <p:ext uri="{BB962C8B-B14F-4D97-AF65-F5344CB8AC3E}">
        <p14:creationId xmlns:p14="http://schemas.microsoft.com/office/powerpoint/2010/main" val="153948569"/>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マクロ構文を見ると、</a:t>
            </a:r>
            <a:endParaRPr kumimoji="1" lang="en-US" altLang="ja-JP" dirty="0"/>
          </a:p>
          <a:p>
            <a:r>
              <a:rPr kumimoji="1" lang="en-US" altLang="ja-JP" dirty="0"/>
              <a:t>2</a:t>
            </a:r>
            <a:r>
              <a:rPr kumimoji="1" lang="ja-JP" altLang="en-US" dirty="0"/>
              <a:t>項演算子の </a:t>
            </a:r>
            <a:r>
              <a:rPr kumimoji="1" lang="en-US" altLang="ja-JP" dirty="0"/>
              <a:t>– </a:t>
            </a:r>
            <a:r>
              <a:rPr kumimoji="1" lang="ja-JP" altLang="en-US" dirty="0"/>
              <a:t>は、</a:t>
            </a:r>
            <a:r>
              <a:rPr kumimoji="1" lang="en-US" altLang="ja-JP" dirty="0"/>
              <a:t>&lt;Term&gt; </a:t>
            </a:r>
            <a:r>
              <a:rPr kumimoji="1" lang="ja-JP" altLang="en-US" dirty="0"/>
              <a:t>の後にのみ登場します。</a:t>
            </a:r>
            <a:endParaRPr kumimoji="1" lang="en-US" altLang="ja-JP" dirty="0"/>
          </a:p>
          <a:p>
            <a:r>
              <a:rPr kumimoji="1" lang="ja-JP" altLang="en-US" dirty="0"/>
              <a:t>そこで、字句解析時に、一つ前のトークンが </a:t>
            </a:r>
            <a:r>
              <a:rPr kumimoji="1" lang="en-US" altLang="ja-JP" dirty="0"/>
              <a:t>&lt;Term&gt; </a:t>
            </a:r>
            <a:r>
              <a:rPr kumimoji="1" lang="ja-JP" altLang="en-US" dirty="0"/>
              <a:t>の末尾に来るものであれば</a:t>
            </a:r>
            <a:endParaRPr kumimoji="1" lang="en-US" altLang="ja-JP" dirty="0"/>
          </a:p>
          <a:p>
            <a:r>
              <a:rPr kumimoji="1" lang="en-US" altLang="ja-JP" dirty="0"/>
              <a:t>2</a:t>
            </a:r>
            <a:r>
              <a:rPr kumimoji="1" lang="ja-JP" altLang="en-US" dirty="0"/>
              <a:t>項演算子の </a:t>
            </a:r>
            <a:r>
              <a:rPr kumimoji="1" lang="en-US" altLang="ja-JP" dirty="0"/>
              <a:t>– </a:t>
            </a:r>
            <a:r>
              <a:rPr kumimoji="1" lang="ja-JP" altLang="en-US" dirty="0"/>
              <a:t>とし、それ以外ならば単項演算子の </a:t>
            </a:r>
            <a:r>
              <a:rPr kumimoji="1" lang="en-US" altLang="ja-JP" dirty="0"/>
              <a:t>– </a:t>
            </a:r>
            <a:r>
              <a:rPr kumimoji="1" lang="ja-JP" altLang="en-US" dirty="0"/>
              <a:t>とします。</a:t>
            </a:r>
            <a:endParaRPr kumimoji="1" lang="en-US" altLang="ja-JP" dirty="0"/>
          </a:p>
          <a:p>
            <a:r>
              <a:rPr kumimoji="1" lang="en-US" altLang="ja-JP" dirty="0"/>
              <a:t>&lt;Term&gt; </a:t>
            </a:r>
            <a:r>
              <a:rPr kumimoji="1" lang="ja-JP" altLang="en-US" dirty="0"/>
              <a:t>の末尾に来るものは、例えば</a:t>
            </a:r>
            <a:endParaRPr kumimoji="1" lang="en-US" altLang="ja-JP" dirty="0"/>
          </a:p>
          <a:p>
            <a:r>
              <a:rPr kumimoji="1" lang="en-US" altLang="ja-JP" dirty="0"/>
              <a:t>NAME, INTEGER, “</a:t>
            </a:r>
            <a:r>
              <a:rPr kumimoji="1" lang="en-US" altLang="ja-JP" dirty="0" err="1"/>
              <a:t>intputint</a:t>
            </a:r>
            <a:r>
              <a:rPr kumimoji="1" lang="en-US" altLang="ja-JP" dirty="0"/>
              <a:t>” “]” “)” </a:t>
            </a:r>
            <a:r>
              <a:rPr kumimoji="1" lang="ja-JP" altLang="en-US" dirty="0"/>
              <a:t>などがありあます・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107</a:t>
            </a:fld>
            <a:endParaRPr kumimoji="1" lang="ja-JP" altLang="en-US"/>
          </a:p>
        </p:txBody>
      </p:sp>
    </p:spTree>
    <p:extLst>
      <p:ext uri="{BB962C8B-B14F-4D97-AF65-F5344CB8AC3E}">
        <p14:creationId xmlns:p14="http://schemas.microsoft.com/office/powerpoint/2010/main" val="265783326"/>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こちらが、演算子順位構文解析を行う場合の字句解析プログラムの例です。</a:t>
            </a:r>
            <a:endParaRPr kumimoji="1" lang="en-US" altLang="ja-JP" dirty="0"/>
          </a:p>
          <a:p>
            <a:r>
              <a:rPr kumimoji="1" lang="en-US" altLang="ja-JP" dirty="0"/>
              <a:t>Token </a:t>
            </a:r>
            <a:r>
              <a:rPr kumimoji="1" lang="ja-JP" altLang="en-US" dirty="0"/>
              <a:t>型変数 </a:t>
            </a:r>
            <a:r>
              <a:rPr kumimoji="1" lang="en-US" altLang="ja-JP" dirty="0" err="1"/>
              <a:t>prevToken</a:t>
            </a:r>
            <a:r>
              <a:rPr kumimoji="1" lang="en-US" altLang="ja-JP" dirty="0"/>
              <a:t> </a:t>
            </a:r>
            <a:r>
              <a:rPr kumimoji="1" lang="ja-JP" altLang="en-US" dirty="0"/>
              <a:t>には直前のトークンが入っているとします。</a:t>
            </a:r>
            <a:endParaRPr kumimoji="1" lang="en-US" altLang="ja-JP" dirty="0"/>
          </a:p>
          <a:p>
            <a:r>
              <a:rPr kumimoji="1" lang="en-US" altLang="ja-JP" dirty="0"/>
              <a:t>- </a:t>
            </a:r>
            <a:r>
              <a:rPr kumimoji="1" lang="ja-JP" altLang="en-US" dirty="0"/>
              <a:t>を読んだ場合は、直前のトークンを見て、</a:t>
            </a:r>
            <a:endParaRPr kumimoji="1" lang="en-US" altLang="ja-JP" dirty="0"/>
          </a:p>
          <a:p>
            <a:r>
              <a:rPr kumimoji="1" lang="ja-JP" altLang="en-US" dirty="0"/>
              <a:t>単項演算子の </a:t>
            </a:r>
            <a:r>
              <a:rPr kumimoji="1" lang="en-US" altLang="ja-JP" dirty="0"/>
              <a:t>– </a:t>
            </a:r>
            <a:r>
              <a:rPr kumimoji="1" lang="ja-JP" altLang="en-US" dirty="0"/>
              <a:t>か</a:t>
            </a:r>
            <a:r>
              <a:rPr kumimoji="1" lang="en-US" altLang="ja-JP" dirty="0"/>
              <a:t>2</a:t>
            </a:r>
            <a:r>
              <a:rPr kumimoji="1" lang="ja-JP" altLang="en-US" dirty="0"/>
              <a:t>項演算子の </a:t>
            </a:r>
            <a:r>
              <a:rPr kumimoji="1" lang="en-US" altLang="ja-JP" dirty="0"/>
              <a:t>– </a:t>
            </a:r>
            <a:r>
              <a:rPr kumimoji="1" lang="ja-JP" altLang="en-US" dirty="0"/>
              <a:t>かを区別します。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108</a:t>
            </a:fld>
            <a:endParaRPr kumimoji="1" lang="ja-JP" altLang="en-US"/>
          </a:p>
        </p:txBody>
      </p:sp>
    </p:spTree>
    <p:extLst>
      <p:ext uri="{BB962C8B-B14F-4D97-AF65-F5344CB8AC3E}">
        <p14:creationId xmlns:p14="http://schemas.microsoft.com/office/powerpoint/2010/main" val="1880928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スタックを用いて下降型解析を行う解析法が、</a:t>
            </a:r>
            <a:endParaRPr kumimoji="1" lang="en-US" altLang="ja-JP" dirty="0"/>
          </a:p>
          <a:p>
            <a:r>
              <a:rPr kumimoji="1" lang="en-US" altLang="ja-JP" dirty="0"/>
              <a:t>LL </a:t>
            </a:r>
            <a:r>
              <a:rPr kumimoji="1" lang="ja-JP" altLang="en-US" dirty="0"/>
              <a:t>解析 </a:t>
            </a:r>
            <a:r>
              <a:rPr kumimoji="1" lang="en-US" altLang="ja-JP" dirty="0"/>
              <a:t>Left to right scan &amp; Lest most derivation </a:t>
            </a:r>
            <a:r>
              <a:rPr kumimoji="1" lang="ja-JP" altLang="en-US" dirty="0"/>
              <a:t>です。</a:t>
            </a:r>
            <a:endParaRPr kumimoji="1" lang="en-US" altLang="ja-JP" dirty="0"/>
          </a:p>
          <a:p>
            <a:r>
              <a:rPr kumimoji="1" lang="en-US" altLang="ja-JP" dirty="0"/>
              <a:t>LL </a:t>
            </a:r>
            <a:r>
              <a:rPr kumimoji="1" lang="ja-JP" altLang="en-US" dirty="0"/>
              <a:t>解析は、下降型解析の一つで、</a:t>
            </a:r>
            <a:endParaRPr kumimoji="1" lang="en-US" altLang="ja-JP" dirty="0"/>
          </a:p>
          <a:p>
            <a:r>
              <a:rPr kumimoji="1" lang="ja-JP" altLang="en-US" dirty="0"/>
              <a:t>スタックと解析表を用いて解析します。</a:t>
            </a:r>
            <a:endParaRPr kumimoji="1" lang="en-US" altLang="ja-JP" dirty="0"/>
          </a:p>
          <a:p>
            <a:r>
              <a:rPr kumimoji="1" lang="en-US" altLang="ja-JP" dirty="0"/>
              <a:t>LL</a:t>
            </a:r>
            <a:r>
              <a:rPr kumimoji="1" lang="ja-JP" altLang="en-US" dirty="0"/>
              <a:t>解析は、本質的には再帰下降型解析と同じです。</a:t>
            </a:r>
            <a:endParaRPr kumimoji="1" lang="en-US" altLang="ja-JP" dirty="0"/>
          </a:p>
          <a:p>
            <a:r>
              <a:rPr kumimoji="1" lang="ja-JP" altLang="en-US" dirty="0"/>
              <a:t>再帰下降型解析では再帰を使うところを、</a:t>
            </a:r>
            <a:r>
              <a:rPr kumimoji="1" lang="en-US" altLang="ja-JP" dirty="0"/>
              <a:t>LL</a:t>
            </a:r>
            <a:r>
              <a:rPr kumimoji="1" lang="ja-JP" altLang="en-US" dirty="0"/>
              <a:t>解析ではスタックを使うだけの違いです。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11</a:t>
            </a:fld>
            <a:endParaRPr kumimoji="1" lang="ja-JP" altLang="en-US"/>
          </a:p>
        </p:txBody>
      </p:sp>
    </p:spTree>
    <p:extLst>
      <p:ext uri="{BB962C8B-B14F-4D97-AF65-F5344CB8AC3E}">
        <p14:creationId xmlns:p14="http://schemas.microsoft.com/office/powerpoint/2010/main" val="2789127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LL</a:t>
            </a:r>
            <a:r>
              <a:rPr kumimoji="1" lang="ja-JP" altLang="en-US" dirty="0"/>
              <a:t>解析は、スタック解析表で解析します。</a:t>
            </a:r>
            <a:endParaRPr kumimoji="1" lang="en-US" altLang="ja-JP" dirty="0"/>
          </a:p>
          <a:p>
            <a:r>
              <a:rPr kumimoji="1" lang="ja-JP" altLang="en-US" dirty="0"/>
              <a:t>スタックには、終端記号と非終端記号が入ります。</a:t>
            </a:r>
            <a:endParaRPr kumimoji="1" lang="en-US" altLang="ja-JP" dirty="0"/>
          </a:p>
          <a:p>
            <a:r>
              <a:rPr kumimoji="1" lang="ja-JP" altLang="en-US" dirty="0"/>
              <a:t>初期状態ではスタックには開始記号とファイル末を表す記号が入っています。</a:t>
            </a:r>
            <a:endParaRPr kumimoji="1" lang="en-US" altLang="ja-JP" dirty="0"/>
          </a:p>
          <a:p>
            <a:r>
              <a:rPr kumimoji="1" lang="ja-JP" altLang="en-US" dirty="0"/>
              <a:t>入力は、終端記号の列です。入力の末尾にはファイル末を示す記号が入っています。</a:t>
            </a:r>
            <a:endParaRPr kumimoji="1" lang="en-US" altLang="ja-JP" dirty="0"/>
          </a:p>
          <a:p>
            <a:r>
              <a:rPr kumimoji="1" lang="ja-JP" altLang="en-US" dirty="0"/>
              <a:t>右下の表が解析表です。</a:t>
            </a:r>
            <a:endParaRPr kumimoji="1" lang="en-US" altLang="ja-JP" dirty="0"/>
          </a:p>
          <a:p>
            <a:r>
              <a:rPr kumimoji="1" lang="ja-JP" altLang="en-US" dirty="0"/>
              <a:t>それでは解析表を詳しく見てみましょう。</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12</a:t>
            </a:fld>
            <a:endParaRPr kumimoji="1" lang="ja-JP" altLang="en-US"/>
          </a:p>
        </p:txBody>
      </p:sp>
    </p:spTree>
    <p:extLst>
      <p:ext uri="{BB962C8B-B14F-4D97-AF65-F5344CB8AC3E}">
        <p14:creationId xmlns:p14="http://schemas.microsoft.com/office/powerpoint/2010/main" val="1006643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解析表は、横軸に終端記号、縦軸に非終端記号が並んでいます。</a:t>
            </a:r>
            <a:endParaRPr kumimoji="1" lang="en-US" altLang="ja-JP" dirty="0"/>
          </a:p>
          <a:p>
            <a:r>
              <a:rPr kumimoji="1" lang="ja-JP" altLang="en-US" dirty="0"/>
              <a:t>例えば、この解析表では </a:t>
            </a:r>
            <a:r>
              <a:rPr kumimoji="1" lang="en-US" altLang="ja-JP" dirty="0"/>
              <a:t>T </a:t>
            </a:r>
            <a:r>
              <a:rPr kumimoji="1" lang="ja-JP" altLang="en-US" dirty="0"/>
              <a:t>行 </a:t>
            </a:r>
            <a:r>
              <a:rPr kumimoji="1" lang="en-US" altLang="ja-JP" dirty="0"/>
              <a:t>i </a:t>
            </a:r>
            <a:r>
              <a:rPr kumimoji="1" lang="ja-JP" altLang="en-US" dirty="0"/>
              <a:t>列は、</a:t>
            </a:r>
            <a:r>
              <a:rPr kumimoji="1" lang="en-US" altLang="ja-JP" dirty="0"/>
              <a:t>FT’ </a:t>
            </a:r>
            <a:r>
              <a:rPr kumimoji="1" lang="ja-JP" altLang="en-US" dirty="0"/>
              <a:t>となっています。</a:t>
            </a:r>
            <a:endParaRPr kumimoji="1" lang="en-US" altLang="ja-JP" dirty="0"/>
          </a:p>
          <a:p>
            <a:r>
              <a:rPr kumimoji="1" lang="ja-JP" altLang="en-US" dirty="0"/>
              <a:t>これは、</a:t>
            </a:r>
            <a:r>
              <a:rPr kumimoji="1" lang="en-US" altLang="ja-JP" dirty="0"/>
              <a:t>T </a:t>
            </a:r>
            <a:r>
              <a:rPr kumimoji="1" lang="ja-JP" altLang="en-US" dirty="0"/>
              <a:t>→ </a:t>
            </a:r>
            <a:r>
              <a:rPr kumimoji="1" lang="en-US" altLang="ja-JP" dirty="0"/>
              <a:t>FT’ </a:t>
            </a:r>
            <a:r>
              <a:rPr kumimoji="1" lang="ja-JP" altLang="en-US" dirty="0"/>
              <a:t>という生成規則を表します。</a:t>
            </a:r>
            <a:endParaRPr kumimoji="1" lang="en-US" altLang="ja-JP" dirty="0"/>
          </a:p>
          <a:p>
            <a:r>
              <a:rPr kumimoji="1" lang="en-US" altLang="ja-JP" dirty="0"/>
              <a:t>T </a:t>
            </a:r>
            <a:r>
              <a:rPr kumimoji="1" lang="ja-JP" altLang="en-US" dirty="0"/>
              <a:t>行 </a:t>
            </a:r>
            <a:r>
              <a:rPr kumimoji="1" lang="en-US" altLang="ja-JP" dirty="0"/>
              <a:t>i </a:t>
            </a:r>
            <a:r>
              <a:rPr kumimoji="1" lang="ja-JP" altLang="en-US" dirty="0"/>
              <a:t>列に </a:t>
            </a:r>
            <a:r>
              <a:rPr kumimoji="1" lang="en-US" altLang="ja-JP" dirty="0"/>
              <a:t>FT’</a:t>
            </a:r>
            <a:r>
              <a:rPr kumimoji="1" lang="ja-JP" altLang="en-US" dirty="0"/>
              <a:t> とあった場合、</a:t>
            </a:r>
            <a:endParaRPr kumimoji="1" lang="en-US" altLang="ja-JP" dirty="0"/>
          </a:p>
          <a:p>
            <a:r>
              <a:rPr kumimoji="1" lang="ja-JP" altLang="en-US" dirty="0"/>
              <a:t>非終端記号 </a:t>
            </a:r>
            <a:r>
              <a:rPr kumimoji="1" lang="en-US" altLang="ja-JP" dirty="0"/>
              <a:t>T </a:t>
            </a:r>
            <a:r>
              <a:rPr kumimoji="1" lang="ja-JP" altLang="en-US" dirty="0"/>
              <a:t>を解析しているときに、</a:t>
            </a:r>
            <a:endParaRPr kumimoji="1" lang="en-US" altLang="ja-JP" dirty="0"/>
          </a:p>
          <a:p>
            <a:r>
              <a:rPr kumimoji="1" lang="ja-JP" altLang="en-US" dirty="0"/>
              <a:t>入力記号が </a:t>
            </a:r>
            <a:r>
              <a:rPr kumimoji="1" lang="en-US" altLang="ja-JP" dirty="0"/>
              <a:t>i </a:t>
            </a:r>
            <a:r>
              <a:rPr kumimoji="1" lang="ja-JP" altLang="en-US" dirty="0"/>
              <a:t>、整数であれば、次は </a:t>
            </a:r>
            <a:r>
              <a:rPr kumimoji="1" lang="en-US" altLang="ja-JP" dirty="0"/>
              <a:t>FT’ </a:t>
            </a:r>
            <a:r>
              <a:rPr kumimoji="1" lang="ja-JP" altLang="en-US" dirty="0"/>
              <a:t>を解析する、という意味です。</a:t>
            </a:r>
            <a:endParaRPr kumimoji="1" lang="en-US" altLang="ja-JP" dirty="0"/>
          </a:p>
          <a:p>
            <a:r>
              <a:rPr kumimoji="1" lang="ja-JP" altLang="en-US" dirty="0"/>
              <a:t>また、この表で空欄になっている箇所はエラーを表します。</a:t>
            </a:r>
            <a:endParaRPr kumimoji="1" lang="en-US" altLang="ja-JP" dirty="0"/>
          </a:p>
          <a:p>
            <a:r>
              <a:rPr kumimoji="1" lang="ja-JP" altLang="en-US" dirty="0"/>
              <a:t>例えば、</a:t>
            </a:r>
            <a:r>
              <a:rPr kumimoji="1" lang="en-US" altLang="ja-JP" dirty="0"/>
              <a:t>T </a:t>
            </a:r>
            <a:r>
              <a:rPr kumimoji="1" lang="ja-JP" altLang="en-US" dirty="0"/>
              <a:t>を解析中に入力記号 </a:t>
            </a:r>
            <a:r>
              <a:rPr kumimoji="1" lang="en-US" altLang="ja-JP" dirty="0"/>
              <a:t>+ </a:t>
            </a:r>
            <a:r>
              <a:rPr kumimoji="1" lang="ja-JP" altLang="en-US" dirty="0"/>
              <a:t>が来た場合は</a:t>
            </a:r>
            <a:endParaRPr kumimoji="1" lang="en-US" altLang="ja-JP" dirty="0"/>
          </a:p>
          <a:p>
            <a:r>
              <a:rPr kumimoji="1" lang="ja-JP" altLang="en-US" dirty="0"/>
              <a:t>エラーとなります。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13</a:t>
            </a:fld>
            <a:endParaRPr kumimoji="1" lang="ja-JP" altLang="en-US"/>
          </a:p>
        </p:txBody>
      </p:sp>
    </p:spTree>
    <p:extLst>
      <p:ext uri="{BB962C8B-B14F-4D97-AF65-F5344CB8AC3E}">
        <p14:creationId xmlns:p14="http://schemas.microsoft.com/office/powerpoint/2010/main" val="3829441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解析表は、生成規則から作られます。</a:t>
            </a:r>
            <a:endParaRPr kumimoji="1" lang="en-US" altLang="ja-JP" dirty="0"/>
          </a:p>
          <a:p>
            <a:r>
              <a:rPr kumimoji="1" lang="ja-JP" altLang="en-US" dirty="0"/>
              <a:t>例えば上の生成規則が与えられたとします。</a:t>
            </a:r>
            <a:endParaRPr kumimoji="1" lang="en-US" altLang="ja-JP" dirty="0"/>
          </a:p>
          <a:p>
            <a:r>
              <a:rPr kumimoji="1" lang="en-US" altLang="ja-JP" dirty="0"/>
              <a:t>E </a:t>
            </a:r>
            <a:r>
              <a:rPr kumimoji="1" lang="ja-JP" altLang="en-US" dirty="0"/>
              <a:t>→ </a:t>
            </a:r>
            <a:r>
              <a:rPr kumimoji="1" lang="en-US" altLang="ja-JP" dirty="0"/>
              <a:t>TE’ </a:t>
            </a:r>
            <a:r>
              <a:rPr kumimoji="1" lang="ja-JP" altLang="en-US" dirty="0"/>
              <a:t>で、 </a:t>
            </a:r>
            <a:r>
              <a:rPr kumimoji="1" lang="en-US" altLang="ja-JP" dirty="0"/>
              <a:t>TE’ </a:t>
            </a:r>
            <a:r>
              <a:rPr kumimoji="1" lang="ja-JP" altLang="en-US" dirty="0"/>
              <a:t>の </a:t>
            </a:r>
            <a:r>
              <a:rPr kumimoji="1" lang="en-US" altLang="ja-JP" dirty="0"/>
              <a:t>First </a:t>
            </a:r>
            <a:r>
              <a:rPr kumimoji="1" lang="ja-JP" altLang="en-US" dirty="0"/>
              <a:t>集合が </a:t>
            </a:r>
            <a:r>
              <a:rPr kumimoji="1" lang="en-US" altLang="ja-JP" dirty="0"/>
              <a:t>{“i”, “(“) </a:t>
            </a:r>
            <a:r>
              <a:rPr kumimoji="1" lang="ja-JP" altLang="en-US" dirty="0"/>
              <a:t>の場合。</a:t>
            </a:r>
            <a:endParaRPr kumimoji="1" lang="en-US" altLang="ja-JP" dirty="0"/>
          </a:p>
          <a:p>
            <a:r>
              <a:rPr kumimoji="1" lang="ja-JP" altLang="en-US" dirty="0"/>
              <a:t>解析表の </a:t>
            </a:r>
            <a:r>
              <a:rPr kumimoji="1" lang="en-US" altLang="ja-JP" dirty="0"/>
              <a:t>E </a:t>
            </a:r>
            <a:r>
              <a:rPr kumimoji="1" lang="ja-JP" altLang="en-US" dirty="0"/>
              <a:t>の行には、 </a:t>
            </a:r>
            <a:r>
              <a:rPr kumimoji="1" lang="en-US" altLang="ja-JP" dirty="0"/>
              <a:t>First </a:t>
            </a:r>
            <a:r>
              <a:rPr kumimoji="1" lang="ja-JP" altLang="en-US" dirty="0"/>
              <a:t>集合に含まれる </a:t>
            </a:r>
            <a:r>
              <a:rPr kumimoji="1" lang="en-US" altLang="ja-JP" dirty="0"/>
              <a:t>“i” </a:t>
            </a:r>
            <a:r>
              <a:rPr kumimoji="1" lang="ja-JP" altLang="en-US" dirty="0"/>
              <a:t>と </a:t>
            </a:r>
            <a:r>
              <a:rPr kumimoji="1" lang="en-US" altLang="ja-JP" dirty="0"/>
              <a:t>“(“ </a:t>
            </a:r>
            <a:r>
              <a:rPr kumimoji="1" lang="ja-JP" altLang="en-US" dirty="0"/>
              <a:t>の欄に右辺 </a:t>
            </a:r>
            <a:r>
              <a:rPr kumimoji="1" lang="en-US" altLang="ja-JP" dirty="0"/>
              <a:t>TE’ </a:t>
            </a:r>
            <a:r>
              <a:rPr kumimoji="1" lang="ja-JP" altLang="en-US" dirty="0"/>
              <a:t>が入ります。</a:t>
            </a:r>
            <a:r>
              <a:rPr kumimoji="1" lang="en-US" altLang="ja-JP" dirty="0"/>
              <a:t> </a:t>
            </a:r>
          </a:p>
          <a:p>
            <a:r>
              <a:rPr kumimoji="1" lang="ja-JP" altLang="en-US" dirty="0"/>
              <a:t>一番下の、</a:t>
            </a:r>
            <a:r>
              <a:rPr kumimoji="1" lang="en-US" altLang="ja-JP" dirty="0"/>
              <a:t>F </a:t>
            </a:r>
            <a:r>
              <a:rPr kumimoji="1" lang="ja-JP" altLang="en-US" dirty="0"/>
              <a:t>→ </a:t>
            </a:r>
            <a:r>
              <a:rPr kumimoji="1" lang="en-US" altLang="ja-JP" dirty="0"/>
              <a:t>i | (E) </a:t>
            </a:r>
            <a:r>
              <a:rPr kumimoji="1" lang="ja-JP" altLang="en-US" dirty="0"/>
              <a:t>では、</a:t>
            </a:r>
            <a:endParaRPr kumimoji="1" lang="en-US" altLang="ja-JP" dirty="0"/>
          </a:p>
          <a:p>
            <a:r>
              <a:rPr kumimoji="1" lang="en-US" altLang="ja-JP" dirty="0"/>
              <a:t>i </a:t>
            </a:r>
            <a:r>
              <a:rPr kumimoji="1" lang="ja-JP" altLang="en-US" dirty="0"/>
              <a:t>の </a:t>
            </a:r>
            <a:r>
              <a:rPr kumimoji="1" lang="en-US" altLang="ja-JP" dirty="0"/>
              <a:t>First </a:t>
            </a:r>
            <a:r>
              <a:rPr kumimoji="1" lang="ja-JP" altLang="en-US" dirty="0"/>
              <a:t>集合は </a:t>
            </a:r>
            <a:r>
              <a:rPr kumimoji="1" lang="en-US" altLang="ja-JP" dirty="0"/>
              <a:t>“i” (E) </a:t>
            </a:r>
            <a:r>
              <a:rPr kumimoji="1" lang="ja-JP" altLang="en-US" dirty="0"/>
              <a:t>の </a:t>
            </a:r>
            <a:r>
              <a:rPr kumimoji="1" lang="en-US" altLang="ja-JP" dirty="0" err="1"/>
              <a:t>Fitst</a:t>
            </a:r>
            <a:r>
              <a:rPr kumimoji="1" lang="en-US" altLang="ja-JP" dirty="0"/>
              <a:t> </a:t>
            </a:r>
            <a:r>
              <a:rPr kumimoji="1" lang="ja-JP" altLang="en-US" dirty="0"/>
              <a:t>集合は </a:t>
            </a:r>
            <a:r>
              <a:rPr kumimoji="1" lang="en-US" altLang="ja-JP" dirty="0"/>
              <a:t>“(“ </a:t>
            </a:r>
            <a:r>
              <a:rPr kumimoji="1" lang="ja-JP" altLang="en-US" dirty="0"/>
              <a:t>です。</a:t>
            </a:r>
            <a:endParaRPr kumimoji="1" lang="en-US" altLang="ja-JP" dirty="0"/>
          </a:p>
          <a:p>
            <a:r>
              <a:rPr kumimoji="1" lang="ja-JP" altLang="en-US" dirty="0"/>
              <a:t>ですので、</a:t>
            </a:r>
            <a:r>
              <a:rPr kumimoji="1" lang="en-US" altLang="ja-JP" dirty="0"/>
              <a:t>F</a:t>
            </a:r>
            <a:r>
              <a:rPr kumimoji="1" lang="ja-JP" altLang="en-US" dirty="0"/>
              <a:t> の行の </a:t>
            </a:r>
            <a:r>
              <a:rPr kumimoji="1" lang="en-US" altLang="ja-JP" dirty="0"/>
              <a:t>”i” </a:t>
            </a:r>
            <a:r>
              <a:rPr kumimoji="1" lang="ja-JP" altLang="en-US" dirty="0"/>
              <a:t>の欄には </a:t>
            </a:r>
            <a:r>
              <a:rPr kumimoji="1" lang="en-US" altLang="ja-JP" dirty="0"/>
              <a:t>i , “(“ </a:t>
            </a:r>
            <a:r>
              <a:rPr kumimoji="1" lang="ja-JP" altLang="en-US" dirty="0"/>
              <a:t>の欄に </a:t>
            </a:r>
            <a:r>
              <a:rPr kumimoji="1" lang="en-US" altLang="ja-JP" dirty="0"/>
              <a:t>(E) </a:t>
            </a:r>
            <a:r>
              <a:rPr kumimoji="1" lang="ja-JP" altLang="en-US" dirty="0"/>
              <a:t>が入ります。</a:t>
            </a:r>
            <a:endParaRPr kumimoji="1" lang="en-US" altLang="ja-JP" dirty="0"/>
          </a:p>
          <a:p>
            <a:r>
              <a:rPr kumimoji="1" lang="en-US" altLang="ja-JP" dirty="0"/>
              <a:t>E’ </a:t>
            </a:r>
            <a:r>
              <a:rPr kumimoji="1" lang="ja-JP" altLang="en-US" dirty="0"/>
              <a:t>→ </a:t>
            </a:r>
            <a:r>
              <a:rPr kumimoji="1" lang="en-US" altLang="ja-JP" dirty="0"/>
              <a:t>+TE’ | ε </a:t>
            </a:r>
            <a:r>
              <a:rPr kumimoji="1" lang="ja-JP" altLang="en-US" dirty="0"/>
              <a:t>のように </a:t>
            </a:r>
            <a:r>
              <a:rPr kumimoji="1" lang="en-US" altLang="ja-JP" dirty="0"/>
              <a:t>ε</a:t>
            </a:r>
            <a:r>
              <a:rPr kumimoji="1" lang="ja-JP" altLang="en-US" dirty="0"/>
              <a:t> が</a:t>
            </a:r>
            <a:endParaRPr kumimoji="1" lang="en-US" altLang="ja-JP" dirty="0"/>
          </a:p>
          <a:p>
            <a:r>
              <a:rPr kumimoji="1" lang="ja-JP" altLang="en-US" dirty="0"/>
              <a:t>ある場合は、</a:t>
            </a:r>
            <a:r>
              <a:rPr kumimoji="1" lang="en-US" altLang="ja-JP" dirty="0"/>
              <a:t>E’ </a:t>
            </a:r>
            <a:r>
              <a:rPr kumimoji="1" lang="ja-JP" altLang="en-US" dirty="0"/>
              <a:t>の後に来る終端記号を見ます。</a:t>
            </a:r>
            <a:endParaRPr kumimoji="1" lang="en-US" altLang="ja-JP" dirty="0"/>
          </a:p>
          <a:p>
            <a:r>
              <a:rPr kumimoji="1" lang="ja-JP" altLang="en-US" dirty="0"/>
              <a:t>生成規則からはすぐには分かりませんが、</a:t>
            </a:r>
            <a:r>
              <a:rPr kumimoji="1" lang="en-US" altLang="ja-JP" dirty="0"/>
              <a:t>E’ </a:t>
            </a:r>
            <a:r>
              <a:rPr kumimoji="1" lang="ja-JP" altLang="en-US" dirty="0"/>
              <a:t>の後には、</a:t>
            </a:r>
            <a:r>
              <a:rPr kumimoji="1" lang="en-US" altLang="ja-JP" dirty="0"/>
              <a:t>“)” </a:t>
            </a:r>
            <a:r>
              <a:rPr kumimoji="1" lang="ja-JP" altLang="en-US" dirty="0"/>
              <a:t>か </a:t>
            </a:r>
            <a:r>
              <a:rPr kumimoji="1" lang="en-US" altLang="ja-JP" dirty="0"/>
              <a:t>“$”</a:t>
            </a:r>
            <a:r>
              <a:rPr kumimoji="1" lang="ja-JP" altLang="en-US" dirty="0"/>
              <a:t>が来ます。</a:t>
            </a:r>
            <a:endParaRPr kumimoji="1" lang="en-US" altLang="ja-JP" dirty="0"/>
          </a:p>
          <a:p>
            <a:r>
              <a:rPr kumimoji="1" lang="ja-JP" altLang="en-US" dirty="0"/>
              <a:t>ですので、</a:t>
            </a:r>
            <a:r>
              <a:rPr kumimoji="1" lang="en-US" altLang="ja-JP" dirty="0"/>
              <a:t>E’ </a:t>
            </a:r>
            <a:r>
              <a:rPr kumimoji="1" lang="ja-JP" altLang="en-US" dirty="0"/>
              <a:t>の行の </a:t>
            </a:r>
            <a:r>
              <a:rPr kumimoji="1" lang="en-US" altLang="ja-JP" dirty="0"/>
              <a:t>”)” </a:t>
            </a:r>
            <a:r>
              <a:rPr kumimoji="1" lang="ja-JP" altLang="en-US" dirty="0"/>
              <a:t>と </a:t>
            </a:r>
            <a:r>
              <a:rPr kumimoji="1" lang="en-US" altLang="ja-JP" dirty="0"/>
              <a:t>“$” </a:t>
            </a:r>
            <a:r>
              <a:rPr kumimoji="1" lang="ja-JP" altLang="en-US" dirty="0"/>
              <a:t>の欄に </a:t>
            </a:r>
            <a:r>
              <a:rPr kumimoji="1" lang="en-US" altLang="ja-JP" dirty="0"/>
              <a:t>ε </a:t>
            </a:r>
            <a:r>
              <a:rPr kumimoji="1" lang="ja-JP" altLang="en-US" dirty="0"/>
              <a:t>が入ります。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14</a:t>
            </a:fld>
            <a:endParaRPr kumimoji="1" lang="ja-JP" altLang="en-US"/>
          </a:p>
        </p:txBody>
      </p:sp>
    </p:spTree>
    <p:extLst>
      <p:ext uri="{BB962C8B-B14F-4D97-AF65-F5344CB8AC3E}">
        <p14:creationId xmlns:p14="http://schemas.microsoft.com/office/powerpoint/2010/main" val="3480463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a:t>
            </a:r>
            <a:r>
              <a:rPr kumimoji="1" lang="en-US" altLang="ja-JP" dirty="0"/>
              <a:t>LL</a:t>
            </a:r>
            <a:r>
              <a:rPr kumimoji="1" lang="ja-JP" altLang="en-US" dirty="0"/>
              <a:t>解析の手順を見ていきましょう。</a:t>
            </a:r>
            <a:endParaRPr kumimoji="1" lang="en-US" altLang="ja-JP" dirty="0"/>
          </a:p>
          <a:p>
            <a:r>
              <a:rPr kumimoji="1" lang="en-US" altLang="ja-JP" dirty="0"/>
              <a:t>LL </a:t>
            </a:r>
            <a:r>
              <a:rPr kumimoji="1" lang="ja-JP" altLang="en-US" dirty="0"/>
              <a:t>解析では、まずスタックトップの記号 </a:t>
            </a:r>
            <a:r>
              <a:rPr kumimoji="1" lang="en-US" altLang="ja-JP" dirty="0"/>
              <a:t>X </a:t>
            </a:r>
            <a:r>
              <a:rPr kumimoji="1" lang="ja-JP" altLang="en-US" dirty="0"/>
              <a:t>を見ます。</a:t>
            </a:r>
            <a:endParaRPr kumimoji="1" lang="en-US" altLang="ja-JP" dirty="0"/>
          </a:p>
          <a:p>
            <a:r>
              <a:rPr kumimoji="1" lang="ja-JP" altLang="en-US" dirty="0"/>
              <a:t>スタックには終端記号か非終端記号が入っています。</a:t>
            </a:r>
            <a:endParaRPr kumimoji="1" lang="en-US" altLang="ja-JP" dirty="0"/>
          </a:p>
          <a:p>
            <a:r>
              <a:rPr kumimoji="1" lang="ja-JP" altLang="en-US" dirty="0"/>
              <a:t>スタックトップの記号 </a:t>
            </a:r>
            <a:r>
              <a:rPr kumimoji="1" lang="en-US" altLang="ja-JP" dirty="0"/>
              <a:t>X </a:t>
            </a:r>
            <a:r>
              <a:rPr kumimoji="1" lang="ja-JP" altLang="en-US" dirty="0"/>
              <a:t>が、終端記号の場合は、</a:t>
            </a:r>
            <a:endParaRPr kumimoji="1" lang="en-US" altLang="ja-JP" dirty="0"/>
          </a:p>
          <a:p>
            <a:r>
              <a:rPr kumimoji="1" lang="ja-JP" altLang="en-US" dirty="0"/>
              <a:t>現在読み込み中の入力記号 </a:t>
            </a:r>
            <a:r>
              <a:rPr kumimoji="1" lang="en-US" altLang="ja-JP" dirty="0"/>
              <a:t>a </a:t>
            </a:r>
            <a:r>
              <a:rPr kumimoji="1" lang="ja-JP" altLang="en-US" dirty="0"/>
              <a:t>と比較します。</a:t>
            </a:r>
            <a:endParaRPr kumimoji="1" lang="en-US" altLang="ja-JP" dirty="0"/>
          </a:p>
          <a:p>
            <a:r>
              <a:rPr kumimoji="1" lang="en-US" altLang="ja-JP" dirty="0"/>
              <a:t>X </a:t>
            </a:r>
            <a:r>
              <a:rPr kumimoji="1" lang="ja-JP" altLang="en-US" dirty="0"/>
              <a:t>と </a:t>
            </a:r>
            <a:r>
              <a:rPr kumimoji="1" lang="en-US" altLang="ja-JP" dirty="0"/>
              <a:t>a </a:t>
            </a:r>
            <a:r>
              <a:rPr kumimoji="1" lang="ja-JP" altLang="en-US" dirty="0"/>
              <a:t>が等しければ、スタックから </a:t>
            </a:r>
            <a:r>
              <a:rPr kumimoji="1" lang="en-US" altLang="ja-JP" dirty="0"/>
              <a:t>X </a:t>
            </a:r>
            <a:r>
              <a:rPr kumimoji="1" lang="ja-JP" altLang="en-US" dirty="0"/>
              <a:t>をポップし、</a:t>
            </a:r>
            <a:endParaRPr kumimoji="1" lang="en-US" altLang="ja-JP" dirty="0"/>
          </a:p>
          <a:p>
            <a:r>
              <a:rPr kumimoji="1" lang="ja-JP" altLang="en-US" dirty="0"/>
              <a:t>次の文字を読み込みます。</a:t>
            </a:r>
            <a:endParaRPr kumimoji="1" lang="en-US" altLang="ja-JP" dirty="0"/>
          </a:p>
          <a:p>
            <a:r>
              <a:rPr kumimoji="1" lang="en-US" altLang="ja-JP" dirty="0"/>
              <a:t>X </a:t>
            </a:r>
            <a:r>
              <a:rPr kumimoji="1" lang="ja-JP" altLang="en-US" dirty="0"/>
              <a:t>と </a:t>
            </a:r>
            <a:r>
              <a:rPr kumimoji="1" lang="en-US" altLang="ja-JP" dirty="0"/>
              <a:t>a </a:t>
            </a:r>
            <a:r>
              <a:rPr kumimoji="1" lang="ja-JP" altLang="en-US" dirty="0"/>
              <a:t>が異なれば構文解析エラーとなります。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15</a:t>
            </a:fld>
            <a:endParaRPr kumimoji="1" lang="ja-JP" altLang="en-US"/>
          </a:p>
        </p:txBody>
      </p:sp>
    </p:spTree>
    <p:extLst>
      <p:ext uri="{BB962C8B-B14F-4D97-AF65-F5344CB8AC3E}">
        <p14:creationId xmlns:p14="http://schemas.microsoft.com/office/powerpoint/2010/main" val="590605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スタックトップの記号 </a:t>
            </a:r>
            <a:r>
              <a:rPr kumimoji="1" lang="en-US" altLang="ja-JP" dirty="0"/>
              <a:t>X </a:t>
            </a:r>
            <a:r>
              <a:rPr kumimoji="1" lang="ja-JP" altLang="en-US" dirty="0"/>
              <a:t>が非終端記号の場合は、</a:t>
            </a:r>
            <a:endParaRPr kumimoji="1" lang="en-US" altLang="ja-JP" dirty="0"/>
          </a:p>
          <a:p>
            <a:r>
              <a:rPr kumimoji="1" lang="ja-JP" altLang="en-US" dirty="0"/>
              <a:t>解析表の </a:t>
            </a:r>
            <a:r>
              <a:rPr kumimoji="1" lang="en-US" altLang="ja-JP" dirty="0"/>
              <a:t>X </a:t>
            </a:r>
            <a:r>
              <a:rPr kumimoji="1" lang="ja-JP" altLang="en-US" dirty="0"/>
              <a:t>行 </a:t>
            </a:r>
            <a:r>
              <a:rPr kumimoji="1" lang="en-US" altLang="ja-JP" dirty="0"/>
              <a:t>a </a:t>
            </a:r>
            <a:r>
              <a:rPr kumimoji="1" lang="ja-JP" altLang="en-US" dirty="0"/>
              <a:t>列の欄を見ます。</a:t>
            </a:r>
            <a:endParaRPr kumimoji="1" lang="en-US" altLang="ja-JP" dirty="0"/>
          </a:p>
          <a:p>
            <a:r>
              <a:rPr kumimoji="1" lang="en-US" altLang="ja-JP" dirty="0"/>
              <a:t>X, a </a:t>
            </a:r>
            <a:r>
              <a:rPr kumimoji="1" lang="ja-JP" altLang="en-US" dirty="0"/>
              <a:t>の欄に、</a:t>
            </a:r>
            <a:r>
              <a:rPr kumimoji="1" lang="en-US" altLang="ja-JP" dirty="0"/>
              <a:t>Y1 Y2 Y3, …, </a:t>
            </a:r>
            <a:r>
              <a:rPr kumimoji="1" lang="en-US" altLang="ja-JP" dirty="0" err="1"/>
              <a:t>Yk</a:t>
            </a:r>
            <a:r>
              <a:rPr kumimoji="1" lang="en-US" altLang="ja-JP" dirty="0"/>
              <a:t> </a:t>
            </a:r>
            <a:r>
              <a:rPr kumimoji="1" lang="ja-JP" altLang="en-US" dirty="0"/>
              <a:t>とあった場合は、</a:t>
            </a:r>
            <a:endParaRPr kumimoji="1" lang="en-US" altLang="ja-JP" dirty="0"/>
          </a:p>
          <a:p>
            <a:r>
              <a:rPr kumimoji="1" lang="ja-JP" altLang="en-US" dirty="0"/>
              <a:t>まずスタックから </a:t>
            </a:r>
            <a:r>
              <a:rPr kumimoji="1" lang="en-US" altLang="ja-JP" dirty="0"/>
              <a:t>X </a:t>
            </a:r>
            <a:r>
              <a:rPr kumimoji="1" lang="ja-JP" altLang="en-US" dirty="0"/>
              <a:t>をポップし、</a:t>
            </a:r>
            <a:r>
              <a:rPr kumimoji="1" lang="en-US" altLang="ja-JP" dirty="0"/>
              <a:t>X</a:t>
            </a:r>
            <a:r>
              <a:rPr kumimoji="1" lang="ja-JP" altLang="en-US" dirty="0"/>
              <a:t> </a:t>
            </a:r>
            <a:r>
              <a:rPr kumimoji="1" lang="en-US" altLang="ja-JP" dirty="0"/>
              <a:t>a</a:t>
            </a:r>
            <a:r>
              <a:rPr kumimoji="1" lang="ja-JP" altLang="en-US" dirty="0"/>
              <a:t> の欄の記号を後ろから、</a:t>
            </a:r>
            <a:endParaRPr kumimoji="1" lang="en-US" altLang="ja-JP" dirty="0"/>
          </a:p>
          <a:p>
            <a:r>
              <a:rPr kumimoji="1" lang="ja-JP" altLang="en-US" dirty="0"/>
              <a:t>つまり </a:t>
            </a:r>
            <a:r>
              <a:rPr kumimoji="1" lang="en-US" altLang="ja-JP" dirty="0" err="1"/>
              <a:t>Yk</a:t>
            </a:r>
            <a:r>
              <a:rPr kumimoji="1" lang="en-US" altLang="ja-JP" dirty="0"/>
              <a:t> </a:t>
            </a:r>
            <a:r>
              <a:rPr kumimoji="1" lang="ja-JP" altLang="en-US" dirty="0"/>
              <a:t>から順番にスタックに入れます。</a:t>
            </a:r>
            <a:endParaRPr kumimoji="1" lang="en-US" altLang="ja-JP" dirty="0"/>
          </a:p>
          <a:p>
            <a:r>
              <a:rPr kumimoji="1" lang="en-US" altLang="ja-JP" dirty="0"/>
              <a:t>X </a:t>
            </a:r>
            <a:r>
              <a:rPr kumimoji="1" lang="ja-JP" altLang="en-US" dirty="0"/>
              <a:t>は生成規則左辺、解析表の </a:t>
            </a:r>
            <a:r>
              <a:rPr kumimoji="1" lang="en-US" altLang="ja-JP" dirty="0"/>
              <a:t>X a </a:t>
            </a:r>
            <a:r>
              <a:rPr kumimoji="1" lang="ja-JP" altLang="en-US" dirty="0"/>
              <a:t>の欄は、生成規則の右辺を表しますので、</a:t>
            </a:r>
            <a:endParaRPr kumimoji="1" lang="en-US" altLang="ja-JP" dirty="0"/>
          </a:p>
          <a:p>
            <a:r>
              <a:rPr kumimoji="1" lang="ja-JP" altLang="en-US" dirty="0"/>
              <a:t>スタックから左辺をポップし、右辺をプッシュするわけです。</a:t>
            </a:r>
            <a:endParaRPr kumimoji="1" lang="en-US" altLang="ja-JP" dirty="0"/>
          </a:p>
          <a:p>
            <a:r>
              <a:rPr kumimoji="1" lang="en-US" altLang="ja-JP" dirty="0"/>
              <a:t>X a </a:t>
            </a:r>
            <a:r>
              <a:rPr kumimoji="1" lang="ja-JP" altLang="en-US" dirty="0"/>
              <a:t>の欄が空欄だった場合は構文解析エラーになります。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16</a:t>
            </a:fld>
            <a:endParaRPr kumimoji="1" lang="ja-JP" altLang="en-US"/>
          </a:p>
        </p:txBody>
      </p:sp>
    </p:spTree>
    <p:extLst>
      <p:ext uri="{BB962C8B-B14F-4D97-AF65-F5344CB8AC3E}">
        <p14:creationId xmlns:p14="http://schemas.microsoft.com/office/powerpoint/2010/main" val="244113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スタックトップの記号 </a:t>
            </a:r>
            <a:r>
              <a:rPr kumimoji="1" lang="en-US" altLang="ja-JP" dirty="0"/>
              <a:t>X </a:t>
            </a:r>
            <a:r>
              <a:rPr kumimoji="1" lang="ja-JP" altLang="en-US" dirty="0"/>
              <a:t>がファイル末を表す記号で、</a:t>
            </a:r>
            <a:endParaRPr kumimoji="1" lang="en-US" altLang="ja-JP" dirty="0"/>
          </a:p>
          <a:p>
            <a:r>
              <a:rPr kumimoji="1" lang="ja-JP" altLang="en-US" dirty="0"/>
              <a:t>かつ読み込み中の入力記号がファイル末を表す記号であった場合は</a:t>
            </a:r>
            <a:endParaRPr kumimoji="1" lang="en-US" altLang="ja-JP" dirty="0"/>
          </a:p>
          <a:p>
            <a:r>
              <a:rPr kumimoji="1" lang="ja-JP" altLang="en-US" dirty="0"/>
              <a:t>解析完了です。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17</a:t>
            </a:fld>
            <a:endParaRPr kumimoji="1" lang="ja-JP" altLang="en-US"/>
          </a:p>
        </p:txBody>
      </p:sp>
    </p:spTree>
    <p:extLst>
      <p:ext uri="{BB962C8B-B14F-4D97-AF65-F5344CB8AC3E}">
        <p14:creationId xmlns:p14="http://schemas.microsoft.com/office/powerpoint/2010/main" val="2473899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それでは、入力記号列として、</a:t>
            </a:r>
            <a:r>
              <a:rPr kumimoji="1" lang="en-US" altLang="ja-JP" dirty="0"/>
              <a:t>5*(3+2) $ </a:t>
            </a:r>
            <a:r>
              <a:rPr kumimoji="1" lang="ja-JP" altLang="en-US" dirty="0"/>
              <a:t>が与えられた場合の解析をみてみましょう。</a:t>
            </a:r>
            <a:endParaRPr kumimoji="1" lang="en-US" altLang="ja-JP" dirty="0"/>
          </a:p>
          <a:p>
            <a:r>
              <a:rPr kumimoji="1" lang="ja-JP" altLang="en-US" dirty="0"/>
              <a:t>初期状態では、スタックには </a:t>
            </a:r>
            <a:r>
              <a:rPr kumimoji="1" lang="en-US" altLang="ja-JP" dirty="0"/>
              <a:t>$ E </a:t>
            </a:r>
            <a:r>
              <a:rPr kumimoji="1" lang="ja-JP" altLang="en-US" dirty="0"/>
              <a:t>が入っています。</a:t>
            </a:r>
            <a:endParaRPr kumimoji="1" lang="en-US" altLang="ja-JP" dirty="0"/>
          </a:p>
          <a:p>
            <a:r>
              <a:rPr kumimoji="1" lang="ja-JP" altLang="en-US" dirty="0"/>
              <a:t>スタックトップが非終端記号 </a:t>
            </a:r>
            <a:r>
              <a:rPr kumimoji="1" lang="en-US" altLang="ja-JP" dirty="0"/>
              <a:t>E </a:t>
            </a:r>
            <a:r>
              <a:rPr kumimoji="1" lang="ja-JP" altLang="en-US" dirty="0"/>
              <a:t>、入力記号が整数 </a:t>
            </a:r>
            <a:r>
              <a:rPr kumimoji="1" lang="en-US" altLang="ja-JP" dirty="0"/>
              <a:t>5 </a:t>
            </a:r>
            <a:r>
              <a:rPr kumimoji="1" lang="ja-JP" altLang="en-US" dirty="0"/>
              <a:t>ですので、</a:t>
            </a:r>
            <a:endParaRPr kumimoji="1" lang="en-US" altLang="ja-JP" dirty="0"/>
          </a:p>
          <a:p>
            <a:r>
              <a:rPr kumimoji="1" lang="ja-JP" altLang="en-US" dirty="0"/>
              <a:t>解析表の </a:t>
            </a:r>
            <a:r>
              <a:rPr kumimoji="1" lang="en-US" altLang="ja-JP" dirty="0"/>
              <a:t>E i </a:t>
            </a:r>
            <a:r>
              <a:rPr kumimoji="1" lang="ja-JP" altLang="en-US" dirty="0"/>
              <a:t>の欄を見ます。</a:t>
            </a:r>
            <a:endParaRPr kumimoji="1" lang="en-US" altLang="ja-JP" dirty="0"/>
          </a:p>
          <a:p>
            <a:r>
              <a:rPr kumimoji="1" lang="en-US" altLang="ja-JP" dirty="0"/>
              <a:t>E</a:t>
            </a:r>
            <a:r>
              <a:rPr kumimoji="1" lang="ja-JP" altLang="en-US" dirty="0"/>
              <a:t> </a:t>
            </a:r>
            <a:r>
              <a:rPr kumimoji="1" lang="en-US" altLang="ja-JP" dirty="0"/>
              <a:t>i</a:t>
            </a:r>
            <a:r>
              <a:rPr kumimoji="1" lang="ja-JP" altLang="en-US" dirty="0"/>
              <a:t> の欄には </a:t>
            </a:r>
            <a:r>
              <a:rPr kumimoji="1" lang="en-US" altLang="ja-JP" dirty="0"/>
              <a:t>TE’ </a:t>
            </a:r>
            <a:r>
              <a:rPr kumimoji="1" lang="ja-JP" altLang="en-US" dirty="0"/>
              <a:t>とあります。</a:t>
            </a:r>
            <a:endParaRPr kumimoji="1" lang="en-US" altLang="ja-JP" dirty="0"/>
          </a:p>
          <a:p>
            <a:r>
              <a:rPr kumimoji="1" lang="ja-JP" altLang="en-US" dirty="0"/>
              <a:t>これは </a:t>
            </a:r>
            <a:r>
              <a:rPr kumimoji="1" lang="en-US" altLang="ja-JP" dirty="0"/>
              <a:t>E </a:t>
            </a:r>
            <a:r>
              <a:rPr kumimoji="1" lang="ja-JP" altLang="en-US" dirty="0"/>
              <a:t>→ </a:t>
            </a:r>
            <a:r>
              <a:rPr kumimoji="1" lang="en-US" altLang="ja-JP" dirty="0"/>
              <a:t>TE’ </a:t>
            </a:r>
            <a:r>
              <a:rPr kumimoji="1" lang="ja-JP" altLang="en-US" dirty="0"/>
              <a:t>を生成することを表します。</a:t>
            </a:r>
            <a:endParaRPr kumimoji="1" lang="en-US" altLang="ja-JP" dirty="0"/>
          </a:p>
          <a:p>
            <a:r>
              <a:rPr kumimoji="1" lang="ja-JP" altLang="en-US" dirty="0"/>
              <a:t>スタックから、生成規則の左辺 </a:t>
            </a:r>
            <a:r>
              <a:rPr kumimoji="1" lang="en-US" altLang="ja-JP" dirty="0"/>
              <a:t>E</a:t>
            </a:r>
            <a:r>
              <a:rPr kumimoji="1" lang="ja-JP" altLang="en-US" dirty="0"/>
              <a:t> をポップし、</a:t>
            </a:r>
            <a:endParaRPr kumimoji="1" lang="en-US" altLang="ja-JP" dirty="0"/>
          </a:p>
          <a:p>
            <a:r>
              <a:rPr kumimoji="1" lang="ja-JP" altLang="en-US" dirty="0"/>
              <a:t>生成規則の右辺 </a:t>
            </a:r>
            <a:r>
              <a:rPr kumimoji="1" lang="en-US" altLang="ja-JP" dirty="0"/>
              <a:t>TE’ </a:t>
            </a:r>
            <a:r>
              <a:rPr kumimoji="1" lang="ja-JP" altLang="en-US" dirty="0"/>
              <a:t>を後ろからプッシュします。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18</a:t>
            </a:fld>
            <a:endParaRPr kumimoji="1" lang="ja-JP" altLang="en-US"/>
          </a:p>
        </p:txBody>
      </p:sp>
    </p:spTree>
    <p:extLst>
      <p:ext uri="{BB962C8B-B14F-4D97-AF65-F5344CB8AC3E}">
        <p14:creationId xmlns:p14="http://schemas.microsoft.com/office/powerpoint/2010/main" val="1965681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スタックに </a:t>
            </a:r>
            <a:r>
              <a:rPr kumimoji="1" lang="en-US" altLang="ja-JP" dirty="0"/>
              <a:t>TE’ </a:t>
            </a:r>
            <a:r>
              <a:rPr kumimoji="1" lang="ja-JP" altLang="en-US" dirty="0"/>
              <a:t>をプッシュすると、スタックトップには非終端記号 </a:t>
            </a:r>
            <a:r>
              <a:rPr kumimoji="1" lang="en-US" altLang="ja-JP" dirty="0"/>
              <a:t>T </a:t>
            </a:r>
            <a:r>
              <a:rPr kumimoji="1" lang="ja-JP" altLang="en-US" dirty="0"/>
              <a:t>が来ました。</a:t>
            </a:r>
            <a:endParaRPr kumimoji="1" lang="en-US" altLang="ja-JP" dirty="0"/>
          </a:p>
          <a:p>
            <a:r>
              <a:rPr kumimoji="1" lang="ja-JP" altLang="en-US" dirty="0"/>
              <a:t>入力記号は先ほどと同じく整数 </a:t>
            </a:r>
            <a:r>
              <a:rPr kumimoji="1" lang="en-US" altLang="ja-JP" dirty="0"/>
              <a:t>5 </a:t>
            </a:r>
            <a:r>
              <a:rPr kumimoji="1" lang="ja-JP" altLang="en-US" dirty="0"/>
              <a:t>ですので、 </a:t>
            </a:r>
            <a:endParaRPr kumimoji="1" lang="en-US" altLang="ja-JP" dirty="0"/>
          </a:p>
          <a:p>
            <a:r>
              <a:rPr kumimoji="1" lang="ja-JP" altLang="en-US" dirty="0"/>
              <a:t>解析表の </a:t>
            </a:r>
            <a:r>
              <a:rPr kumimoji="1" lang="en-US" altLang="ja-JP" dirty="0"/>
              <a:t>T i </a:t>
            </a:r>
            <a:r>
              <a:rPr kumimoji="1" lang="ja-JP" altLang="en-US" dirty="0"/>
              <a:t>の欄を見ます。</a:t>
            </a:r>
            <a:endParaRPr kumimoji="1" lang="en-US" altLang="ja-JP" dirty="0"/>
          </a:p>
          <a:p>
            <a:r>
              <a:rPr kumimoji="1" lang="en-US" altLang="ja-JP" dirty="0"/>
              <a:t>T i </a:t>
            </a:r>
            <a:r>
              <a:rPr kumimoji="1" lang="ja-JP" altLang="en-US" dirty="0"/>
              <a:t>には </a:t>
            </a:r>
            <a:r>
              <a:rPr kumimoji="1" lang="en-US" altLang="ja-JP" dirty="0"/>
              <a:t>FT’ </a:t>
            </a:r>
            <a:r>
              <a:rPr kumimoji="1" lang="ja-JP" altLang="en-US" dirty="0"/>
              <a:t>とありますので、</a:t>
            </a:r>
            <a:endParaRPr kumimoji="1" lang="en-US" altLang="ja-JP" dirty="0"/>
          </a:p>
          <a:p>
            <a:r>
              <a:rPr kumimoji="1" lang="ja-JP" altLang="en-US" dirty="0"/>
              <a:t>スタックから </a:t>
            </a:r>
            <a:r>
              <a:rPr kumimoji="1" lang="en-US" altLang="ja-JP" dirty="0"/>
              <a:t>T </a:t>
            </a:r>
            <a:r>
              <a:rPr kumimoji="1" lang="ja-JP" altLang="en-US" dirty="0"/>
              <a:t>をポップし、</a:t>
            </a:r>
            <a:r>
              <a:rPr kumimoji="1" lang="en-US" altLang="ja-JP" dirty="0"/>
              <a:t>FT’ </a:t>
            </a:r>
            <a:r>
              <a:rPr kumimoji="1" lang="ja-JP" altLang="en-US" dirty="0"/>
              <a:t>をプッシュします。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19</a:t>
            </a:fld>
            <a:endParaRPr kumimoji="1" lang="ja-JP" altLang="en-US"/>
          </a:p>
        </p:txBody>
      </p:sp>
    </p:spTree>
    <p:extLst>
      <p:ext uri="{BB962C8B-B14F-4D97-AF65-F5344CB8AC3E}">
        <p14:creationId xmlns:p14="http://schemas.microsoft.com/office/powerpoint/2010/main" val="2767888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コンパイラの構造は、</a:t>
            </a:r>
            <a:endParaRPr kumimoji="1" lang="en-US" altLang="ja-JP" dirty="0"/>
          </a:p>
          <a:p>
            <a:r>
              <a:rPr kumimoji="1" lang="ja-JP" altLang="en-US" dirty="0"/>
              <a:t>字句解析系、構文解析系、制約検査系、中間コード生成系、最適化系、目的コード生成系で構成されます。</a:t>
            </a:r>
            <a:endParaRPr kumimoji="1" lang="en-US" altLang="ja-JP" dirty="0"/>
          </a:p>
          <a:p>
            <a:r>
              <a:rPr kumimoji="1" lang="ja-JP" altLang="en-US" dirty="0"/>
              <a:t>今回は構文解析の別の手法に</a:t>
            </a:r>
            <a:endParaRPr kumimoji="1" lang="en-US" altLang="ja-JP" dirty="0"/>
          </a:p>
          <a:p>
            <a:r>
              <a:rPr kumimoji="1" lang="ja-JP" altLang="en-US" dirty="0"/>
              <a:t>ついて学びます。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2</a:t>
            </a:fld>
            <a:endParaRPr kumimoji="1" lang="ja-JP" altLang="en-US"/>
          </a:p>
        </p:txBody>
      </p:sp>
    </p:spTree>
    <p:extLst>
      <p:ext uri="{BB962C8B-B14F-4D97-AF65-F5344CB8AC3E}">
        <p14:creationId xmlns:p14="http://schemas.microsoft.com/office/powerpoint/2010/main" val="23049611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スタックに </a:t>
            </a:r>
            <a:r>
              <a:rPr kumimoji="1" lang="en-US" altLang="ja-JP" dirty="0"/>
              <a:t>FT’ </a:t>
            </a:r>
            <a:r>
              <a:rPr kumimoji="1" lang="ja-JP" altLang="en-US" dirty="0"/>
              <a:t>をプッシュすると、スタックトップには非終端記号 </a:t>
            </a:r>
            <a:r>
              <a:rPr kumimoji="1" lang="en-US" altLang="ja-JP" dirty="0"/>
              <a:t>F </a:t>
            </a:r>
            <a:r>
              <a:rPr kumimoji="1" lang="ja-JP" altLang="en-US" dirty="0"/>
              <a:t>が来ましたので、</a:t>
            </a:r>
            <a:endParaRPr kumimoji="1" lang="en-US" altLang="ja-JP" dirty="0"/>
          </a:p>
          <a:p>
            <a:r>
              <a:rPr kumimoji="1" lang="ja-JP" altLang="en-US" dirty="0"/>
              <a:t>解析表の </a:t>
            </a:r>
            <a:r>
              <a:rPr kumimoji="1" lang="en-US" altLang="ja-JP" dirty="0"/>
              <a:t>F i </a:t>
            </a:r>
            <a:r>
              <a:rPr kumimoji="1" lang="ja-JP" altLang="en-US" dirty="0"/>
              <a:t>の欄を見ます。</a:t>
            </a:r>
            <a:endParaRPr kumimoji="1" lang="en-US" altLang="ja-JP" dirty="0"/>
          </a:p>
          <a:p>
            <a:r>
              <a:rPr kumimoji="1" lang="en-US" altLang="ja-JP" dirty="0"/>
              <a:t>F i </a:t>
            </a:r>
            <a:r>
              <a:rPr kumimoji="1" lang="ja-JP" altLang="en-US" dirty="0"/>
              <a:t>には </a:t>
            </a:r>
            <a:r>
              <a:rPr kumimoji="1" lang="en-US" altLang="ja-JP" dirty="0"/>
              <a:t>i </a:t>
            </a:r>
            <a:r>
              <a:rPr kumimoji="1" lang="ja-JP" altLang="en-US" dirty="0"/>
              <a:t>整数 とありますので、</a:t>
            </a:r>
            <a:endParaRPr kumimoji="1" lang="en-US" altLang="ja-JP" dirty="0"/>
          </a:p>
          <a:p>
            <a:r>
              <a:rPr kumimoji="1" lang="ja-JP" altLang="en-US" dirty="0"/>
              <a:t>スタックから </a:t>
            </a:r>
            <a:r>
              <a:rPr kumimoji="1" lang="en-US" altLang="ja-JP" dirty="0"/>
              <a:t>F </a:t>
            </a:r>
            <a:r>
              <a:rPr kumimoji="1" lang="ja-JP" altLang="en-US" dirty="0"/>
              <a:t>をポップし、</a:t>
            </a:r>
            <a:r>
              <a:rPr kumimoji="1" lang="en-US" altLang="ja-JP" dirty="0"/>
              <a:t>i </a:t>
            </a:r>
            <a:r>
              <a:rPr kumimoji="1" lang="ja-JP" altLang="en-US" dirty="0"/>
              <a:t>をプッシュします。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20</a:t>
            </a:fld>
            <a:endParaRPr kumimoji="1" lang="ja-JP" altLang="en-US"/>
          </a:p>
        </p:txBody>
      </p:sp>
    </p:spTree>
    <p:extLst>
      <p:ext uri="{BB962C8B-B14F-4D97-AF65-F5344CB8AC3E}">
        <p14:creationId xmlns:p14="http://schemas.microsoft.com/office/powerpoint/2010/main" val="2110892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 </a:t>
            </a:r>
            <a:r>
              <a:rPr kumimoji="1" lang="ja-JP" altLang="en-US" dirty="0"/>
              <a:t>をプッシュすると、スタックトップには終端記号 </a:t>
            </a:r>
            <a:r>
              <a:rPr kumimoji="1" lang="en-US" altLang="ja-JP" dirty="0"/>
              <a:t>i </a:t>
            </a:r>
            <a:r>
              <a:rPr kumimoji="1" lang="ja-JP" altLang="en-US" dirty="0"/>
              <a:t>が来ました。</a:t>
            </a:r>
            <a:endParaRPr kumimoji="1" lang="en-US" altLang="ja-JP" dirty="0"/>
          </a:p>
          <a:p>
            <a:r>
              <a:rPr kumimoji="1" lang="ja-JP" altLang="en-US" dirty="0"/>
              <a:t>スタックトップが終端記号の場合は、スタックトップと入力記号を比較します。</a:t>
            </a:r>
            <a:endParaRPr kumimoji="1" lang="en-US" altLang="ja-JP" dirty="0"/>
          </a:p>
          <a:p>
            <a:r>
              <a:rPr kumimoji="1" lang="ja-JP" altLang="en-US" dirty="0"/>
              <a:t>スタックトップは整数、</a:t>
            </a:r>
            <a:endParaRPr kumimoji="1" lang="en-US" altLang="ja-JP" dirty="0"/>
          </a:p>
          <a:p>
            <a:r>
              <a:rPr kumimoji="1" lang="ja-JP" altLang="en-US" dirty="0"/>
              <a:t>入力記号も整数、と同じですので、</a:t>
            </a:r>
            <a:endParaRPr kumimoji="1" lang="en-US" altLang="ja-JP" dirty="0"/>
          </a:p>
          <a:p>
            <a:r>
              <a:rPr kumimoji="1" lang="ja-JP" altLang="en-US" dirty="0"/>
              <a:t>スタックから </a:t>
            </a:r>
            <a:r>
              <a:rPr kumimoji="1" lang="en-US" altLang="ja-JP" dirty="0"/>
              <a:t>i </a:t>
            </a:r>
            <a:r>
              <a:rPr kumimoji="1" lang="ja-JP" altLang="en-US" dirty="0"/>
              <a:t>をポップし、入力記号を一つ読み進めます。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21</a:t>
            </a:fld>
            <a:endParaRPr kumimoji="1" lang="ja-JP" altLang="en-US"/>
          </a:p>
        </p:txBody>
      </p:sp>
    </p:spTree>
    <p:extLst>
      <p:ext uri="{BB962C8B-B14F-4D97-AF65-F5344CB8AC3E}">
        <p14:creationId xmlns:p14="http://schemas.microsoft.com/office/powerpoint/2010/main" val="25242208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スタットップは非終端記号 </a:t>
            </a:r>
            <a:r>
              <a:rPr kumimoji="1" lang="en-US" altLang="ja-JP" dirty="0"/>
              <a:t>T’ </a:t>
            </a:r>
            <a:r>
              <a:rPr kumimoji="1" lang="ja-JP" altLang="en-US" dirty="0"/>
              <a:t>ですので、</a:t>
            </a:r>
            <a:endParaRPr kumimoji="1" lang="en-US" altLang="ja-JP" dirty="0"/>
          </a:p>
          <a:p>
            <a:r>
              <a:rPr kumimoji="1" lang="ja-JP" altLang="en-US" dirty="0"/>
              <a:t>解析表の </a:t>
            </a:r>
            <a:r>
              <a:rPr kumimoji="1" lang="en-US" altLang="ja-JP" dirty="0"/>
              <a:t>T’* </a:t>
            </a:r>
            <a:r>
              <a:rPr kumimoji="1" lang="ja-JP" altLang="en-US" dirty="0"/>
              <a:t>の欄を見ると、</a:t>
            </a:r>
            <a:endParaRPr kumimoji="1" lang="en-US" altLang="ja-JP" dirty="0"/>
          </a:p>
          <a:p>
            <a:r>
              <a:rPr kumimoji="1" lang="en-US" altLang="ja-JP" dirty="0"/>
              <a:t>*FT’ </a:t>
            </a:r>
            <a:r>
              <a:rPr kumimoji="1" lang="ja-JP" altLang="en-US" dirty="0"/>
              <a:t>となっています。</a:t>
            </a:r>
            <a:endParaRPr kumimoji="1" lang="en-US" altLang="ja-JP" dirty="0"/>
          </a:p>
          <a:p>
            <a:r>
              <a:rPr kumimoji="1" lang="en-US" altLang="ja-JP" dirty="0"/>
              <a:t>T’</a:t>
            </a:r>
            <a:r>
              <a:rPr kumimoji="1" lang="ja-JP" altLang="en-US" dirty="0"/>
              <a:t>をポップし、</a:t>
            </a:r>
            <a:r>
              <a:rPr kumimoji="1" lang="en-US" altLang="ja-JP" dirty="0"/>
              <a:t>*FT’ </a:t>
            </a:r>
            <a:r>
              <a:rPr kumimoji="1" lang="ja-JP" altLang="en-US" dirty="0"/>
              <a:t>をプッシュします。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22</a:t>
            </a:fld>
            <a:endParaRPr kumimoji="1" lang="ja-JP" altLang="en-US"/>
          </a:p>
        </p:txBody>
      </p:sp>
    </p:spTree>
    <p:extLst>
      <p:ext uri="{BB962C8B-B14F-4D97-AF65-F5344CB8AC3E}">
        <p14:creationId xmlns:p14="http://schemas.microsoft.com/office/powerpoint/2010/main" val="36695918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*FT’ </a:t>
            </a:r>
            <a:r>
              <a:rPr kumimoji="1" lang="ja-JP" altLang="en-US" dirty="0"/>
              <a:t>をプッシュすると、スタックトップには終端記号 </a:t>
            </a:r>
            <a:r>
              <a:rPr kumimoji="1" lang="en-US" altLang="ja-JP" dirty="0"/>
              <a:t>* </a:t>
            </a:r>
            <a:r>
              <a:rPr kumimoji="1" lang="ja-JP" altLang="en-US" dirty="0"/>
              <a:t>が来ました。</a:t>
            </a:r>
            <a:endParaRPr kumimoji="1" lang="en-US" altLang="ja-JP" dirty="0"/>
          </a:p>
          <a:p>
            <a:r>
              <a:rPr kumimoji="1" lang="ja-JP" altLang="en-US" dirty="0"/>
              <a:t>スタックトップは</a:t>
            </a:r>
            <a:r>
              <a:rPr kumimoji="1" lang="en-US" altLang="ja-JP" dirty="0"/>
              <a:t>*</a:t>
            </a:r>
            <a:r>
              <a:rPr kumimoji="1" lang="ja-JP" altLang="en-US" dirty="0"/>
              <a:t>、</a:t>
            </a:r>
            <a:endParaRPr kumimoji="1" lang="en-US" altLang="ja-JP" dirty="0"/>
          </a:p>
          <a:p>
            <a:r>
              <a:rPr kumimoji="1" lang="ja-JP" altLang="en-US" dirty="0"/>
              <a:t>入力記号も</a:t>
            </a:r>
            <a:r>
              <a:rPr kumimoji="1" lang="en-US" altLang="ja-JP" dirty="0"/>
              <a:t>*</a:t>
            </a:r>
            <a:r>
              <a:rPr kumimoji="1" lang="ja-JP" altLang="en-US" dirty="0"/>
              <a:t>、と同じですので、</a:t>
            </a:r>
            <a:endParaRPr kumimoji="1" lang="en-US" altLang="ja-JP" dirty="0"/>
          </a:p>
          <a:p>
            <a:r>
              <a:rPr kumimoji="1" lang="ja-JP" altLang="en-US" dirty="0"/>
              <a:t>スタックから </a:t>
            </a:r>
            <a:r>
              <a:rPr kumimoji="1" lang="en-US" altLang="ja-JP" dirty="0"/>
              <a:t>* </a:t>
            </a:r>
            <a:r>
              <a:rPr kumimoji="1" lang="ja-JP" altLang="en-US" dirty="0"/>
              <a:t>をポップし、入力記号を一つ読み進めます。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23</a:t>
            </a:fld>
            <a:endParaRPr kumimoji="1" lang="ja-JP" altLang="en-US"/>
          </a:p>
        </p:txBody>
      </p:sp>
    </p:spTree>
    <p:extLst>
      <p:ext uri="{BB962C8B-B14F-4D97-AF65-F5344CB8AC3E}">
        <p14:creationId xmlns:p14="http://schemas.microsoft.com/office/powerpoint/2010/main" val="4273567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以下同様に、</a:t>
            </a:r>
            <a:endParaRPr kumimoji="1" lang="en-US" altLang="ja-JP" dirty="0"/>
          </a:p>
          <a:p>
            <a:r>
              <a:rPr kumimoji="1" lang="ja-JP" altLang="en-US" dirty="0"/>
              <a:t>スタックトップが非終端記号であれば、</a:t>
            </a:r>
            <a:endParaRPr kumimoji="1" lang="en-US" altLang="ja-JP" dirty="0"/>
          </a:p>
          <a:p>
            <a:r>
              <a:rPr kumimoji="1" lang="ja-JP" altLang="en-US" dirty="0"/>
              <a:t>スタックトップをポップし、</a:t>
            </a:r>
            <a:endParaRPr kumimoji="1" lang="en-US" altLang="ja-JP" dirty="0"/>
          </a:p>
          <a:p>
            <a:r>
              <a:rPr kumimoji="1" lang="ja-JP" altLang="en-US" dirty="0"/>
              <a:t>解析表の該当する欄をプッシュます。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24</a:t>
            </a:fld>
            <a:endParaRPr kumimoji="1" lang="ja-JP" altLang="en-US"/>
          </a:p>
        </p:txBody>
      </p:sp>
    </p:spTree>
    <p:extLst>
      <p:ext uri="{BB962C8B-B14F-4D97-AF65-F5344CB8AC3E}">
        <p14:creationId xmlns:p14="http://schemas.microsoft.com/office/powerpoint/2010/main" val="22346844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スタックトップが終端記号であれば、</a:t>
            </a:r>
            <a:endParaRPr kumimoji="1" lang="en-US" altLang="ja-JP" dirty="0"/>
          </a:p>
          <a:p>
            <a:r>
              <a:rPr kumimoji="1" lang="ja-JP" altLang="en-US" dirty="0"/>
              <a:t>スタックトップと入力記号を比較し、</a:t>
            </a:r>
            <a:endParaRPr kumimoji="1" lang="en-US" altLang="ja-JP" dirty="0"/>
          </a:p>
          <a:p>
            <a:r>
              <a:rPr kumimoji="1" lang="ja-JP" altLang="en-US" dirty="0"/>
              <a:t>同じであればスタックトップをポップして</a:t>
            </a:r>
            <a:endParaRPr kumimoji="1" lang="en-US" altLang="ja-JP" dirty="0"/>
          </a:p>
          <a:p>
            <a:r>
              <a:rPr kumimoji="1" lang="ja-JP" altLang="en-US" dirty="0"/>
              <a:t>入力記号を読み進めます。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25</a:t>
            </a:fld>
            <a:endParaRPr kumimoji="1" lang="ja-JP" altLang="en-US"/>
          </a:p>
        </p:txBody>
      </p:sp>
    </p:spTree>
    <p:extLst>
      <p:ext uri="{BB962C8B-B14F-4D97-AF65-F5344CB8AC3E}">
        <p14:creationId xmlns:p14="http://schemas.microsoft.com/office/powerpoint/2010/main" val="27154829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スタックトップが非終端記号 </a:t>
            </a:r>
            <a:r>
              <a:rPr kumimoji="1" lang="en-US" altLang="ja-JP" dirty="0"/>
              <a:t>E </a:t>
            </a:r>
            <a:r>
              <a:rPr kumimoji="1" lang="ja-JP" altLang="en-US" dirty="0"/>
              <a:t>なので </a:t>
            </a:r>
            <a:r>
              <a:rPr kumimoji="1" lang="en-US" altLang="ja-JP" dirty="0"/>
              <a:t>E </a:t>
            </a:r>
            <a:r>
              <a:rPr kumimoji="1" lang="ja-JP" altLang="en-US" dirty="0"/>
              <a:t>を </a:t>
            </a:r>
            <a:r>
              <a:rPr kumimoji="1" lang="en-US" altLang="ja-JP" dirty="0"/>
              <a:t>TE’ </a:t>
            </a:r>
            <a:r>
              <a:rPr kumimoji="1" lang="ja-JP" altLang="en-US" dirty="0"/>
              <a:t>に変換します。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26</a:t>
            </a:fld>
            <a:endParaRPr kumimoji="1" lang="ja-JP" altLang="en-US"/>
          </a:p>
        </p:txBody>
      </p:sp>
    </p:spTree>
    <p:extLst>
      <p:ext uri="{BB962C8B-B14F-4D97-AF65-F5344CB8AC3E}">
        <p14:creationId xmlns:p14="http://schemas.microsoft.com/office/powerpoint/2010/main" val="18525865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スタックトップが非終端記号 </a:t>
            </a:r>
            <a:r>
              <a:rPr kumimoji="1" lang="en-US" altLang="ja-JP" dirty="0"/>
              <a:t>T </a:t>
            </a:r>
            <a:r>
              <a:rPr kumimoji="1" lang="ja-JP" altLang="en-US" dirty="0"/>
              <a:t>なので </a:t>
            </a:r>
            <a:r>
              <a:rPr kumimoji="1" lang="en-US" altLang="ja-JP" dirty="0"/>
              <a:t>T </a:t>
            </a:r>
            <a:r>
              <a:rPr kumimoji="1" lang="ja-JP" altLang="en-US" dirty="0"/>
              <a:t>を </a:t>
            </a:r>
            <a:r>
              <a:rPr kumimoji="1" lang="en-US" altLang="ja-JP" dirty="0"/>
              <a:t>FT’ </a:t>
            </a:r>
            <a:r>
              <a:rPr kumimoji="1" lang="ja-JP" altLang="en-US" dirty="0"/>
              <a:t>に変換します。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27</a:t>
            </a:fld>
            <a:endParaRPr kumimoji="1" lang="ja-JP" altLang="en-US"/>
          </a:p>
        </p:txBody>
      </p:sp>
    </p:spTree>
    <p:extLst>
      <p:ext uri="{BB962C8B-B14F-4D97-AF65-F5344CB8AC3E}">
        <p14:creationId xmlns:p14="http://schemas.microsoft.com/office/powerpoint/2010/main" val="24403333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スタックトップが非終端記号 </a:t>
            </a:r>
            <a:r>
              <a:rPr kumimoji="1" lang="en-US" altLang="ja-JP" dirty="0"/>
              <a:t>F </a:t>
            </a:r>
            <a:r>
              <a:rPr kumimoji="1" lang="ja-JP" altLang="en-US" dirty="0"/>
              <a:t>なので </a:t>
            </a:r>
            <a:r>
              <a:rPr kumimoji="1" lang="en-US" altLang="ja-JP" dirty="0"/>
              <a:t>F </a:t>
            </a:r>
            <a:r>
              <a:rPr kumimoji="1" lang="ja-JP" altLang="en-US" dirty="0"/>
              <a:t>を </a:t>
            </a:r>
            <a:r>
              <a:rPr kumimoji="1" lang="en-US" altLang="ja-JP" dirty="0"/>
              <a:t>i </a:t>
            </a:r>
            <a:r>
              <a:rPr kumimoji="1" lang="ja-JP" altLang="en-US" dirty="0"/>
              <a:t>に変換します。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28</a:t>
            </a:fld>
            <a:endParaRPr kumimoji="1" lang="ja-JP" altLang="en-US"/>
          </a:p>
        </p:txBody>
      </p:sp>
    </p:spTree>
    <p:extLst>
      <p:ext uri="{BB962C8B-B14F-4D97-AF65-F5344CB8AC3E}">
        <p14:creationId xmlns:p14="http://schemas.microsoft.com/office/powerpoint/2010/main" val="898667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スタックトップが終端記号 </a:t>
            </a:r>
            <a:r>
              <a:rPr kumimoji="1" lang="en-US" altLang="ja-JP" dirty="0"/>
              <a:t>i </a:t>
            </a:r>
            <a:r>
              <a:rPr kumimoji="1" lang="ja-JP" altLang="en-US" dirty="0"/>
              <a:t>なので入力記号を読み進めます。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29</a:t>
            </a:fld>
            <a:endParaRPr kumimoji="1" lang="ja-JP" altLang="en-US"/>
          </a:p>
        </p:txBody>
      </p:sp>
    </p:spTree>
    <p:extLst>
      <p:ext uri="{BB962C8B-B14F-4D97-AF65-F5344CB8AC3E}">
        <p14:creationId xmlns:p14="http://schemas.microsoft.com/office/powerpoint/2010/main" val="1064193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皆さん実際に構文解析系は作成していますので、今更言う必要は無いでしょうが、</a:t>
            </a:r>
            <a:endParaRPr kumimoji="1" lang="en-US" altLang="ja-JP" dirty="0"/>
          </a:p>
          <a:p>
            <a:r>
              <a:rPr kumimoji="1" lang="ja-JP" altLang="en-US" dirty="0"/>
              <a:t>構文解析系 </a:t>
            </a:r>
            <a:r>
              <a:rPr kumimoji="1" lang="en-US" altLang="ja-JP" dirty="0"/>
              <a:t>syntax analyzer </a:t>
            </a:r>
            <a:r>
              <a:rPr kumimoji="1" lang="ja-JP" altLang="en-US" dirty="0"/>
              <a:t>では、マクロ構文の文法に従って構文解析木を作ります・</a:t>
            </a:r>
            <a:endParaRPr kumimoji="1" lang="en-US" altLang="ja-JP" dirty="0"/>
          </a:p>
          <a:p>
            <a:r>
              <a:rPr kumimoji="1" lang="ja-JP" altLang="en-US" dirty="0"/>
              <a:t>例えば左のような </a:t>
            </a:r>
            <a:r>
              <a:rPr kumimoji="1" lang="en-US" altLang="ja-JP" dirty="0"/>
              <a:t>if </a:t>
            </a:r>
            <a:r>
              <a:rPr kumimoji="1" lang="ja-JP" altLang="en-US" dirty="0"/>
              <a:t>文を解析する場合、</a:t>
            </a:r>
            <a:endParaRPr kumimoji="1" lang="en-US" altLang="ja-JP" dirty="0"/>
          </a:p>
          <a:p>
            <a:r>
              <a:rPr kumimoji="1" lang="en-US" altLang="ja-JP" dirty="0"/>
              <a:t>if </a:t>
            </a:r>
            <a:r>
              <a:rPr kumimoji="1" lang="ja-JP" altLang="en-US" dirty="0"/>
              <a:t>文は </a:t>
            </a:r>
            <a:r>
              <a:rPr kumimoji="1" lang="en-US" altLang="ja-JP" dirty="0"/>
              <a:t>if ( </a:t>
            </a:r>
            <a:r>
              <a:rPr kumimoji="1" lang="ja-JP" altLang="en-US" dirty="0"/>
              <a:t>式 </a:t>
            </a:r>
            <a:r>
              <a:rPr kumimoji="1" lang="en-US" altLang="ja-JP" dirty="0"/>
              <a:t>) </a:t>
            </a:r>
            <a:r>
              <a:rPr kumimoji="1" lang="ja-JP" altLang="en-US" dirty="0"/>
              <a:t>文 です。</a:t>
            </a:r>
            <a:endParaRPr kumimoji="1" lang="en-US" altLang="ja-JP" dirty="0"/>
          </a:p>
          <a:p>
            <a:r>
              <a:rPr kumimoji="1" lang="ja-JP" altLang="en-US" dirty="0"/>
              <a:t>式 は 式</a:t>
            </a:r>
            <a:r>
              <a:rPr kumimoji="1" lang="en-US" altLang="ja-JP" dirty="0"/>
              <a:t> &gt; </a:t>
            </a:r>
            <a:r>
              <a:rPr kumimoji="1" lang="ja-JP" altLang="en-US" dirty="0"/>
              <a:t>式 です。</a:t>
            </a:r>
            <a:endParaRPr kumimoji="1" lang="en-US" altLang="ja-JP" dirty="0"/>
          </a:p>
          <a:p>
            <a:r>
              <a:rPr kumimoji="1" lang="ja-JP" altLang="en-US" dirty="0"/>
              <a:t>式 は 変数です。</a:t>
            </a:r>
            <a:endParaRPr kumimoji="1" lang="en-US" altLang="ja-JP" dirty="0"/>
          </a:p>
          <a:p>
            <a:r>
              <a:rPr kumimoji="1" lang="ja-JP" altLang="en-US" dirty="0"/>
              <a:t>変数は </a:t>
            </a:r>
            <a:r>
              <a:rPr kumimoji="1" lang="en-US" altLang="ja-JP" dirty="0" err="1"/>
              <a:t>ans</a:t>
            </a:r>
            <a:r>
              <a:rPr kumimoji="1" lang="en-US" altLang="ja-JP" dirty="0"/>
              <a:t> </a:t>
            </a:r>
            <a:r>
              <a:rPr kumimoji="1" lang="ja-JP" altLang="en-US" dirty="0"/>
              <a:t>という変数名です。</a:t>
            </a:r>
            <a:endParaRPr kumimoji="1" lang="en-US" altLang="ja-JP" dirty="0"/>
          </a:p>
          <a:p>
            <a:r>
              <a:rPr kumimoji="1" lang="ja-JP" altLang="en-US" dirty="0"/>
              <a:t>式は 整数です。</a:t>
            </a:r>
            <a:endParaRPr kumimoji="1" lang="en-US" altLang="ja-JP" dirty="0"/>
          </a:p>
          <a:p>
            <a:r>
              <a:rPr kumimoji="1" lang="ja-JP" altLang="en-US" dirty="0"/>
              <a:t>整数は </a:t>
            </a:r>
            <a:r>
              <a:rPr kumimoji="1" lang="en-US" altLang="ja-JP" dirty="0"/>
              <a:t>123 </a:t>
            </a:r>
            <a:r>
              <a:rPr kumimoji="1" lang="ja-JP" altLang="en-US" dirty="0"/>
              <a:t>という整数です。</a:t>
            </a:r>
            <a:endParaRPr kumimoji="1" lang="en-US" altLang="ja-JP" dirty="0"/>
          </a:p>
          <a:p>
            <a:r>
              <a:rPr kumimoji="1" lang="ja-JP" altLang="en-US" dirty="0"/>
              <a:t>文は出力文です。</a:t>
            </a:r>
            <a:endParaRPr kumimoji="1" lang="en-US" altLang="ja-JP" dirty="0"/>
          </a:p>
          <a:p>
            <a:r>
              <a:rPr kumimoji="1" lang="ja-JP" altLang="en-US" dirty="0"/>
              <a:t>出力文は </a:t>
            </a:r>
            <a:r>
              <a:rPr kumimoji="1" lang="en-US" altLang="ja-JP" dirty="0"/>
              <a:t>output ( </a:t>
            </a:r>
            <a:r>
              <a:rPr kumimoji="1" lang="ja-JP" altLang="en-US" dirty="0"/>
              <a:t>式 </a:t>
            </a:r>
            <a:r>
              <a:rPr kumimoji="1" lang="en-US" altLang="ja-JP" dirty="0"/>
              <a:t>) ; </a:t>
            </a:r>
            <a:r>
              <a:rPr kumimoji="1" lang="ja-JP" altLang="en-US" dirty="0"/>
              <a:t>です。</a:t>
            </a:r>
            <a:endParaRPr kumimoji="1" lang="en-US" altLang="ja-JP" dirty="0"/>
          </a:p>
          <a:p>
            <a:r>
              <a:rPr kumimoji="1" lang="ja-JP" altLang="en-US" dirty="0"/>
              <a:t>式は 文字です。</a:t>
            </a:r>
            <a:endParaRPr kumimoji="1" lang="en-US" altLang="ja-JP" dirty="0"/>
          </a:p>
          <a:p>
            <a:r>
              <a:rPr kumimoji="1" lang="ja-JP" altLang="en-US" dirty="0"/>
              <a:t>文字は </a:t>
            </a:r>
            <a:r>
              <a:rPr kumimoji="1" lang="en-US" altLang="ja-JP" dirty="0"/>
              <a:t>‘1’ </a:t>
            </a:r>
            <a:r>
              <a:rPr kumimoji="1" lang="ja-JP" altLang="en-US" dirty="0"/>
              <a:t>です。</a:t>
            </a:r>
            <a:endParaRPr kumimoji="1" lang="en-US" altLang="ja-JP" dirty="0"/>
          </a:p>
          <a:p>
            <a:r>
              <a:rPr kumimoji="1" lang="ja-JP" altLang="en-US" dirty="0"/>
              <a:t>このように解析して最終的に構文解析木を作ります。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3</a:t>
            </a:fld>
            <a:endParaRPr kumimoji="1" lang="ja-JP" altLang="en-US"/>
          </a:p>
        </p:txBody>
      </p:sp>
    </p:spTree>
    <p:extLst>
      <p:ext uri="{BB962C8B-B14F-4D97-AF65-F5344CB8AC3E}">
        <p14:creationId xmlns:p14="http://schemas.microsoft.com/office/powerpoint/2010/main" val="3081681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スタックトップが非終端記号 </a:t>
            </a:r>
            <a:r>
              <a:rPr kumimoji="1" lang="en-US" altLang="ja-JP" dirty="0"/>
              <a:t>T’ </a:t>
            </a:r>
            <a:r>
              <a:rPr kumimoji="1" lang="ja-JP" altLang="en-US" dirty="0"/>
              <a:t>です。</a:t>
            </a:r>
            <a:endParaRPr kumimoji="1" lang="en-US" altLang="ja-JP" dirty="0"/>
          </a:p>
          <a:p>
            <a:r>
              <a:rPr kumimoji="1" lang="ja-JP" altLang="en-US" dirty="0"/>
              <a:t>解析表の </a:t>
            </a:r>
            <a:r>
              <a:rPr kumimoji="1" lang="en-US" altLang="ja-JP" dirty="0"/>
              <a:t>T’ + </a:t>
            </a:r>
            <a:r>
              <a:rPr kumimoji="1" lang="ja-JP" altLang="en-US" dirty="0"/>
              <a:t>の欄は </a:t>
            </a:r>
            <a:r>
              <a:rPr kumimoji="1" lang="en-US" altLang="ja-JP" dirty="0"/>
              <a:t>ε </a:t>
            </a:r>
            <a:r>
              <a:rPr kumimoji="1" lang="ja-JP" altLang="en-US" dirty="0"/>
              <a:t>です。</a:t>
            </a:r>
            <a:endParaRPr kumimoji="1" lang="en-US" altLang="ja-JP" dirty="0"/>
          </a:p>
          <a:p>
            <a:r>
              <a:rPr kumimoji="1" lang="en-US" altLang="ja-JP" dirty="0"/>
              <a:t>ε</a:t>
            </a:r>
            <a:r>
              <a:rPr kumimoji="1" lang="ja-JP" altLang="en-US" dirty="0"/>
              <a:t> の場合、スタックトップをポップするだけです。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30</a:t>
            </a:fld>
            <a:endParaRPr kumimoji="1" lang="ja-JP" altLang="en-US"/>
          </a:p>
        </p:txBody>
      </p:sp>
    </p:spTree>
    <p:extLst>
      <p:ext uri="{BB962C8B-B14F-4D97-AF65-F5344CB8AC3E}">
        <p14:creationId xmlns:p14="http://schemas.microsoft.com/office/powerpoint/2010/main" val="41039567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以下同じことの繰り返しですのでペースを早送りでおきましょう。</a:t>
            </a:r>
            <a:endParaRPr kumimoji="1" lang="en-US" altLang="ja-JP" dirty="0"/>
          </a:p>
          <a:p>
            <a:r>
              <a:rPr kumimoji="1" lang="en-US" altLang="ja-JP" dirty="0"/>
              <a:t>E’ </a:t>
            </a:r>
            <a:r>
              <a:rPr kumimoji="1" lang="ja-JP" altLang="en-US" dirty="0"/>
              <a:t>を</a:t>
            </a:r>
            <a:r>
              <a:rPr kumimoji="1" lang="en-US" altLang="ja-JP" dirty="0"/>
              <a:t>+TE’ </a:t>
            </a:r>
            <a:r>
              <a:rPr kumimoji="1" lang="ja-JP" altLang="en-US" dirty="0"/>
              <a:t>に変換します。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31</a:t>
            </a:fld>
            <a:endParaRPr kumimoji="1" lang="ja-JP" altLang="en-US"/>
          </a:p>
        </p:txBody>
      </p:sp>
    </p:spTree>
    <p:extLst>
      <p:ext uri="{BB962C8B-B14F-4D97-AF65-F5344CB8AC3E}">
        <p14:creationId xmlns:p14="http://schemas.microsoft.com/office/powerpoint/2010/main" val="15816786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入力記号を読み進めます。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32</a:t>
            </a:fld>
            <a:endParaRPr kumimoji="1" lang="ja-JP" altLang="en-US"/>
          </a:p>
        </p:txBody>
      </p:sp>
    </p:spTree>
    <p:extLst>
      <p:ext uri="{BB962C8B-B14F-4D97-AF65-F5344CB8AC3E}">
        <p14:creationId xmlns:p14="http://schemas.microsoft.com/office/powerpoint/2010/main" val="16861689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 </a:t>
            </a:r>
            <a:r>
              <a:rPr kumimoji="1" lang="ja-JP" altLang="en-US" dirty="0"/>
              <a:t>を</a:t>
            </a:r>
            <a:r>
              <a:rPr kumimoji="1" lang="en-US" altLang="ja-JP" dirty="0"/>
              <a:t>FT’ </a:t>
            </a:r>
            <a:r>
              <a:rPr kumimoji="1" lang="ja-JP" altLang="en-US" dirty="0"/>
              <a:t>に変換します。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33</a:t>
            </a:fld>
            <a:endParaRPr kumimoji="1" lang="ja-JP" altLang="en-US"/>
          </a:p>
        </p:txBody>
      </p:sp>
    </p:spTree>
    <p:extLst>
      <p:ext uri="{BB962C8B-B14F-4D97-AF65-F5344CB8AC3E}">
        <p14:creationId xmlns:p14="http://schemas.microsoft.com/office/powerpoint/2010/main" val="35099877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 </a:t>
            </a:r>
            <a:r>
              <a:rPr kumimoji="1" lang="ja-JP" altLang="en-US" dirty="0"/>
              <a:t>を </a:t>
            </a:r>
            <a:r>
              <a:rPr kumimoji="1" lang="en-US" altLang="ja-JP" dirty="0"/>
              <a:t>i </a:t>
            </a:r>
            <a:r>
              <a:rPr kumimoji="1" lang="ja-JP" altLang="en-US" dirty="0"/>
              <a:t>に変換します。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34</a:t>
            </a:fld>
            <a:endParaRPr kumimoji="1" lang="ja-JP" altLang="en-US"/>
          </a:p>
        </p:txBody>
      </p:sp>
    </p:spTree>
    <p:extLst>
      <p:ext uri="{BB962C8B-B14F-4D97-AF65-F5344CB8AC3E}">
        <p14:creationId xmlns:p14="http://schemas.microsoft.com/office/powerpoint/2010/main" val="31507863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入力記号を読み進めます。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35</a:t>
            </a:fld>
            <a:endParaRPr kumimoji="1" lang="ja-JP" altLang="en-US"/>
          </a:p>
        </p:txBody>
      </p:sp>
    </p:spTree>
    <p:extLst>
      <p:ext uri="{BB962C8B-B14F-4D97-AF65-F5344CB8AC3E}">
        <p14:creationId xmlns:p14="http://schemas.microsoft.com/office/powerpoint/2010/main" val="19363716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a:t>
            </a:r>
            <a:r>
              <a:rPr kumimoji="1" lang="ja-JP" altLang="en-US" dirty="0"/>
              <a:t> を削除します。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36</a:t>
            </a:fld>
            <a:endParaRPr kumimoji="1" lang="ja-JP" altLang="en-US"/>
          </a:p>
        </p:txBody>
      </p:sp>
    </p:spTree>
    <p:extLst>
      <p:ext uri="{BB962C8B-B14F-4D97-AF65-F5344CB8AC3E}">
        <p14:creationId xmlns:p14="http://schemas.microsoft.com/office/powerpoint/2010/main" val="22854755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a:t>
            </a:r>
            <a:r>
              <a:rPr kumimoji="1" lang="ja-JP" altLang="en-US" dirty="0"/>
              <a:t> を削除します。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37</a:t>
            </a:fld>
            <a:endParaRPr kumimoji="1" lang="ja-JP" altLang="en-US"/>
          </a:p>
        </p:txBody>
      </p:sp>
    </p:spTree>
    <p:extLst>
      <p:ext uri="{BB962C8B-B14F-4D97-AF65-F5344CB8AC3E}">
        <p14:creationId xmlns:p14="http://schemas.microsoft.com/office/powerpoint/2010/main" val="1109120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入力記号を読み進めます。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38</a:t>
            </a:fld>
            <a:endParaRPr kumimoji="1" lang="ja-JP" altLang="en-US"/>
          </a:p>
        </p:txBody>
      </p:sp>
    </p:spTree>
    <p:extLst>
      <p:ext uri="{BB962C8B-B14F-4D97-AF65-F5344CB8AC3E}">
        <p14:creationId xmlns:p14="http://schemas.microsoft.com/office/powerpoint/2010/main" val="39967625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 </a:t>
            </a:r>
            <a:r>
              <a:rPr kumimoji="1" lang="ja-JP" altLang="en-US" dirty="0"/>
              <a:t>を削除します。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39</a:t>
            </a:fld>
            <a:endParaRPr kumimoji="1" lang="ja-JP" altLang="en-US"/>
          </a:p>
        </p:txBody>
      </p:sp>
    </p:spTree>
    <p:extLst>
      <p:ext uri="{BB962C8B-B14F-4D97-AF65-F5344CB8AC3E}">
        <p14:creationId xmlns:p14="http://schemas.microsoft.com/office/powerpoint/2010/main" val="761120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構文解析は、文法 </a:t>
            </a:r>
            <a:r>
              <a:rPr kumimoji="1" lang="en-US" altLang="ja-JP" dirty="0"/>
              <a:t>G </a:t>
            </a:r>
            <a:r>
              <a:rPr kumimoji="1" lang="ja-JP" altLang="en-US"/>
              <a:t>が与えられたときに、</a:t>
            </a:r>
            <a:endParaRPr kumimoji="1" lang="en-US" altLang="ja-JP" dirty="0"/>
          </a:p>
          <a:p>
            <a:r>
              <a:rPr kumimoji="1" lang="en-US" altLang="ja-JP" dirty="0"/>
              <a:t>G </a:t>
            </a:r>
            <a:r>
              <a:rPr kumimoji="1" lang="ja-JP" altLang="en-US"/>
              <a:t>の開始記号 </a:t>
            </a:r>
            <a:r>
              <a:rPr kumimoji="1" lang="en-US" altLang="ja-JP" dirty="0"/>
              <a:t>S </a:t>
            </a:r>
            <a:r>
              <a:rPr kumimoji="1" lang="ja-JP" altLang="en-US"/>
              <a:t>から文字列 </a:t>
            </a:r>
            <a:r>
              <a:rPr kumimoji="1" lang="en-US" altLang="ja-JP" dirty="0" err="1"/>
              <a:t>ω</a:t>
            </a:r>
            <a:r>
              <a:rPr kumimoji="1" lang="ja-JP" altLang="en-US"/>
              <a:t>　が導出できるかを判定し、その導出木を得ます。</a:t>
            </a:r>
            <a:endParaRPr kumimoji="1" lang="en-US" altLang="ja-JP" dirty="0"/>
          </a:p>
          <a:p>
            <a:r>
              <a:rPr kumimoji="1" lang="ja-JP" altLang="en-US"/>
              <a:t>構文解析には大きく分けて</a:t>
            </a:r>
            <a:r>
              <a:rPr kumimoji="1" lang="en-US" altLang="ja-JP" dirty="0"/>
              <a:t>2</a:t>
            </a:r>
            <a:r>
              <a:rPr kumimoji="1" lang="ja-JP" altLang="en-US"/>
              <a:t>つのやり方があります。</a:t>
            </a:r>
            <a:endParaRPr kumimoji="1" lang="en-US" altLang="ja-JP" dirty="0"/>
          </a:p>
          <a:p>
            <a:r>
              <a:rPr kumimoji="1" lang="ja-JP" altLang="en-US"/>
              <a:t>一つは、開始記号 </a:t>
            </a:r>
            <a:r>
              <a:rPr kumimoji="1" lang="en-US" altLang="ja-JP" dirty="0"/>
              <a:t>S </a:t>
            </a:r>
            <a:r>
              <a:rPr kumimoji="1" lang="ja-JP" altLang="en-US"/>
              <a:t>から初めて、与えられた終端記号まで導出木を降りていくやり方です。</a:t>
            </a:r>
            <a:endParaRPr kumimoji="1" lang="en-US" altLang="ja-JP" dirty="0"/>
          </a:p>
          <a:p>
            <a:r>
              <a:rPr kumimoji="1" lang="ja-JP" altLang="en-US"/>
              <a:t>このような解析方法を、下降型解析と言います。</a:t>
            </a:r>
            <a:endParaRPr kumimoji="1" lang="en-US" altLang="ja-JP" dirty="0"/>
          </a:p>
          <a:p>
            <a:r>
              <a:rPr kumimoji="1" lang="ja-JP" altLang="en-US"/>
              <a:t>もう一つは、与えられた終端記号から初めて、開始記号 </a:t>
            </a:r>
            <a:r>
              <a:rPr kumimoji="1" lang="en-US" altLang="ja-JP" dirty="0"/>
              <a:t>S </a:t>
            </a:r>
            <a:r>
              <a:rPr kumimoji="1" lang="ja-JP" altLang="en-US"/>
              <a:t>まで導出木を登っていくやり方です。</a:t>
            </a:r>
            <a:endParaRPr kumimoji="1" lang="en-US" altLang="ja-JP" dirty="0"/>
          </a:p>
          <a:p>
            <a:r>
              <a:rPr kumimoji="1" lang="ja-JP" altLang="en-US"/>
              <a:t>このような解析方法を、上昇型解析と言います。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4</a:t>
            </a:fld>
            <a:endParaRPr kumimoji="1" lang="ja-JP" altLang="en-US"/>
          </a:p>
        </p:txBody>
      </p:sp>
    </p:spTree>
    <p:extLst>
      <p:ext uri="{BB962C8B-B14F-4D97-AF65-F5344CB8AC3E}">
        <p14:creationId xmlns:p14="http://schemas.microsoft.com/office/powerpoint/2010/main" val="1248248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 </a:t>
            </a:r>
            <a:r>
              <a:rPr kumimoji="1" lang="ja-JP" altLang="en-US" dirty="0"/>
              <a:t>を削除します。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40</a:t>
            </a:fld>
            <a:endParaRPr kumimoji="1" lang="ja-JP" altLang="en-US"/>
          </a:p>
        </p:txBody>
      </p:sp>
    </p:spTree>
    <p:extLst>
      <p:ext uri="{BB962C8B-B14F-4D97-AF65-F5344CB8AC3E}">
        <p14:creationId xmlns:p14="http://schemas.microsoft.com/office/powerpoint/2010/main" val="22675764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スタックトップにファイル末 </a:t>
            </a:r>
            <a:r>
              <a:rPr kumimoji="1" lang="en-US" altLang="ja-JP" dirty="0"/>
              <a:t>$ </a:t>
            </a:r>
            <a:r>
              <a:rPr kumimoji="1" lang="ja-JP" altLang="en-US" dirty="0"/>
              <a:t>が来ました。</a:t>
            </a:r>
            <a:endParaRPr kumimoji="1" lang="en-US" altLang="ja-JP" dirty="0"/>
          </a:p>
          <a:p>
            <a:r>
              <a:rPr kumimoji="1" lang="ja-JP" altLang="en-US" dirty="0"/>
              <a:t>入力記号もファイル末 </a:t>
            </a:r>
            <a:r>
              <a:rPr kumimoji="1" lang="en-US" altLang="ja-JP" dirty="0"/>
              <a:t>$ </a:t>
            </a:r>
            <a:r>
              <a:rPr kumimoji="1" lang="ja-JP" altLang="en-US" dirty="0"/>
              <a:t>です。</a:t>
            </a:r>
            <a:endParaRPr kumimoji="1" lang="en-US" altLang="ja-JP" dirty="0"/>
          </a:p>
          <a:p>
            <a:r>
              <a:rPr kumimoji="1" lang="ja-JP" altLang="en-US" dirty="0"/>
              <a:t>このように、</a:t>
            </a:r>
            <a:r>
              <a:rPr kumimoji="1" lang="en-US" altLang="ja-JP" dirty="0"/>
              <a:t>$ </a:t>
            </a:r>
            <a:r>
              <a:rPr kumimoji="1" lang="ja-JP" altLang="en-US" dirty="0"/>
              <a:t>と </a:t>
            </a:r>
            <a:r>
              <a:rPr kumimoji="1" lang="en-US" altLang="ja-JP" dirty="0"/>
              <a:t>$ </a:t>
            </a:r>
            <a:r>
              <a:rPr kumimoji="1" lang="ja-JP" altLang="en-US" dirty="0"/>
              <a:t>が来れば解析終了です。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41</a:t>
            </a:fld>
            <a:endParaRPr kumimoji="1" lang="ja-JP" altLang="en-US"/>
          </a:p>
        </p:txBody>
      </p:sp>
    </p:spTree>
    <p:extLst>
      <p:ext uri="{BB962C8B-B14F-4D97-AF65-F5344CB8AC3E}">
        <p14:creationId xmlns:p14="http://schemas.microsoft.com/office/powerpoint/2010/main" val="22145576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今の</a:t>
            </a:r>
            <a:r>
              <a:rPr kumimoji="1" lang="en-US" altLang="ja-JP" dirty="0"/>
              <a:t>LL</a:t>
            </a:r>
            <a:r>
              <a:rPr kumimoji="1" lang="ja-JP" altLang="en-US" dirty="0"/>
              <a:t>解析の様子を表にするとこうなります。</a:t>
            </a:r>
            <a:endParaRPr kumimoji="1" lang="en-US" altLang="ja-JP" dirty="0"/>
          </a:p>
          <a:p>
            <a:r>
              <a:rPr kumimoji="1" lang="ja-JP" altLang="en-US" dirty="0"/>
              <a:t>スタックを使っていますが、本質的には再帰下降型解析と同じです。</a:t>
            </a:r>
            <a:endParaRPr kumimoji="1" lang="en-US" altLang="ja-JP" dirty="0"/>
          </a:p>
          <a:p>
            <a:r>
              <a:rPr kumimoji="1" lang="ja-JP" altLang="en-US" dirty="0"/>
              <a:t>この例では式の部分だけですが、プログラム全体でも同じように解析できます。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42</a:t>
            </a:fld>
            <a:endParaRPr kumimoji="1" lang="ja-JP" altLang="en-US"/>
          </a:p>
        </p:txBody>
      </p:sp>
    </p:spTree>
    <p:extLst>
      <p:ext uri="{BB962C8B-B14F-4D97-AF65-F5344CB8AC3E}">
        <p14:creationId xmlns:p14="http://schemas.microsoft.com/office/powerpoint/2010/main" val="31842633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次は移動還元構文解析 </a:t>
            </a:r>
            <a:r>
              <a:rPr kumimoji="1" lang="en-US" altLang="ja-JP" dirty="0"/>
              <a:t>shift reduce parsing </a:t>
            </a:r>
            <a:r>
              <a:rPr kumimoji="1" lang="ja-JP" altLang="en-US" dirty="0"/>
              <a:t>を紹介します。</a:t>
            </a:r>
            <a:endParaRPr kumimoji="1" lang="en-US" altLang="ja-JP" dirty="0"/>
          </a:p>
          <a:p>
            <a:r>
              <a:rPr kumimoji="1" lang="ja-JP" altLang="en-US" dirty="0"/>
              <a:t>移動還元構文解析は、上昇型構文解析です。</a:t>
            </a:r>
            <a:endParaRPr kumimoji="1" lang="en-US" altLang="ja-JP" dirty="0"/>
          </a:p>
          <a:p>
            <a:r>
              <a:rPr kumimoji="1" lang="en-US" altLang="ja-JP" dirty="0"/>
              <a:t>LL</a:t>
            </a:r>
            <a:r>
              <a:rPr kumimoji="1" lang="ja-JP" altLang="en-US" dirty="0"/>
              <a:t>解析と同じく、構文解析表とスタックで解析します。</a:t>
            </a:r>
            <a:endParaRPr kumimoji="1" lang="en-US" altLang="ja-JP" dirty="0"/>
          </a:p>
          <a:p>
            <a:r>
              <a:rPr kumimoji="1" lang="en-US" altLang="ja-JP" dirty="0"/>
              <a:t>LL</a:t>
            </a:r>
            <a:r>
              <a:rPr kumimoji="1" lang="ja-JP" altLang="en-US" dirty="0"/>
              <a:t>解析は下降型解析ですので、生成規則の左辺を右辺に変換していくのに対し、</a:t>
            </a:r>
            <a:endParaRPr kumimoji="1" lang="en-US" altLang="ja-JP" dirty="0"/>
          </a:p>
          <a:p>
            <a:r>
              <a:rPr kumimoji="1" lang="ja-JP" altLang="en-US" dirty="0"/>
              <a:t>移動還元構文解析は、上昇型解析ですので、</a:t>
            </a:r>
            <a:endParaRPr kumimoji="1" lang="en-US" altLang="ja-JP" dirty="0"/>
          </a:p>
          <a:p>
            <a:r>
              <a:rPr kumimoji="1" lang="ja-JP" altLang="en-US" dirty="0"/>
              <a:t>生成規則の右辺を左辺に変換していきます。</a:t>
            </a:r>
            <a:endParaRPr kumimoji="1" lang="en-US" altLang="ja-JP" dirty="0"/>
          </a:p>
          <a:p>
            <a:r>
              <a:rPr kumimoji="1" lang="ja-JP" altLang="en-US" dirty="0"/>
              <a:t>なお、移動還元解析は、そのままでは使えません。</a:t>
            </a:r>
            <a:endParaRPr kumimoji="1" lang="en-US" altLang="ja-JP" dirty="0"/>
          </a:p>
          <a:p>
            <a:r>
              <a:rPr kumimoji="1" lang="ja-JP" altLang="en-US" dirty="0"/>
              <a:t>実際には。移動還元解析をベースにした</a:t>
            </a:r>
            <a:endParaRPr kumimoji="1" lang="en-US" altLang="ja-JP" dirty="0"/>
          </a:p>
          <a:p>
            <a:r>
              <a:rPr kumimoji="1" lang="ja-JP" altLang="en-US" dirty="0"/>
              <a:t>演算子順位構文解析や</a:t>
            </a:r>
            <a:r>
              <a:rPr kumimoji="1" lang="en-US" altLang="ja-JP" dirty="0"/>
              <a:t>LR</a:t>
            </a:r>
            <a:r>
              <a:rPr kumimoji="1" lang="ja-JP" altLang="en-US" dirty="0"/>
              <a:t>解析を使う必要があります</a:t>
            </a:r>
            <a:endParaRPr kumimoji="1" lang="en-US" altLang="ja-JP" dirty="0"/>
          </a:p>
          <a:p>
            <a:r>
              <a:rPr kumimoji="1" lang="ja-JP" altLang="en-US" dirty="0"/>
              <a:t>演算子順位構文解析は後程、</a:t>
            </a:r>
            <a:r>
              <a:rPr kumimoji="1" lang="en-US" altLang="ja-JP" dirty="0"/>
              <a:t>LR</a:t>
            </a:r>
            <a:r>
              <a:rPr kumimoji="1" lang="ja-JP" altLang="en-US" dirty="0"/>
              <a:t>解析は来週紹介します。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移動還元構文解析は、構文解析表とスタックで解析します。</a:t>
            </a:r>
          </a:p>
          <a:p>
            <a:r>
              <a:rPr kumimoji="1" lang="ja-JP" altLang="en-US" dirty="0"/>
              <a:t>初期状態では、スタックトップにはファイル末を表す </a:t>
            </a:r>
            <a:r>
              <a:rPr kumimoji="1" lang="en-US" altLang="ja-JP" dirty="0"/>
              <a:t>$ </a:t>
            </a:r>
            <a:r>
              <a:rPr kumimoji="1" lang="ja-JP" altLang="en-US" dirty="0"/>
              <a:t>、</a:t>
            </a:r>
            <a:endParaRPr kumimoji="1" lang="en-US" altLang="ja-JP" dirty="0"/>
          </a:p>
          <a:p>
            <a:r>
              <a:rPr kumimoji="1" lang="ja-JP" altLang="en-US" dirty="0"/>
              <a:t>また入力記号の末尾にもファイル末 </a:t>
            </a:r>
            <a:r>
              <a:rPr kumimoji="1" lang="en-US" altLang="ja-JP" dirty="0"/>
              <a:t>$ </a:t>
            </a:r>
            <a:r>
              <a:rPr kumimoji="1" lang="ja-JP" altLang="en-US" dirty="0"/>
              <a:t>が入っているとします。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43</a:t>
            </a:fld>
            <a:endParaRPr kumimoji="1" lang="ja-JP" altLang="en-US"/>
          </a:p>
        </p:txBody>
      </p:sp>
    </p:spTree>
    <p:extLst>
      <p:ext uri="{BB962C8B-B14F-4D97-AF65-F5344CB8AC3E}">
        <p14:creationId xmlns:p14="http://schemas.microsoft.com/office/powerpoint/2010/main" val="29641664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移動還元構文解析の基本戦略は、</a:t>
            </a:r>
            <a:endParaRPr kumimoji="1" lang="en-US" altLang="ja-JP" dirty="0"/>
          </a:p>
          <a:p>
            <a:r>
              <a:rPr kumimoji="1" lang="ja-JP" altLang="en-US" dirty="0"/>
              <a:t>スタックトップが生成規則の右辺と一致するならば、</a:t>
            </a:r>
            <a:endParaRPr kumimoji="1" lang="en-US" altLang="ja-JP" dirty="0"/>
          </a:p>
          <a:p>
            <a:r>
              <a:rPr kumimoji="1" lang="ja-JP" altLang="en-US" dirty="0"/>
              <a:t>スタックから右辺をポップし、左辺をプッシュします。</a:t>
            </a:r>
            <a:endParaRPr kumimoji="1" lang="en-US" altLang="ja-JP" dirty="0"/>
          </a:p>
          <a:p>
            <a:r>
              <a:rPr kumimoji="1" lang="ja-JP" altLang="en-US" dirty="0"/>
              <a:t>スタックトップが、生成規則の右辺と一致しないのであれば、</a:t>
            </a:r>
            <a:endParaRPr kumimoji="1" lang="en-US" altLang="ja-JP" dirty="0"/>
          </a:p>
          <a:p>
            <a:r>
              <a:rPr kumimoji="1" lang="ja-JP" altLang="en-US" dirty="0"/>
              <a:t>入力記号をスタックにプッシュします。</a:t>
            </a:r>
            <a:endParaRPr kumimoji="1" lang="en-US" altLang="ja-JP" dirty="0"/>
          </a:p>
          <a:p>
            <a:r>
              <a:rPr kumimoji="1" lang="ja-JP" altLang="en-US" dirty="0"/>
              <a:t>これを繰り返して、スタックトップが開始記号かつ</a:t>
            </a:r>
            <a:endParaRPr kumimoji="1" lang="en-US" altLang="ja-JP" dirty="0"/>
          </a:p>
          <a:p>
            <a:r>
              <a:rPr kumimoji="1" lang="ja-JP" altLang="en-US" dirty="0"/>
              <a:t>入力記号がファイル末 </a:t>
            </a:r>
            <a:r>
              <a:rPr kumimoji="1" lang="en-US" altLang="ja-JP" dirty="0"/>
              <a:t>$ </a:t>
            </a:r>
            <a:r>
              <a:rPr kumimoji="1" lang="ja-JP" altLang="en-US" dirty="0"/>
              <a:t>になれば解析終了します。</a:t>
            </a:r>
            <a:endParaRPr kumimoji="1" lang="en-US" altLang="ja-JP"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44</a:t>
            </a:fld>
            <a:endParaRPr kumimoji="1" lang="ja-JP" altLang="en-US"/>
          </a:p>
        </p:txBody>
      </p:sp>
    </p:spTree>
    <p:extLst>
      <p:ext uri="{BB962C8B-B14F-4D97-AF65-F5344CB8AC3E}">
        <p14:creationId xmlns:p14="http://schemas.microsoft.com/office/powerpoint/2010/main" val="320658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ここで、還元 </a:t>
            </a:r>
            <a:r>
              <a:rPr kumimoji="1" lang="en-US" altLang="ja-JP" dirty="0"/>
              <a:t>reduce </a:t>
            </a:r>
            <a:r>
              <a:rPr kumimoji="1" lang="ja-JP" altLang="en-US" dirty="0"/>
              <a:t>を定義します。</a:t>
            </a:r>
            <a:endParaRPr kumimoji="1" lang="en-US" altLang="ja-JP" dirty="0"/>
          </a:p>
          <a:p>
            <a:r>
              <a:rPr kumimoji="1" lang="ja-JP" altLang="en-US" dirty="0"/>
              <a:t>還元とは、生成規則の右辺を左辺に変換することです。</a:t>
            </a:r>
            <a:endParaRPr kumimoji="1" lang="en-US" altLang="ja-JP" dirty="0"/>
          </a:p>
          <a:p>
            <a:r>
              <a:rPr kumimoji="1" lang="ja-JP" altLang="en-US" dirty="0"/>
              <a:t>また、記号列のうち、生成規則の右辺の一致する部分をハンドルと言います。</a:t>
            </a:r>
            <a:endParaRPr kumimoji="1" lang="en-US" altLang="ja-JP" dirty="0"/>
          </a:p>
          <a:p>
            <a:r>
              <a:rPr kumimoji="1" lang="ja-JP" altLang="en-US" dirty="0"/>
              <a:t>例えば、</a:t>
            </a:r>
            <a:endParaRPr kumimoji="1" lang="en-US" altLang="ja-JP" dirty="0"/>
          </a:p>
          <a:p>
            <a:r>
              <a:rPr kumimoji="1" lang="nl-NL" altLang="ja-JP" dirty="0"/>
              <a:t>&lt;namelist&gt; ::= &lt;name&gt; | &lt;namelist&gt; “,” &lt;name&gt;</a:t>
            </a:r>
          </a:p>
          <a:p>
            <a:r>
              <a:rPr kumimoji="1" lang="nl-NL" altLang="ja-JP" dirty="0"/>
              <a:t>&lt;name&gt; ::= “a” | “b” | “c”</a:t>
            </a:r>
          </a:p>
          <a:p>
            <a:r>
              <a:rPr kumimoji="1" lang="ja-JP" altLang="en-US" dirty="0"/>
              <a:t>という生成規則が与えられたとします。</a:t>
            </a:r>
            <a:endParaRPr kumimoji="1" lang="en-US" altLang="ja-JP" dirty="0"/>
          </a:p>
          <a:p>
            <a:r>
              <a:rPr kumimoji="1" lang="ja-JP" altLang="en-US" dirty="0"/>
              <a:t>入力 </a:t>
            </a:r>
            <a:r>
              <a:rPr kumimoji="1" lang="en-US" altLang="ja-JP" dirty="0"/>
              <a:t>“a”, “b” </a:t>
            </a:r>
            <a:r>
              <a:rPr kumimoji="1" lang="ja-JP" altLang="en-US" dirty="0"/>
              <a:t>に対して </a:t>
            </a:r>
            <a:r>
              <a:rPr kumimoji="1" lang="en-US" altLang="ja-JP" dirty="0"/>
              <a:t>“a” </a:t>
            </a:r>
            <a:r>
              <a:rPr kumimoji="1" lang="ja-JP" altLang="en-US" dirty="0"/>
              <a:t>の </a:t>
            </a:r>
            <a:r>
              <a:rPr kumimoji="1" lang="en-US" altLang="ja-JP" dirty="0"/>
              <a:t>“a” </a:t>
            </a:r>
            <a:r>
              <a:rPr kumimoji="1" lang="ja-JP" altLang="en-US" dirty="0"/>
              <a:t>を </a:t>
            </a:r>
            <a:r>
              <a:rPr kumimoji="1" lang="en-US" altLang="ja-JP" dirty="0"/>
              <a:t>&lt;name&gt; </a:t>
            </a:r>
            <a:r>
              <a:rPr kumimoji="1" lang="ja-JP" altLang="en-US" dirty="0"/>
              <a:t>に変換します。</a:t>
            </a:r>
            <a:endParaRPr kumimoji="1" lang="en-US" altLang="ja-JP" dirty="0"/>
          </a:p>
          <a:p>
            <a:r>
              <a:rPr kumimoji="1" lang="ja-JP" altLang="en-US" dirty="0"/>
              <a:t>さらに、</a:t>
            </a:r>
            <a:r>
              <a:rPr kumimoji="1" lang="en-US" altLang="ja-JP" dirty="0"/>
              <a:t>&lt;name&gt; </a:t>
            </a:r>
            <a:r>
              <a:rPr kumimoji="1" lang="ja-JP" altLang="en-US" dirty="0"/>
              <a:t>を </a:t>
            </a:r>
            <a:r>
              <a:rPr kumimoji="1" lang="en-US" altLang="ja-JP" dirty="0"/>
              <a:t>&lt;</a:t>
            </a:r>
            <a:r>
              <a:rPr kumimoji="1" lang="en-US" altLang="ja-JP" dirty="0" err="1"/>
              <a:t>namelist</a:t>
            </a:r>
            <a:r>
              <a:rPr kumimoji="1" lang="en-US" altLang="ja-JP" dirty="0"/>
              <a:t>&gt; </a:t>
            </a:r>
            <a:r>
              <a:rPr kumimoji="1" lang="ja-JP" altLang="en-US" dirty="0"/>
              <a:t>に変換します。</a:t>
            </a:r>
            <a:endParaRPr kumimoji="1" lang="en-US" altLang="ja-JP" dirty="0"/>
          </a:p>
          <a:p>
            <a:r>
              <a:rPr kumimoji="1" lang="ja-JP" altLang="en-US" dirty="0"/>
              <a:t>今変換した、</a:t>
            </a:r>
            <a:r>
              <a:rPr kumimoji="1" lang="en-US" altLang="ja-JP" dirty="0"/>
              <a:t>”a” </a:t>
            </a:r>
            <a:r>
              <a:rPr kumimoji="1" lang="ja-JP" altLang="en-US" dirty="0"/>
              <a:t>や </a:t>
            </a:r>
            <a:r>
              <a:rPr kumimoji="1" lang="en-US" altLang="ja-JP" dirty="0"/>
              <a:t>&lt;name&gt; </a:t>
            </a:r>
            <a:r>
              <a:rPr kumimoji="1" lang="ja-JP" altLang="en-US" dirty="0"/>
              <a:t>は生成規則の右辺に一致しますので、</a:t>
            </a:r>
            <a:endParaRPr kumimoji="1" lang="en-US" altLang="ja-JP" dirty="0"/>
          </a:p>
          <a:p>
            <a:r>
              <a:rPr kumimoji="1" lang="ja-JP" altLang="en-US" dirty="0"/>
              <a:t>この部分がハンドルになります。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45</a:t>
            </a:fld>
            <a:endParaRPr kumimoji="1" lang="ja-JP" altLang="en-US"/>
          </a:p>
        </p:txBody>
      </p:sp>
    </p:spTree>
    <p:extLst>
      <p:ext uri="{BB962C8B-B14F-4D97-AF65-F5344CB8AC3E}">
        <p14:creationId xmlns:p14="http://schemas.microsoft.com/office/powerpoint/2010/main" val="32055599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移動還元解析の動きを見てみましょう。</a:t>
            </a:r>
            <a:endParaRPr kumimoji="1" lang="en-US" altLang="ja-JP" dirty="0"/>
          </a:p>
          <a:p>
            <a:r>
              <a:rPr kumimoji="1" lang="ja-JP" altLang="en-US" dirty="0"/>
              <a:t>まず、スタックトップが生成規則の右辺と一致する部分があるか確認します・</a:t>
            </a:r>
            <a:endParaRPr kumimoji="1" lang="en-US" altLang="ja-JP" dirty="0"/>
          </a:p>
          <a:p>
            <a:r>
              <a:rPr kumimoji="1" lang="ja-JP" altLang="en-US" dirty="0"/>
              <a:t>例えば、この図では、</a:t>
            </a:r>
            <a:r>
              <a:rPr kumimoji="1" lang="en-US" altLang="ja-JP" dirty="0"/>
              <a:t>T+T </a:t>
            </a:r>
            <a:r>
              <a:rPr kumimoji="1" lang="ja-JP" altLang="en-US" dirty="0"/>
              <a:t>の部分が、 </a:t>
            </a:r>
            <a:r>
              <a:rPr kumimoji="1" lang="en-US" altLang="ja-JP" dirty="0"/>
              <a:t>E </a:t>
            </a:r>
            <a:r>
              <a:rPr kumimoji="1" lang="ja-JP" altLang="en-US" dirty="0"/>
              <a:t>→ </a:t>
            </a:r>
            <a:r>
              <a:rPr kumimoji="1" lang="en-US" altLang="ja-JP" dirty="0"/>
              <a:t>T+T </a:t>
            </a:r>
            <a:r>
              <a:rPr kumimoji="1" lang="ja-JP" altLang="en-US" dirty="0"/>
              <a:t>の右辺と一致します。</a:t>
            </a:r>
            <a:endParaRPr kumimoji="1" lang="en-US" altLang="ja-JP" dirty="0"/>
          </a:p>
          <a:p>
            <a:r>
              <a:rPr kumimoji="1" lang="ja-JP" altLang="en-US" dirty="0"/>
              <a:t>つまり、</a:t>
            </a:r>
            <a:r>
              <a:rPr kumimoji="1" lang="en-US" altLang="ja-JP" dirty="0"/>
              <a:t>T+T </a:t>
            </a:r>
            <a:r>
              <a:rPr kumimoji="1" lang="ja-JP" altLang="en-US" dirty="0"/>
              <a:t>がハンドルになります。</a:t>
            </a:r>
            <a:endParaRPr kumimoji="1" lang="en-US" altLang="ja-JP" dirty="0"/>
          </a:p>
          <a:p>
            <a:r>
              <a:rPr kumimoji="1" lang="ja-JP" altLang="en-US" dirty="0"/>
              <a:t>このとき、右辺 </a:t>
            </a:r>
            <a:r>
              <a:rPr kumimoji="1" lang="en-US" altLang="ja-JP" dirty="0"/>
              <a:t>T+T </a:t>
            </a:r>
            <a:r>
              <a:rPr kumimoji="1" lang="ja-JP" altLang="en-US" dirty="0"/>
              <a:t>をポップし、</a:t>
            </a:r>
            <a:endParaRPr kumimoji="1" lang="en-US" altLang="ja-JP" dirty="0"/>
          </a:p>
          <a:p>
            <a:r>
              <a:rPr kumimoji="1" lang="ja-JP" altLang="en-US" dirty="0"/>
              <a:t>左辺 </a:t>
            </a:r>
            <a:r>
              <a:rPr kumimoji="1" lang="en-US" altLang="ja-JP" dirty="0"/>
              <a:t>E </a:t>
            </a:r>
            <a:r>
              <a:rPr kumimoji="1" lang="ja-JP" altLang="en-US" dirty="0"/>
              <a:t>をプッシュします。</a:t>
            </a:r>
            <a:endParaRPr kumimoji="1" lang="en-US" altLang="ja-JP" dirty="0"/>
          </a:p>
          <a:p>
            <a:r>
              <a:rPr kumimoji="1" lang="ja-JP" altLang="en-US" dirty="0"/>
              <a:t>またこのとき、生成規則に対応するコードがあるならば出力します。</a:t>
            </a:r>
            <a:endParaRPr kumimoji="1" lang="en-US" altLang="ja-JP" dirty="0"/>
          </a:p>
          <a:p>
            <a:r>
              <a:rPr kumimoji="1" lang="ja-JP" altLang="en-US" dirty="0"/>
              <a:t>この場合は、</a:t>
            </a:r>
            <a:r>
              <a:rPr kumimoji="1" lang="en-US" altLang="ja-JP" dirty="0"/>
              <a:t>T+T </a:t>
            </a:r>
            <a:r>
              <a:rPr kumimoji="1" lang="ja-JP" altLang="en-US" dirty="0"/>
              <a:t>という足し算を還元していますので、</a:t>
            </a:r>
            <a:endParaRPr kumimoji="1" lang="en-US" altLang="ja-JP" dirty="0"/>
          </a:p>
          <a:p>
            <a:r>
              <a:rPr kumimoji="1" lang="en-US" altLang="ja-JP" dirty="0"/>
              <a:t>ADD </a:t>
            </a:r>
            <a:r>
              <a:rPr kumimoji="1" lang="ja-JP" altLang="en-US" dirty="0"/>
              <a:t>を出力します。</a:t>
            </a:r>
            <a:endParaRPr kumimoji="1" lang="en-US" altLang="ja-JP"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46</a:t>
            </a:fld>
            <a:endParaRPr kumimoji="1" lang="ja-JP" altLang="en-US"/>
          </a:p>
        </p:txBody>
      </p:sp>
    </p:spTree>
    <p:extLst>
      <p:ext uri="{BB962C8B-B14F-4D97-AF65-F5344CB8AC3E}">
        <p14:creationId xmlns:p14="http://schemas.microsoft.com/office/powerpoint/2010/main" val="67645713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スタックトップが、生成規則の右辺と一致しない場合は、</a:t>
            </a:r>
            <a:endParaRPr kumimoji="1" lang="en-US" altLang="ja-JP" dirty="0"/>
          </a:p>
          <a:p>
            <a:r>
              <a:rPr kumimoji="1" lang="ja-JP" altLang="en-US" dirty="0"/>
              <a:t>読み込み中の入力記号をスタックにプッシュします。</a:t>
            </a:r>
            <a:endParaRPr kumimoji="1" lang="en-US" altLang="ja-JP" dirty="0"/>
          </a:p>
          <a:p>
            <a:r>
              <a:rPr kumimoji="1" lang="ja-JP" altLang="en-US" dirty="0"/>
              <a:t>例えばこの図では、スタックトップは生成規則の右辺に一致しませんので、</a:t>
            </a:r>
            <a:endParaRPr kumimoji="1" lang="en-US" altLang="ja-JP" dirty="0"/>
          </a:p>
          <a:p>
            <a:r>
              <a:rPr kumimoji="1" lang="ja-JP" altLang="en-US" dirty="0"/>
              <a:t>読み込み中の入力記号 </a:t>
            </a:r>
            <a:r>
              <a:rPr kumimoji="1" lang="en-US" altLang="ja-JP" dirty="0"/>
              <a:t>) </a:t>
            </a:r>
            <a:r>
              <a:rPr kumimoji="1" lang="ja-JP" altLang="en-US" dirty="0"/>
              <a:t>をスタックにプッシュします。</a:t>
            </a:r>
            <a:endParaRPr kumimoji="1" lang="en-US" altLang="ja-JP" dirty="0"/>
          </a:p>
          <a:p>
            <a:r>
              <a:rPr kumimoji="1" lang="ja-JP" altLang="en-US" dirty="0"/>
              <a:t>このように、入力記号をスタックにプッシュすることを、</a:t>
            </a:r>
            <a:endParaRPr kumimoji="1" lang="en-US" altLang="ja-JP" dirty="0"/>
          </a:p>
          <a:p>
            <a:r>
              <a:rPr kumimoji="1" lang="ja-JP" altLang="en-US" dirty="0"/>
              <a:t>移動 </a:t>
            </a:r>
            <a:r>
              <a:rPr kumimoji="1" lang="en-US" altLang="ja-JP" dirty="0"/>
              <a:t>shift </a:t>
            </a:r>
            <a:r>
              <a:rPr kumimoji="1" lang="ja-JP" altLang="en-US" dirty="0"/>
              <a:t>と言います。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移動還元解析では、スタックトップが右辺に一致すれば、還元、</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一致しなければ移動します。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47</a:t>
            </a:fld>
            <a:endParaRPr kumimoji="1" lang="ja-JP" altLang="en-US"/>
          </a:p>
        </p:txBody>
      </p:sp>
    </p:spTree>
    <p:extLst>
      <p:ext uri="{BB962C8B-B14F-4D97-AF65-F5344CB8AC3E}">
        <p14:creationId xmlns:p14="http://schemas.microsoft.com/office/powerpoint/2010/main" val="5311967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移動還元解析では、右辺を左辺に変換してきます。</a:t>
            </a:r>
            <a:endParaRPr kumimoji="1" lang="en-US" altLang="ja-JP" dirty="0"/>
          </a:p>
          <a:p>
            <a:r>
              <a:rPr kumimoji="1" lang="ja-JP" altLang="en-US" dirty="0"/>
              <a:t>右辺を読み込み途中ならば移動、</a:t>
            </a:r>
            <a:endParaRPr kumimoji="1" lang="en-US" altLang="ja-JP" dirty="0"/>
          </a:p>
          <a:p>
            <a:r>
              <a:rPr kumimoji="1" lang="ja-JP" altLang="en-US" dirty="0"/>
              <a:t>右辺を読み込み完了すれば還元します。</a:t>
            </a:r>
            <a:endParaRPr kumimoji="1" lang="en-US" altLang="ja-JP" dirty="0"/>
          </a:p>
          <a:p>
            <a:r>
              <a:rPr kumimoji="1" lang="ja-JP" altLang="en-US" dirty="0"/>
              <a:t>例えば、</a:t>
            </a:r>
            <a:r>
              <a:rPr kumimoji="1" lang="en-US" altLang="ja-JP" dirty="0"/>
              <a:t>E</a:t>
            </a:r>
            <a:r>
              <a:rPr kumimoji="1" lang="ja-JP" altLang="en-US" dirty="0"/>
              <a:t>→</a:t>
            </a:r>
            <a:r>
              <a:rPr kumimoji="1" lang="en-US" altLang="ja-JP" dirty="0"/>
              <a:t>T+T </a:t>
            </a:r>
            <a:r>
              <a:rPr kumimoji="1" lang="ja-JP" altLang="en-US" dirty="0"/>
              <a:t>を解析する場合、</a:t>
            </a:r>
            <a:endParaRPr kumimoji="1" lang="en-US" altLang="ja-JP" dirty="0"/>
          </a:p>
          <a:p>
            <a:r>
              <a:rPr kumimoji="1" lang="ja-JP" altLang="en-US" dirty="0"/>
              <a:t>読み込み位置が右辺の先頭ならば、移動、</a:t>
            </a:r>
            <a:endParaRPr kumimoji="1" lang="en-US" altLang="ja-JP" dirty="0"/>
          </a:p>
          <a:p>
            <a:r>
              <a:rPr kumimoji="1" lang="ja-JP" altLang="en-US" dirty="0"/>
              <a:t>右辺の途中でも移動します。</a:t>
            </a:r>
            <a:endParaRPr kumimoji="1" lang="en-US" altLang="ja-JP" dirty="0"/>
          </a:p>
          <a:p>
            <a:r>
              <a:rPr kumimoji="1" lang="ja-JP" altLang="en-US" dirty="0"/>
              <a:t>そして、右辺の最後まで行くと、還元、つまり、右辺を左辺に変換します。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48</a:t>
            </a:fld>
            <a:endParaRPr kumimoji="1" lang="ja-JP" altLang="en-US"/>
          </a:p>
        </p:txBody>
      </p:sp>
    </p:spTree>
    <p:extLst>
      <p:ext uri="{BB962C8B-B14F-4D97-AF65-F5344CB8AC3E}">
        <p14:creationId xmlns:p14="http://schemas.microsoft.com/office/powerpoint/2010/main" val="35091140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例えばこちらの生成規則に対して、</a:t>
            </a:r>
            <a:endParaRPr kumimoji="1" lang="en-US" altLang="ja-JP" dirty="0"/>
          </a:p>
          <a:p>
            <a:r>
              <a:rPr kumimoji="1" lang="en-US" altLang="ja-JP" dirty="0"/>
              <a:t>( 5 + x ) – 4 * 2 </a:t>
            </a:r>
            <a:r>
              <a:rPr kumimoji="1" lang="ja-JP" altLang="en-US" dirty="0"/>
              <a:t>を解析してみましょう。</a:t>
            </a:r>
            <a:endParaRPr kumimoji="1" lang="en-US" altLang="ja-JP" dirty="0"/>
          </a:p>
          <a:p>
            <a:r>
              <a:rPr kumimoji="1" lang="ja-JP" altLang="en-US" dirty="0"/>
              <a:t>スタックは空ですので、まず先頭の入力 </a:t>
            </a:r>
            <a:r>
              <a:rPr kumimoji="1" lang="en-US" altLang="ja-JP" dirty="0"/>
              <a:t>( </a:t>
            </a:r>
            <a:r>
              <a:rPr kumimoji="1" lang="ja-JP" altLang="en-US" dirty="0"/>
              <a:t>を移動します。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49</a:t>
            </a:fld>
            <a:endParaRPr kumimoji="1" lang="ja-JP" altLang="en-US"/>
          </a:p>
        </p:txBody>
      </p:sp>
    </p:spTree>
    <p:extLst>
      <p:ext uri="{BB962C8B-B14F-4D97-AF65-F5344CB8AC3E}">
        <p14:creationId xmlns:p14="http://schemas.microsoft.com/office/powerpoint/2010/main" val="1905262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下降型解析 </a:t>
            </a:r>
            <a:r>
              <a:rPr kumimoji="1" lang="en-US" altLang="ja-JP" dirty="0"/>
              <a:t>top down parsing </a:t>
            </a:r>
            <a:r>
              <a:rPr kumimoji="1" lang="ja-JP" altLang="en-US" dirty="0"/>
              <a:t>では、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入力記号列を読み進めると、</a:t>
            </a:r>
          </a:p>
          <a:p>
            <a:r>
              <a:rPr kumimoji="1" lang="ja-JP" altLang="en-US" dirty="0"/>
              <a:t>根から葉に向けて構文解析木を決定していきます。</a:t>
            </a:r>
            <a:endParaRPr kumimoji="1" lang="en-US" altLang="ja-JP" dirty="0"/>
          </a:p>
          <a:p>
            <a:r>
              <a:rPr kumimoji="1" lang="ja-JP" altLang="en-US" dirty="0"/>
              <a:t>全ての葉に到達できれば解析完了です。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a:t>
            </a:fld>
            <a:endParaRPr kumimoji="1" lang="ja-JP" altLang="en-US"/>
          </a:p>
        </p:txBody>
      </p:sp>
    </p:spTree>
    <p:extLst>
      <p:ext uri="{BB962C8B-B14F-4D97-AF65-F5344CB8AC3E}">
        <p14:creationId xmlns:p14="http://schemas.microsoft.com/office/powerpoint/2010/main" val="320584229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さらに整数 </a:t>
            </a:r>
            <a:r>
              <a:rPr kumimoji="1" lang="en-US" altLang="ja-JP" dirty="0"/>
              <a:t>5 </a:t>
            </a:r>
            <a:r>
              <a:rPr kumimoji="1" lang="ja-JP" altLang="en-US" dirty="0"/>
              <a:t>を移動します。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50</a:t>
            </a:fld>
            <a:endParaRPr kumimoji="1" lang="ja-JP" altLang="en-US"/>
          </a:p>
        </p:txBody>
      </p:sp>
    </p:spTree>
    <p:extLst>
      <p:ext uri="{BB962C8B-B14F-4D97-AF65-F5344CB8AC3E}">
        <p14:creationId xmlns:p14="http://schemas.microsoft.com/office/powerpoint/2010/main" val="32328644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スタックトップに整数が来ました。</a:t>
            </a:r>
            <a:endParaRPr kumimoji="1" lang="en-US" altLang="ja-JP" dirty="0"/>
          </a:p>
          <a:p>
            <a:r>
              <a:rPr kumimoji="1" lang="ja-JP" altLang="en-US" dirty="0"/>
              <a:t>整数は </a:t>
            </a:r>
            <a:r>
              <a:rPr kumimoji="1" lang="en-US" altLang="ja-JP" dirty="0"/>
              <a:t>E </a:t>
            </a:r>
            <a:r>
              <a:rPr kumimoji="1" lang="ja-JP" altLang="en-US" dirty="0"/>
              <a:t>→ </a:t>
            </a:r>
            <a:r>
              <a:rPr kumimoji="1" lang="en-US" altLang="ja-JP" dirty="0"/>
              <a:t>i </a:t>
            </a:r>
            <a:r>
              <a:rPr kumimoji="1" lang="ja-JP" altLang="en-US" dirty="0"/>
              <a:t>の右辺に一致しますので、還元します。</a:t>
            </a:r>
            <a:endParaRPr kumimoji="1" lang="en-US" altLang="ja-JP" dirty="0"/>
          </a:p>
          <a:p>
            <a:r>
              <a:rPr kumimoji="1" lang="ja-JP" altLang="en-US" dirty="0"/>
              <a:t>つまり、右辺 </a:t>
            </a:r>
            <a:r>
              <a:rPr kumimoji="1" lang="en-US" altLang="ja-JP" dirty="0"/>
              <a:t>i </a:t>
            </a:r>
            <a:r>
              <a:rPr kumimoji="1" lang="ja-JP" altLang="en-US" dirty="0"/>
              <a:t>を左辺 </a:t>
            </a:r>
            <a:r>
              <a:rPr kumimoji="1" lang="en-US" altLang="ja-JP" dirty="0"/>
              <a:t>E </a:t>
            </a:r>
            <a:r>
              <a:rPr kumimoji="1" lang="ja-JP" altLang="en-US" dirty="0"/>
              <a:t>に変換します。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51</a:t>
            </a:fld>
            <a:endParaRPr kumimoji="1" lang="ja-JP" altLang="en-US"/>
          </a:p>
        </p:txBody>
      </p:sp>
    </p:spTree>
    <p:extLst>
      <p:ext uri="{BB962C8B-B14F-4D97-AF65-F5344CB8AC3E}">
        <p14:creationId xmlns:p14="http://schemas.microsoft.com/office/powerpoint/2010/main" val="406658104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スタックから整数 </a:t>
            </a:r>
            <a:r>
              <a:rPr kumimoji="1" lang="en-US" altLang="ja-JP" dirty="0"/>
              <a:t>5 </a:t>
            </a:r>
            <a:r>
              <a:rPr kumimoji="1" lang="ja-JP" altLang="en-US" dirty="0"/>
              <a:t>をポップし、</a:t>
            </a:r>
            <a:r>
              <a:rPr kumimoji="1" lang="en-US" altLang="ja-JP" dirty="0"/>
              <a:t>E </a:t>
            </a:r>
            <a:r>
              <a:rPr kumimoji="1" lang="ja-JP" altLang="en-US" dirty="0"/>
              <a:t>をプッシュします。</a:t>
            </a:r>
            <a:endParaRPr kumimoji="1" lang="en-US" altLang="ja-JP" dirty="0"/>
          </a:p>
          <a:p>
            <a:r>
              <a:rPr kumimoji="1" lang="ja-JP" altLang="en-US" dirty="0"/>
              <a:t>このとき、対応するコードを出力します。</a:t>
            </a:r>
            <a:endParaRPr kumimoji="1" lang="en-US" altLang="ja-JP" dirty="0"/>
          </a:p>
          <a:p>
            <a:r>
              <a:rPr kumimoji="1" lang="ja-JP" altLang="en-US" dirty="0"/>
              <a:t>整数 </a:t>
            </a:r>
            <a:r>
              <a:rPr kumimoji="1" lang="en-US" altLang="ja-JP" dirty="0"/>
              <a:t>5 </a:t>
            </a:r>
            <a:r>
              <a:rPr kumimoji="1" lang="ja-JP" altLang="en-US" dirty="0"/>
              <a:t>を還元しましたので、</a:t>
            </a:r>
            <a:r>
              <a:rPr kumimoji="1" lang="en-US" altLang="ja-JP" dirty="0"/>
              <a:t>PUSHI 5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52</a:t>
            </a:fld>
            <a:endParaRPr kumimoji="1" lang="ja-JP" altLang="en-US"/>
          </a:p>
        </p:txBody>
      </p:sp>
    </p:spTree>
    <p:extLst>
      <p:ext uri="{BB962C8B-B14F-4D97-AF65-F5344CB8AC3E}">
        <p14:creationId xmlns:p14="http://schemas.microsoft.com/office/powerpoint/2010/main" val="554331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a:t>
            </a:r>
            <a:r>
              <a:rPr kumimoji="1" lang="ja-JP" altLang="en-US" dirty="0"/>
              <a:t>を移動します。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53</a:t>
            </a:fld>
            <a:endParaRPr kumimoji="1" lang="ja-JP" altLang="en-US"/>
          </a:p>
        </p:txBody>
      </p:sp>
    </p:spTree>
    <p:extLst>
      <p:ext uri="{BB962C8B-B14F-4D97-AF65-F5344CB8AC3E}">
        <p14:creationId xmlns:p14="http://schemas.microsoft.com/office/powerpoint/2010/main" val="115942335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 </a:t>
            </a:r>
            <a:r>
              <a:rPr kumimoji="1" lang="en-US" altLang="ja-JP" dirty="0"/>
              <a:t>x </a:t>
            </a:r>
            <a:r>
              <a:rPr kumimoji="1" lang="ja-JP" altLang="en-US" dirty="0"/>
              <a:t>を移動します。</a:t>
            </a:r>
            <a:endParaRPr kumimoji="1" lang="en-US" altLang="ja-JP" dirty="0"/>
          </a:p>
          <a:p>
            <a:r>
              <a:rPr kumimoji="1" lang="ja-JP" altLang="en-US" dirty="0"/>
              <a:t>するとスタックトップが、</a:t>
            </a:r>
            <a:r>
              <a:rPr kumimoji="1" lang="en-US" altLang="ja-JP" dirty="0"/>
              <a:t>E </a:t>
            </a:r>
            <a:r>
              <a:rPr kumimoji="1" lang="ja-JP" altLang="en-US" dirty="0"/>
              <a:t>→ </a:t>
            </a:r>
            <a:r>
              <a:rPr kumimoji="1" lang="en-US" altLang="ja-JP" dirty="0"/>
              <a:t>n </a:t>
            </a:r>
            <a:r>
              <a:rPr kumimoji="1" lang="ja-JP" altLang="en-US" dirty="0"/>
              <a:t>の右辺に一致しますので、還元します。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54</a:t>
            </a:fld>
            <a:endParaRPr kumimoji="1" lang="ja-JP" altLang="en-US"/>
          </a:p>
        </p:txBody>
      </p:sp>
    </p:spTree>
    <p:extLst>
      <p:ext uri="{BB962C8B-B14F-4D97-AF65-F5344CB8AC3E}">
        <p14:creationId xmlns:p14="http://schemas.microsoft.com/office/powerpoint/2010/main" val="9858382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 </a:t>
            </a:r>
            <a:r>
              <a:rPr kumimoji="1" lang="en-US" altLang="ja-JP" dirty="0"/>
              <a:t>x </a:t>
            </a:r>
            <a:r>
              <a:rPr kumimoji="1" lang="ja-JP" altLang="en-US" dirty="0"/>
              <a:t>を還元しましたので、コード </a:t>
            </a:r>
            <a:r>
              <a:rPr kumimoji="1" lang="en-US" altLang="ja-JP" dirty="0"/>
              <a:t>PUSH &amp;x </a:t>
            </a:r>
            <a:r>
              <a:rPr kumimoji="1" lang="ja-JP" altLang="en-US" dirty="0"/>
              <a:t>を出力します。</a:t>
            </a:r>
            <a:endParaRPr kumimoji="1" lang="en-US" altLang="ja-JP" dirty="0"/>
          </a:p>
          <a:p>
            <a:r>
              <a:rPr kumimoji="1" lang="ja-JP" altLang="en-US" dirty="0"/>
              <a:t>スタックトップが、</a:t>
            </a:r>
            <a:r>
              <a:rPr kumimoji="1" lang="en-US" altLang="ja-JP" dirty="0"/>
              <a:t>E </a:t>
            </a:r>
            <a:r>
              <a:rPr kumimoji="1" lang="ja-JP" altLang="en-US" dirty="0"/>
              <a:t>→ </a:t>
            </a:r>
            <a:r>
              <a:rPr kumimoji="1" lang="en-US" altLang="ja-JP" dirty="0"/>
              <a:t>E+E </a:t>
            </a:r>
            <a:r>
              <a:rPr kumimoji="1" lang="ja-JP" altLang="en-US" dirty="0"/>
              <a:t>に一致しましたので、還元します。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55</a:t>
            </a:fld>
            <a:endParaRPr kumimoji="1" lang="ja-JP" altLang="en-US"/>
          </a:p>
        </p:txBody>
      </p:sp>
    </p:spTree>
    <p:extLst>
      <p:ext uri="{BB962C8B-B14F-4D97-AF65-F5344CB8AC3E}">
        <p14:creationId xmlns:p14="http://schemas.microsoft.com/office/powerpoint/2010/main" val="70761078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E+E </a:t>
            </a:r>
            <a:r>
              <a:rPr kumimoji="1" lang="ja-JP" altLang="en-US" dirty="0"/>
              <a:t>を還元しましたので、コード </a:t>
            </a:r>
            <a:r>
              <a:rPr kumimoji="1" lang="en-US" altLang="ja-JP" dirty="0"/>
              <a:t>ADD </a:t>
            </a:r>
            <a:r>
              <a:rPr kumimoji="1" lang="ja-JP" altLang="en-US" dirty="0"/>
              <a:t>を出力します。</a:t>
            </a:r>
            <a:r>
              <a:rPr kumimoji="1" lang="en-US" altLang="ja-JP" dirty="0"/>
              <a:t> </a:t>
            </a:r>
          </a:p>
          <a:p>
            <a:r>
              <a:rPr kumimoji="1" lang="ja-JP" altLang="en-US" dirty="0"/>
              <a:t>次は </a:t>
            </a:r>
            <a:r>
              <a:rPr kumimoji="1" lang="en-US" altLang="ja-JP" dirty="0"/>
              <a:t>) </a:t>
            </a:r>
            <a:r>
              <a:rPr kumimoji="1" lang="ja-JP" altLang="en-US" dirty="0"/>
              <a:t>を移動します。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56</a:t>
            </a:fld>
            <a:endParaRPr kumimoji="1" lang="ja-JP" altLang="en-US"/>
          </a:p>
        </p:txBody>
      </p:sp>
    </p:spTree>
    <p:extLst>
      <p:ext uri="{BB962C8B-B14F-4D97-AF65-F5344CB8AC3E}">
        <p14:creationId xmlns:p14="http://schemas.microsoft.com/office/powerpoint/2010/main" val="38811810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スタックトップが、</a:t>
            </a:r>
            <a:r>
              <a:rPr kumimoji="1" lang="en-US" altLang="ja-JP" dirty="0"/>
              <a:t>E </a:t>
            </a:r>
            <a:r>
              <a:rPr kumimoji="1" lang="ja-JP" altLang="en-US" dirty="0"/>
              <a:t>→ </a:t>
            </a:r>
            <a:r>
              <a:rPr kumimoji="1" lang="en-US" altLang="ja-JP" dirty="0"/>
              <a:t>(E) </a:t>
            </a:r>
            <a:r>
              <a:rPr kumimoji="1" lang="ja-JP" altLang="en-US" dirty="0"/>
              <a:t>に一致しましたので、還元します。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57</a:t>
            </a:fld>
            <a:endParaRPr kumimoji="1" lang="ja-JP" altLang="en-US"/>
          </a:p>
        </p:txBody>
      </p:sp>
    </p:spTree>
    <p:extLst>
      <p:ext uri="{BB962C8B-B14F-4D97-AF65-F5344CB8AC3E}">
        <p14:creationId xmlns:p14="http://schemas.microsoft.com/office/powerpoint/2010/main" val="401429881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 </a:t>
            </a:r>
            <a:r>
              <a:rPr kumimoji="1" lang="ja-JP" altLang="en-US" dirty="0"/>
              <a:t>を還元しましたが、対応するコードはありませんので何も出力しません。</a:t>
            </a:r>
            <a:endParaRPr kumimoji="1" lang="en-US" altLang="ja-JP" dirty="0"/>
          </a:p>
          <a:p>
            <a:r>
              <a:rPr kumimoji="1" lang="ja-JP" altLang="en-US" dirty="0"/>
              <a:t>次は </a:t>
            </a:r>
            <a:r>
              <a:rPr kumimoji="1" lang="en-US" altLang="ja-JP" dirty="0"/>
              <a:t>- </a:t>
            </a:r>
            <a:r>
              <a:rPr kumimoji="1" lang="ja-JP" altLang="en-US" dirty="0"/>
              <a:t>を移動します。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58</a:t>
            </a:fld>
            <a:endParaRPr kumimoji="1" lang="ja-JP" altLang="en-US"/>
          </a:p>
        </p:txBody>
      </p:sp>
    </p:spTree>
    <p:extLst>
      <p:ext uri="{BB962C8B-B14F-4D97-AF65-F5344CB8AC3E}">
        <p14:creationId xmlns:p14="http://schemas.microsoft.com/office/powerpoint/2010/main" val="253254536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整数 </a:t>
            </a:r>
            <a:r>
              <a:rPr kumimoji="1" lang="en-US" altLang="ja-JP" dirty="0"/>
              <a:t>4 </a:t>
            </a:r>
            <a:r>
              <a:rPr kumimoji="1" lang="ja-JP" altLang="en-US" dirty="0"/>
              <a:t>を移動します。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59</a:t>
            </a:fld>
            <a:endParaRPr kumimoji="1" lang="ja-JP" altLang="en-US"/>
          </a:p>
        </p:txBody>
      </p:sp>
    </p:spTree>
    <p:extLst>
      <p:ext uri="{BB962C8B-B14F-4D97-AF65-F5344CB8AC3E}">
        <p14:creationId xmlns:p14="http://schemas.microsoft.com/office/powerpoint/2010/main" val="3913208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例えばこのような生成規則が与えられたときに、</a:t>
            </a:r>
            <a:endParaRPr kumimoji="1" lang="en-US" altLang="ja-JP" dirty="0"/>
          </a:p>
          <a:p>
            <a:r>
              <a:rPr kumimoji="1" lang="ja-JP" altLang="en-US"/>
              <a:t>下降型解析をする場合を考えます。</a:t>
            </a:r>
            <a:endParaRPr kumimoji="1" lang="en-US" altLang="ja-JP" dirty="0"/>
          </a:p>
          <a:p>
            <a:r>
              <a:rPr kumimoji="1" lang="ja-JP" altLang="en-US"/>
              <a:t>下降型解析では、生成規則の左辺を右辺に変換する、という操作を繰り返していきます。</a:t>
            </a:r>
            <a:endParaRPr kumimoji="1" lang="en-US" altLang="ja-JP" dirty="0"/>
          </a:p>
          <a:p>
            <a:r>
              <a:rPr kumimoji="1" lang="ja-JP" altLang="en-US"/>
              <a:t>文字列 </a:t>
            </a:r>
            <a:r>
              <a:rPr kumimoji="1" lang="en-US" altLang="ja-JP" dirty="0" err="1"/>
              <a:t>a,b,c</a:t>
            </a:r>
            <a:r>
              <a:rPr kumimoji="1" lang="en-US" altLang="ja-JP" dirty="0"/>
              <a:t> </a:t>
            </a:r>
            <a:r>
              <a:rPr kumimoji="1" lang="ja-JP" altLang="en-US"/>
              <a:t>が入力されたとします。</a:t>
            </a:r>
            <a:endParaRPr kumimoji="1" lang="en-US" altLang="ja-JP" dirty="0"/>
          </a:p>
          <a:p>
            <a:r>
              <a:rPr kumimoji="1" lang="ja-JP" altLang="en-US"/>
              <a:t>開始記号は </a:t>
            </a:r>
            <a:r>
              <a:rPr kumimoji="1" lang="en-US" altLang="ja-JP" dirty="0"/>
              <a:t>&lt;</a:t>
            </a:r>
            <a:r>
              <a:rPr kumimoji="1" lang="en-US" altLang="ja-JP" dirty="0" err="1"/>
              <a:t>namelist</a:t>
            </a:r>
            <a:r>
              <a:rPr kumimoji="1" lang="en-US" altLang="ja-JP" dirty="0"/>
              <a:t>&gt; </a:t>
            </a:r>
            <a:r>
              <a:rPr kumimoji="1" lang="ja-JP" altLang="en-US"/>
              <a:t>ですので、ここから </a:t>
            </a:r>
            <a:r>
              <a:rPr kumimoji="1" lang="en-US" altLang="ja-JP" dirty="0" err="1"/>
              <a:t>a,b,c</a:t>
            </a:r>
            <a:r>
              <a:rPr kumimoji="1" lang="en-US" altLang="ja-JP" dirty="0"/>
              <a:t> </a:t>
            </a:r>
            <a:r>
              <a:rPr kumimoji="1" lang="ja-JP" altLang="en-US"/>
              <a:t>が導出できるか判定します。</a:t>
            </a:r>
            <a:endParaRPr kumimoji="1" lang="en-US" altLang="ja-JP" dirty="0"/>
          </a:p>
          <a:p>
            <a:r>
              <a:rPr kumimoji="1" lang="en-US" altLang="ja-JP" dirty="0"/>
              <a:t>&lt;</a:t>
            </a:r>
            <a:r>
              <a:rPr kumimoji="1" lang="en-US" altLang="ja-JP" dirty="0" err="1"/>
              <a:t>namelist</a:t>
            </a:r>
            <a:r>
              <a:rPr kumimoji="1" lang="en-US" altLang="ja-JP" dirty="0"/>
              <a:t>&gt; </a:t>
            </a:r>
            <a:r>
              <a:rPr kumimoji="1" lang="ja-JP" altLang="en-US"/>
              <a:t>を </a:t>
            </a:r>
            <a:r>
              <a:rPr kumimoji="1" lang="en-US" altLang="ja-JP" dirty="0"/>
              <a:t>&lt;name&gt; “,” &lt;</a:t>
            </a:r>
            <a:r>
              <a:rPr kumimoji="1" lang="en-US" altLang="ja-JP" dirty="0" err="1"/>
              <a:t>namelist</a:t>
            </a:r>
            <a:r>
              <a:rPr kumimoji="1" lang="en-US" altLang="ja-JP" dirty="0"/>
              <a:t>&gt; </a:t>
            </a:r>
            <a:r>
              <a:rPr kumimoji="1" lang="ja-JP" altLang="en-US"/>
              <a:t>に変換します。</a:t>
            </a:r>
            <a:endParaRPr kumimoji="1" lang="en-US" altLang="ja-JP" dirty="0"/>
          </a:p>
          <a:p>
            <a:r>
              <a:rPr kumimoji="1" lang="en-US" altLang="ja-JP" dirty="0"/>
              <a:t>&lt;name&gt; </a:t>
            </a:r>
            <a:r>
              <a:rPr kumimoji="1" lang="ja-JP" altLang="en-US"/>
              <a:t>を </a:t>
            </a:r>
            <a:r>
              <a:rPr kumimoji="1" lang="en-US" altLang="ja-JP" dirty="0"/>
              <a:t>“a” </a:t>
            </a:r>
            <a:r>
              <a:rPr kumimoji="1" lang="ja-JP" altLang="en-US"/>
              <a:t>に変換します。</a:t>
            </a:r>
            <a:endParaRPr kumimoji="1" lang="en-US" altLang="ja-JP" dirty="0"/>
          </a:p>
          <a:p>
            <a:r>
              <a:rPr kumimoji="1" lang="en-US" altLang="ja-JP" dirty="0"/>
              <a:t>&lt;</a:t>
            </a:r>
            <a:r>
              <a:rPr kumimoji="1" lang="en-US" altLang="ja-JP" dirty="0" err="1"/>
              <a:t>namelist</a:t>
            </a:r>
            <a:r>
              <a:rPr kumimoji="1" lang="en-US" altLang="ja-JP" dirty="0"/>
              <a:t>&gt; </a:t>
            </a:r>
            <a:r>
              <a:rPr kumimoji="1" lang="ja-JP" altLang="en-US"/>
              <a:t>を </a:t>
            </a:r>
            <a:r>
              <a:rPr kumimoji="1" lang="en-US" altLang="ja-JP" dirty="0"/>
              <a:t>&lt;name&gt; “,” &lt;</a:t>
            </a:r>
            <a:r>
              <a:rPr kumimoji="1" lang="en-US" altLang="ja-JP" dirty="0" err="1"/>
              <a:t>namelist</a:t>
            </a:r>
            <a:r>
              <a:rPr kumimoji="1" lang="en-US" altLang="ja-JP" dirty="0"/>
              <a:t>&gt; </a:t>
            </a:r>
            <a:r>
              <a:rPr kumimoji="1" lang="ja-JP" altLang="en-US"/>
              <a:t>に変換します。</a:t>
            </a:r>
            <a:endParaRPr kumimoji="1" lang="en-US" altLang="ja-JP" dirty="0"/>
          </a:p>
          <a:p>
            <a:r>
              <a:rPr kumimoji="1" lang="en-US" altLang="ja-JP" dirty="0"/>
              <a:t>&lt;name&gt; </a:t>
            </a:r>
            <a:r>
              <a:rPr kumimoji="1" lang="ja-JP" altLang="en-US"/>
              <a:t>を </a:t>
            </a:r>
            <a:r>
              <a:rPr kumimoji="1" lang="en-US" altLang="ja-JP" dirty="0"/>
              <a:t>“b” </a:t>
            </a:r>
            <a:r>
              <a:rPr kumimoji="1" lang="ja-JP" altLang="en-US"/>
              <a:t>に変換します。</a:t>
            </a:r>
            <a:endParaRPr kumimoji="1" lang="en-US" altLang="ja-JP" dirty="0"/>
          </a:p>
          <a:p>
            <a:r>
              <a:rPr kumimoji="1" lang="en-US" altLang="ja-JP" dirty="0"/>
              <a:t>&lt;</a:t>
            </a:r>
            <a:r>
              <a:rPr kumimoji="1" lang="en-US" altLang="ja-JP" dirty="0" err="1"/>
              <a:t>namelist</a:t>
            </a:r>
            <a:r>
              <a:rPr kumimoji="1" lang="en-US" altLang="ja-JP" dirty="0"/>
              <a:t>&gt; </a:t>
            </a:r>
            <a:r>
              <a:rPr kumimoji="1" lang="ja-JP" altLang="en-US"/>
              <a:t>を </a:t>
            </a:r>
            <a:r>
              <a:rPr kumimoji="1" lang="en-US" altLang="ja-JP" dirty="0"/>
              <a:t>&lt;name&gt; </a:t>
            </a:r>
            <a:r>
              <a:rPr kumimoji="1" lang="ja-JP" altLang="en-US"/>
              <a:t>に変換します。</a:t>
            </a:r>
            <a:endParaRPr kumimoji="1" lang="en-US" altLang="ja-JP" dirty="0"/>
          </a:p>
          <a:p>
            <a:r>
              <a:rPr kumimoji="1" lang="en-US" altLang="ja-JP" dirty="0"/>
              <a:t>&lt;name&gt; </a:t>
            </a:r>
            <a:r>
              <a:rPr kumimoji="1" lang="ja-JP" altLang="en-US"/>
              <a:t>を </a:t>
            </a:r>
            <a:r>
              <a:rPr kumimoji="1" lang="en-US" altLang="ja-JP" dirty="0"/>
              <a:t>“c” </a:t>
            </a:r>
            <a:r>
              <a:rPr kumimoji="1" lang="ja-JP" altLang="en-US"/>
              <a:t>に変換します。</a:t>
            </a:r>
            <a:endParaRPr kumimoji="1" lang="en-US" altLang="ja-JP" dirty="0"/>
          </a:p>
          <a:p>
            <a:r>
              <a:rPr kumimoji="1" lang="ja-JP" altLang="en-US"/>
              <a:t>入力文字列 </a:t>
            </a:r>
            <a:r>
              <a:rPr kumimoji="1" lang="en-US" altLang="ja-JP" dirty="0" err="1"/>
              <a:t>a,b,c</a:t>
            </a:r>
            <a:r>
              <a:rPr kumimoji="1" lang="en-US" altLang="ja-JP" dirty="0"/>
              <a:t> </a:t>
            </a:r>
            <a:r>
              <a:rPr kumimoji="1" lang="ja-JP" altLang="en-US"/>
              <a:t>にたどり着きましたので、</a:t>
            </a:r>
            <a:endParaRPr kumimoji="1" lang="en-US" altLang="ja-JP" dirty="0"/>
          </a:p>
          <a:p>
            <a:r>
              <a:rPr kumimoji="1" lang="ja-JP" altLang="en-US"/>
              <a:t>これで、 開始記号 </a:t>
            </a:r>
            <a:r>
              <a:rPr kumimoji="1" lang="en-US" altLang="ja-JP" dirty="0"/>
              <a:t>&lt;</a:t>
            </a:r>
            <a:r>
              <a:rPr kumimoji="1" lang="en-US" altLang="ja-JP" dirty="0" err="1"/>
              <a:t>namelist</a:t>
            </a:r>
            <a:r>
              <a:rPr kumimoji="1" lang="en-US" altLang="ja-JP" dirty="0"/>
              <a:t>&gt; </a:t>
            </a:r>
            <a:r>
              <a:rPr kumimoji="1" lang="ja-JP" altLang="en-US"/>
              <a:t>から入力文字列 </a:t>
            </a:r>
            <a:r>
              <a:rPr kumimoji="1" lang="en-US" altLang="ja-JP" dirty="0" err="1"/>
              <a:t>a,b,c</a:t>
            </a:r>
            <a:r>
              <a:rPr kumimoji="1" lang="en-US" altLang="ja-JP" dirty="0"/>
              <a:t> </a:t>
            </a:r>
            <a:r>
              <a:rPr kumimoji="1" lang="ja-JP" altLang="en-US"/>
              <a:t>が導出されました。</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6</a:t>
            </a:fld>
            <a:endParaRPr kumimoji="1" lang="ja-JP" altLang="en-US"/>
          </a:p>
        </p:txBody>
      </p:sp>
    </p:spTree>
    <p:extLst>
      <p:ext uri="{BB962C8B-B14F-4D97-AF65-F5344CB8AC3E}">
        <p14:creationId xmlns:p14="http://schemas.microsoft.com/office/powerpoint/2010/main" val="150563977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スタックトップが </a:t>
            </a:r>
            <a:r>
              <a:rPr kumimoji="1" lang="en-US" altLang="ja-JP" dirty="0"/>
              <a:t>E </a:t>
            </a:r>
            <a:r>
              <a:rPr kumimoji="1" lang="ja-JP" altLang="en-US" dirty="0"/>
              <a:t>→ </a:t>
            </a:r>
            <a:r>
              <a:rPr kumimoji="1" lang="en-US" altLang="ja-JP" dirty="0"/>
              <a:t>i </a:t>
            </a:r>
            <a:r>
              <a:rPr kumimoji="1" lang="ja-JP" altLang="en-US" dirty="0"/>
              <a:t>の右辺に一致しますので、還元します。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60</a:t>
            </a:fld>
            <a:endParaRPr kumimoji="1" lang="ja-JP" altLang="en-US"/>
          </a:p>
        </p:txBody>
      </p:sp>
    </p:spTree>
    <p:extLst>
      <p:ext uri="{BB962C8B-B14F-4D97-AF65-F5344CB8AC3E}">
        <p14:creationId xmlns:p14="http://schemas.microsoft.com/office/powerpoint/2010/main" val="275624475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整数 </a:t>
            </a:r>
            <a:r>
              <a:rPr kumimoji="1" lang="en-US" altLang="ja-JP" dirty="0"/>
              <a:t>4 </a:t>
            </a:r>
            <a:r>
              <a:rPr kumimoji="1" lang="ja-JP" altLang="en-US" dirty="0"/>
              <a:t>を還元しましたので、</a:t>
            </a:r>
            <a:r>
              <a:rPr kumimoji="1" lang="en-US" altLang="ja-JP" dirty="0"/>
              <a:t>PUSHI 4 </a:t>
            </a:r>
            <a:r>
              <a:rPr kumimoji="1" lang="ja-JP" altLang="en-US" dirty="0"/>
              <a:t>を出力します。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さて、ここで、スタックトップが </a:t>
            </a:r>
            <a:r>
              <a:rPr kumimoji="1" lang="en-US" altLang="ja-JP" dirty="0"/>
              <a:t>E</a:t>
            </a:r>
            <a:r>
              <a:rPr kumimoji="1" lang="ja-JP" altLang="en-US" dirty="0"/>
              <a:t>→ </a:t>
            </a:r>
            <a:r>
              <a:rPr kumimoji="1" lang="en-US" altLang="ja-JP" dirty="0"/>
              <a:t>E-E </a:t>
            </a:r>
            <a:r>
              <a:rPr kumimoji="1" lang="ja-JP" altLang="en-US" dirty="0"/>
              <a:t>の右辺に一致しました。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これまで説明した規則に従えば、</a:t>
            </a:r>
            <a:r>
              <a:rPr kumimoji="1" lang="en-US" altLang="ja-JP" dirty="0"/>
              <a:t>E-E </a:t>
            </a:r>
            <a:r>
              <a:rPr kumimoji="1" lang="ja-JP" altLang="en-US" dirty="0"/>
              <a:t>を還元するのですが、</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この後の入力には </a:t>
            </a:r>
            <a:r>
              <a:rPr kumimoji="1" lang="en-US" altLang="ja-JP" dirty="0"/>
              <a:t>* </a:t>
            </a:r>
            <a:r>
              <a:rPr kumimoji="1" lang="ja-JP" altLang="en-US" dirty="0"/>
              <a:t>が来ています。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掛算は引き算よりも先にしなければなりませんので、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ここでは還元せずに、</a:t>
            </a:r>
            <a:r>
              <a:rPr kumimoji="1" lang="en-US" altLang="ja-JP" dirty="0"/>
              <a:t>* </a:t>
            </a:r>
            <a:r>
              <a:rPr kumimoji="1" lang="ja-JP" altLang="en-US" dirty="0"/>
              <a:t>を移動します。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61</a:t>
            </a:fld>
            <a:endParaRPr kumimoji="1" lang="ja-JP" altLang="en-US"/>
          </a:p>
        </p:txBody>
      </p:sp>
    </p:spTree>
    <p:extLst>
      <p:ext uri="{BB962C8B-B14F-4D97-AF65-F5344CB8AC3E}">
        <p14:creationId xmlns:p14="http://schemas.microsoft.com/office/powerpoint/2010/main" val="311546796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整数 </a:t>
            </a:r>
            <a:r>
              <a:rPr kumimoji="1" lang="en-US" altLang="ja-JP" dirty="0"/>
              <a:t>2 </a:t>
            </a:r>
            <a:r>
              <a:rPr kumimoji="1" lang="ja-JP" altLang="en-US" dirty="0"/>
              <a:t>を移動します。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62</a:t>
            </a:fld>
            <a:endParaRPr kumimoji="1" lang="ja-JP" altLang="en-US"/>
          </a:p>
        </p:txBody>
      </p:sp>
    </p:spTree>
    <p:extLst>
      <p:ext uri="{BB962C8B-B14F-4D97-AF65-F5344CB8AC3E}">
        <p14:creationId xmlns:p14="http://schemas.microsoft.com/office/powerpoint/2010/main" val="84404617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スタックトップが </a:t>
            </a:r>
            <a:r>
              <a:rPr kumimoji="1" lang="en-US" altLang="ja-JP" dirty="0"/>
              <a:t>E </a:t>
            </a:r>
            <a:r>
              <a:rPr kumimoji="1" lang="ja-JP" altLang="en-US" dirty="0"/>
              <a:t>→ </a:t>
            </a:r>
            <a:r>
              <a:rPr kumimoji="1" lang="en-US" altLang="ja-JP" dirty="0"/>
              <a:t>i </a:t>
            </a:r>
            <a:r>
              <a:rPr kumimoji="1" lang="ja-JP" altLang="en-US" dirty="0"/>
              <a:t>の右辺に一致しますので、還元します。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63</a:t>
            </a:fld>
            <a:endParaRPr kumimoji="1" lang="ja-JP" altLang="en-US"/>
          </a:p>
        </p:txBody>
      </p:sp>
    </p:spTree>
    <p:extLst>
      <p:ext uri="{BB962C8B-B14F-4D97-AF65-F5344CB8AC3E}">
        <p14:creationId xmlns:p14="http://schemas.microsoft.com/office/powerpoint/2010/main" val="97474945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整数 </a:t>
            </a:r>
            <a:r>
              <a:rPr kumimoji="1" lang="en-US" altLang="ja-JP" dirty="0"/>
              <a:t>2 </a:t>
            </a:r>
            <a:r>
              <a:rPr kumimoji="1" lang="ja-JP" altLang="en-US" dirty="0"/>
              <a:t>を還元しましたので、</a:t>
            </a:r>
            <a:r>
              <a:rPr kumimoji="1" lang="en-US" altLang="ja-JP" dirty="0"/>
              <a:t>PUSHI </a:t>
            </a:r>
            <a:r>
              <a:rPr kumimoji="1" lang="ja-JP" altLang="en-US" dirty="0"/>
              <a:t>２</a:t>
            </a:r>
            <a:r>
              <a:rPr kumimoji="1" lang="en-US" altLang="ja-JP" dirty="0"/>
              <a:t> </a:t>
            </a:r>
            <a:r>
              <a:rPr kumimoji="1" lang="ja-JP" altLang="en-US" dirty="0"/>
              <a:t>を出力します。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スタックトップが、</a:t>
            </a:r>
            <a:r>
              <a:rPr kumimoji="1" lang="en-US" altLang="ja-JP" dirty="0"/>
              <a:t>E </a:t>
            </a:r>
            <a:r>
              <a:rPr kumimoji="1" lang="ja-JP" altLang="en-US" dirty="0"/>
              <a:t>→ </a:t>
            </a:r>
            <a:r>
              <a:rPr kumimoji="1" lang="en-US" altLang="ja-JP" dirty="0"/>
              <a:t>E*E </a:t>
            </a:r>
            <a:r>
              <a:rPr kumimoji="1" lang="ja-JP" altLang="en-US" dirty="0"/>
              <a:t>に一致しましたので、還元します。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64</a:t>
            </a:fld>
            <a:endParaRPr kumimoji="1" lang="ja-JP" altLang="en-US"/>
          </a:p>
        </p:txBody>
      </p:sp>
    </p:spTree>
    <p:extLst>
      <p:ext uri="{BB962C8B-B14F-4D97-AF65-F5344CB8AC3E}">
        <p14:creationId xmlns:p14="http://schemas.microsoft.com/office/powerpoint/2010/main" val="373582628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E*E </a:t>
            </a:r>
            <a:r>
              <a:rPr kumimoji="1" lang="ja-JP" altLang="en-US" dirty="0"/>
              <a:t>を還元しましたので、コード </a:t>
            </a:r>
            <a:r>
              <a:rPr kumimoji="1" lang="en-US" altLang="ja-JP" dirty="0"/>
              <a:t>MUL </a:t>
            </a:r>
            <a:r>
              <a:rPr kumimoji="1" lang="ja-JP" altLang="en-US" dirty="0"/>
              <a:t>を出力します。</a:t>
            </a:r>
            <a:r>
              <a:rPr kumimoji="1" lang="en-US" altLang="ja-JP"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スタックトップが、</a:t>
            </a:r>
            <a:r>
              <a:rPr kumimoji="1" lang="en-US" altLang="ja-JP" dirty="0"/>
              <a:t>E </a:t>
            </a:r>
            <a:r>
              <a:rPr kumimoji="1" lang="ja-JP" altLang="en-US" dirty="0"/>
              <a:t>→ </a:t>
            </a:r>
            <a:r>
              <a:rPr kumimoji="1" lang="en-US" altLang="ja-JP" dirty="0"/>
              <a:t>E-E </a:t>
            </a:r>
            <a:r>
              <a:rPr kumimoji="1" lang="ja-JP" altLang="en-US" dirty="0"/>
              <a:t>に一致しましたので、還元します。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65</a:t>
            </a:fld>
            <a:endParaRPr kumimoji="1" lang="ja-JP" altLang="en-US"/>
          </a:p>
        </p:txBody>
      </p:sp>
    </p:spTree>
    <p:extLst>
      <p:ext uri="{BB962C8B-B14F-4D97-AF65-F5344CB8AC3E}">
        <p14:creationId xmlns:p14="http://schemas.microsoft.com/office/powerpoint/2010/main" val="63058042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E-E </a:t>
            </a:r>
            <a:r>
              <a:rPr kumimoji="1" lang="ja-JP" altLang="en-US" dirty="0"/>
              <a:t>を還元しましたので、コード </a:t>
            </a:r>
            <a:r>
              <a:rPr kumimoji="1" lang="en-US" altLang="ja-JP" dirty="0"/>
              <a:t>SUB </a:t>
            </a:r>
            <a:r>
              <a:rPr kumimoji="1" lang="ja-JP" altLang="en-US" dirty="0"/>
              <a:t>を出力します。</a:t>
            </a:r>
            <a:r>
              <a:rPr kumimoji="1" lang="en-US" altLang="ja-JP"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スタックトップが、</a:t>
            </a:r>
            <a:r>
              <a:rPr kumimoji="1" lang="en-US" altLang="ja-JP" dirty="0"/>
              <a:t>E </a:t>
            </a:r>
            <a:r>
              <a:rPr kumimoji="1" lang="ja-JP" altLang="en-US" dirty="0"/>
              <a:t>→ </a:t>
            </a:r>
            <a:r>
              <a:rPr kumimoji="1" lang="en-US" altLang="ja-JP" dirty="0"/>
              <a:t>E-E </a:t>
            </a:r>
            <a:r>
              <a:rPr kumimoji="1" lang="ja-JP" altLang="en-US" dirty="0"/>
              <a:t>に一致しましたので、還元します。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すると、スタックトップが開始記号かつ入力記号がファイル末 </a:t>
            </a:r>
            <a:r>
              <a:rPr kumimoji="1" lang="en-US" altLang="ja-JP" dirty="0"/>
              <a:t>“$” </a:t>
            </a:r>
            <a:r>
              <a:rPr kumimoji="1" lang="ja-JP" altLang="en-US" dirty="0"/>
              <a:t>になりましたので、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解析完了です。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66</a:t>
            </a:fld>
            <a:endParaRPr kumimoji="1" lang="ja-JP" altLang="en-US"/>
          </a:p>
        </p:txBody>
      </p:sp>
    </p:spTree>
    <p:extLst>
      <p:ext uri="{BB962C8B-B14F-4D97-AF65-F5344CB8AC3E}">
        <p14:creationId xmlns:p14="http://schemas.microsoft.com/office/powerpoint/2010/main" val="21418105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移動還元解析では、最右導出の導出木が生成されます。</a:t>
            </a:r>
            <a:endParaRPr kumimoji="1" lang="en-US" altLang="ja-JP" dirty="0"/>
          </a:p>
          <a:p>
            <a:r>
              <a:rPr kumimoji="1" lang="ja-JP" altLang="en-US" dirty="0"/>
              <a:t>上昇型解析ですので、葉から根に向かって木が生成されます。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67</a:t>
            </a:fld>
            <a:endParaRPr kumimoji="1" lang="ja-JP" altLang="en-US"/>
          </a:p>
        </p:txBody>
      </p:sp>
    </p:spTree>
    <p:extLst>
      <p:ext uri="{BB962C8B-B14F-4D97-AF65-F5344CB8AC3E}">
        <p14:creationId xmlns:p14="http://schemas.microsoft.com/office/powerpoint/2010/main" val="416426819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今の移動還元解析の様子を表にするとこうなります。</a:t>
            </a:r>
            <a:endParaRPr kumimoji="1" lang="en-US" altLang="ja-JP" dirty="0"/>
          </a:p>
          <a:p>
            <a:r>
              <a:rPr kumimoji="1" lang="ja-JP" altLang="en-US" dirty="0"/>
              <a:t>移動還元解析は、</a:t>
            </a:r>
            <a:endParaRPr kumimoji="1" lang="en-US" altLang="ja-JP" dirty="0"/>
          </a:p>
          <a:p>
            <a:r>
              <a:rPr kumimoji="1" lang="ja-JP" altLang="en-US" dirty="0"/>
              <a:t>スタップトップが生成規則の右辺、ハンドルに一致すれば還元、</a:t>
            </a:r>
            <a:endParaRPr kumimoji="1" lang="en-US" altLang="ja-JP" dirty="0"/>
          </a:p>
          <a:p>
            <a:r>
              <a:rPr kumimoji="1" lang="ja-JP" altLang="en-US" dirty="0"/>
              <a:t>一致しなければ移動、という操作を繰り返して解析します。</a:t>
            </a:r>
            <a:endParaRPr kumimoji="1" lang="en-US" altLang="ja-JP" dirty="0"/>
          </a:p>
          <a:p>
            <a:r>
              <a:rPr kumimoji="1" lang="ja-JP" altLang="en-US" dirty="0"/>
              <a:t>しかし、途中に一か所、スタックトップが右辺に一致するのに、</a:t>
            </a:r>
            <a:endParaRPr kumimoji="1" lang="en-US" altLang="ja-JP" dirty="0"/>
          </a:p>
          <a:p>
            <a:r>
              <a:rPr kumimoji="1" lang="ja-JP" altLang="en-US" dirty="0"/>
              <a:t>還元ではなく移動をしている部分がありました。</a:t>
            </a:r>
            <a:endParaRPr kumimoji="1" lang="en-US" altLang="ja-JP" dirty="0"/>
          </a:p>
          <a:p>
            <a:r>
              <a:rPr kumimoji="1" lang="ja-JP" altLang="en-US" dirty="0"/>
              <a:t>ここで、スタックトップが </a:t>
            </a:r>
            <a:r>
              <a:rPr kumimoji="1" lang="en-US" altLang="ja-JP" dirty="0"/>
              <a:t>E-E </a:t>
            </a:r>
            <a:r>
              <a:rPr kumimoji="1" lang="ja-JP" altLang="en-US" dirty="0"/>
              <a:t>ですが、</a:t>
            </a:r>
            <a:endParaRPr kumimoji="1" lang="en-US" altLang="ja-JP" dirty="0"/>
          </a:p>
          <a:p>
            <a:r>
              <a:rPr kumimoji="1" lang="ja-JP" altLang="en-US" dirty="0"/>
              <a:t>還元せずに移動しています。</a:t>
            </a:r>
            <a:endParaRPr kumimoji="1" lang="en-US" altLang="ja-JP" dirty="0"/>
          </a:p>
          <a:p>
            <a:r>
              <a:rPr kumimoji="1" lang="ja-JP" altLang="en-US" dirty="0"/>
              <a:t>これは、この後に掛け算が来ているので、引き算よりも掛け算を先にするためです。</a:t>
            </a:r>
            <a:endParaRPr kumimoji="1" lang="en-US" altLang="ja-JP" dirty="0"/>
          </a:p>
          <a:p>
            <a:r>
              <a:rPr kumimoji="1" lang="ja-JP" altLang="en-US" dirty="0"/>
              <a:t>つまり、還元する際は、演算の優先順位を考慮する必要があります。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68</a:t>
            </a:fld>
            <a:endParaRPr kumimoji="1" lang="ja-JP" altLang="en-US"/>
          </a:p>
        </p:txBody>
      </p:sp>
    </p:spTree>
    <p:extLst>
      <p:ext uri="{BB962C8B-B14F-4D97-AF65-F5344CB8AC3E}">
        <p14:creationId xmlns:p14="http://schemas.microsoft.com/office/powerpoint/2010/main" val="49443390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演算の優先順位を考慮した、移動還元解析が、</a:t>
            </a:r>
            <a:endParaRPr kumimoji="1" lang="en-US" altLang="ja-JP" dirty="0"/>
          </a:p>
          <a:p>
            <a:r>
              <a:rPr kumimoji="1" lang="ja-JP" altLang="en-US" dirty="0"/>
              <a:t>演算子順位構文解析 </a:t>
            </a:r>
            <a:r>
              <a:rPr kumimoji="1" lang="en-US" altLang="ja-JP" dirty="0"/>
              <a:t>operator</a:t>
            </a:r>
            <a:r>
              <a:rPr kumimoji="1" lang="ja-JP" altLang="en-US" dirty="0"/>
              <a:t> </a:t>
            </a:r>
            <a:r>
              <a:rPr kumimoji="1" lang="en-US" altLang="ja-JP" dirty="0"/>
              <a:t>precedence parsing </a:t>
            </a:r>
            <a:r>
              <a:rPr kumimoji="1" lang="ja-JP" altLang="en-US" dirty="0"/>
              <a:t>です。</a:t>
            </a:r>
            <a:endParaRPr kumimoji="1" lang="en-US" altLang="ja-JP" dirty="0"/>
          </a:p>
          <a:p>
            <a:r>
              <a:rPr kumimoji="1" lang="ja-JP" altLang="en-US" dirty="0"/>
              <a:t>演算子順位構文解析では、演算子間の優先順位を定義します。</a:t>
            </a:r>
            <a:endParaRPr kumimoji="1" lang="en-US" altLang="ja-JP" dirty="0"/>
          </a:p>
          <a:p>
            <a:r>
              <a:rPr kumimoji="1" lang="ja-JP" altLang="en-US" dirty="0"/>
              <a:t>記号 </a:t>
            </a:r>
            <a:r>
              <a:rPr kumimoji="1" lang="en-US" altLang="ja-JP" dirty="0"/>
              <a:t>A </a:t>
            </a:r>
            <a:r>
              <a:rPr kumimoji="1" lang="ja-JP" altLang="en-US" dirty="0"/>
              <a:t>と記号 </a:t>
            </a:r>
            <a:r>
              <a:rPr kumimoji="1" lang="en-US" altLang="ja-JP" dirty="0"/>
              <a:t>B </a:t>
            </a:r>
            <a:r>
              <a:rPr kumimoji="1" lang="ja-JP" altLang="en-US" dirty="0"/>
              <a:t>に対して、</a:t>
            </a:r>
            <a:endParaRPr kumimoji="1" lang="en-US" altLang="ja-JP" dirty="0"/>
          </a:p>
          <a:p>
            <a:r>
              <a:rPr kumimoji="1" lang="en-US" altLang="ja-JP" dirty="0"/>
              <a:t>A &lt;&lt; B </a:t>
            </a:r>
            <a:r>
              <a:rPr kumimoji="1" lang="ja-JP" altLang="en-US" dirty="0"/>
              <a:t>は、</a:t>
            </a:r>
            <a:r>
              <a:rPr kumimoji="1" lang="en-US" altLang="ja-JP" dirty="0"/>
              <a:t>A </a:t>
            </a:r>
            <a:r>
              <a:rPr kumimoji="1" lang="ja-JP" altLang="en-US" dirty="0"/>
              <a:t>の優先順位よりも </a:t>
            </a:r>
            <a:r>
              <a:rPr kumimoji="1" lang="en-US" altLang="ja-JP" dirty="0"/>
              <a:t>B </a:t>
            </a:r>
            <a:r>
              <a:rPr kumimoji="1" lang="ja-JP" altLang="en-US" dirty="0"/>
              <a:t>の優先順位の方が高い、、</a:t>
            </a:r>
            <a:endParaRPr kumimoji="1" lang="en-US" altLang="ja-JP" dirty="0"/>
          </a:p>
          <a:p>
            <a:r>
              <a:rPr kumimoji="1" lang="en-US" altLang="ja-JP" dirty="0"/>
              <a:t>A &gt;&gt; B </a:t>
            </a:r>
            <a:r>
              <a:rPr kumimoji="1" lang="ja-JP" altLang="en-US" dirty="0"/>
              <a:t>は、</a:t>
            </a:r>
            <a:r>
              <a:rPr kumimoji="1" lang="en-US" altLang="ja-JP" dirty="0"/>
              <a:t>B </a:t>
            </a:r>
            <a:r>
              <a:rPr kumimoji="1" lang="ja-JP" altLang="en-US" dirty="0"/>
              <a:t>の優先順位よりも </a:t>
            </a:r>
            <a:r>
              <a:rPr kumimoji="1" lang="en-US" altLang="ja-JP" dirty="0"/>
              <a:t>A </a:t>
            </a:r>
            <a:r>
              <a:rPr kumimoji="1" lang="ja-JP" altLang="en-US" dirty="0"/>
              <a:t>の優先順位の方が高いことを表します。</a:t>
            </a:r>
            <a:endParaRPr kumimoji="1" lang="en-US" altLang="ja-JP" dirty="0"/>
          </a:p>
          <a:p>
            <a:r>
              <a:rPr kumimoji="1" lang="ja-JP" altLang="en-US" dirty="0"/>
              <a:t>また、</a:t>
            </a:r>
            <a:r>
              <a:rPr kumimoji="1" lang="en-US" altLang="ja-JP" dirty="0"/>
              <a:t>A </a:t>
            </a:r>
            <a:r>
              <a:rPr kumimoji="1" lang="ja-JP" altLang="en-US" dirty="0"/>
              <a:t>と </a:t>
            </a:r>
            <a:r>
              <a:rPr kumimoji="1" lang="en-US" altLang="ja-JP" dirty="0"/>
              <a:t>B </a:t>
            </a:r>
            <a:r>
              <a:rPr kumimoji="1" lang="ja-JP" altLang="en-US" dirty="0"/>
              <a:t>が同じハンドル、生成規則の右辺に含まれている場合は、</a:t>
            </a:r>
            <a:endParaRPr kumimoji="1" lang="en-US" altLang="ja-JP" dirty="0"/>
          </a:p>
          <a:p>
            <a:r>
              <a:rPr kumimoji="1" lang="en-US" altLang="ja-JP" dirty="0"/>
              <a:t>A == B </a:t>
            </a:r>
            <a:r>
              <a:rPr kumimoji="1" lang="ja-JP" altLang="en-US" dirty="0"/>
              <a:t>と書きます。</a:t>
            </a:r>
            <a:endParaRPr kumimoji="1" lang="en-US" altLang="ja-JP" dirty="0"/>
          </a:p>
          <a:p>
            <a:r>
              <a:rPr kumimoji="1" lang="ja-JP" altLang="en-US" dirty="0"/>
              <a:t>例えば </a:t>
            </a:r>
            <a:r>
              <a:rPr kumimoji="1" lang="en-US" altLang="ja-JP" dirty="0"/>
              <a:t>* &gt;&gt; + </a:t>
            </a:r>
            <a:r>
              <a:rPr kumimoji="1" lang="ja-JP" altLang="en-US" dirty="0"/>
              <a:t>は、 </a:t>
            </a:r>
            <a:r>
              <a:rPr kumimoji="1" lang="en-US" altLang="ja-JP" dirty="0"/>
              <a:t>* </a:t>
            </a:r>
            <a:r>
              <a:rPr kumimoji="1" lang="ja-JP" altLang="en-US" dirty="0"/>
              <a:t>は </a:t>
            </a:r>
            <a:r>
              <a:rPr kumimoji="1" lang="en-US" altLang="ja-JP" dirty="0"/>
              <a:t>+ </a:t>
            </a:r>
            <a:r>
              <a:rPr kumimoji="1" lang="ja-JP" altLang="en-US" dirty="0"/>
              <a:t>よりも優先順位が高いことを表します。</a:t>
            </a:r>
            <a:endParaRPr kumimoji="1" lang="en-US" altLang="ja-JP" dirty="0"/>
          </a:p>
          <a:p>
            <a:r>
              <a:rPr kumimoji="1" lang="ja-JP" altLang="en-US" dirty="0"/>
              <a:t>また、 </a:t>
            </a:r>
            <a:r>
              <a:rPr kumimoji="1" lang="en-US" altLang="ja-JP" dirty="0"/>
              <a:t>( == ) </a:t>
            </a:r>
            <a:r>
              <a:rPr kumimoji="1" lang="ja-JP" altLang="en-US" dirty="0"/>
              <a:t>は、</a:t>
            </a:r>
            <a:r>
              <a:rPr kumimoji="1" lang="en-US" altLang="ja-JP" dirty="0"/>
              <a:t>( </a:t>
            </a:r>
            <a:r>
              <a:rPr kumimoji="1" lang="ja-JP" altLang="en-US" dirty="0"/>
              <a:t>と </a:t>
            </a:r>
            <a:r>
              <a:rPr kumimoji="1" lang="en-US" altLang="ja-JP" dirty="0"/>
              <a:t>) </a:t>
            </a:r>
            <a:r>
              <a:rPr kumimoji="1" lang="ja-JP" altLang="en-US" dirty="0"/>
              <a:t>は同じハンドル内にあることを表します。</a:t>
            </a:r>
            <a:endParaRPr kumimoji="1" lang="en-US" altLang="ja-JP"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69</a:t>
            </a:fld>
            <a:endParaRPr kumimoji="1" lang="ja-JP" altLang="en-US"/>
          </a:p>
        </p:txBody>
      </p:sp>
    </p:spTree>
    <p:extLst>
      <p:ext uri="{BB962C8B-B14F-4D97-AF65-F5344CB8AC3E}">
        <p14:creationId xmlns:p14="http://schemas.microsoft.com/office/powerpoint/2010/main" val="3944207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上昇型解析 </a:t>
            </a:r>
            <a:r>
              <a:rPr kumimoji="1" lang="en-US" altLang="ja-JP" dirty="0"/>
              <a:t>bottom up parsing </a:t>
            </a:r>
            <a:r>
              <a:rPr kumimoji="1" lang="ja-JP" altLang="en-US"/>
              <a:t>では、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入力記号列を読み進めると、</a:t>
            </a:r>
          </a:p>
          <a:p>
            <a:r>
              <a:rPr kumimoji="1" lang="ja-JP" altLang="en-US"/>
              <a:t>葉から根に向けて構文解析木を決定していきます。</a:t>
            </a:r>
            <a:endParaRPr kumimoji="1" lang="en-US" altLang="ja-JP" dirty="0"/>
          </a:p>
          <a:p>
            <a:r>
              <a:rPr kumimoji="1" lang="ja-JP" altLang="en-US"/>
              <a:t>根に到達できれば解析完了です。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a:t>
            </a:fld>
            <a:endParaRPr kumimoji="1" lang="ja-JP" altLang="en-US"/>
          </a:p>
        </p:txBody>
      </p:sp>
    </p:spTree>
    <p:extLst>
      <p:ext uri="{BB962C8B-B14F-4D97-AF65-F5344CB8AC3E}">
        <p14:creationId xmlns:p14="http://schemas.microsoft.com/office/powerpoint/2010/main" val="234874245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記号 </a:t>
            </a:r>
            <a:r>
              <a:rPr kumimoji="1" lang="en-US" altLang="ja-JP" dirty="0"/>
              <a:t>A </a:t>
            </a:r>
            <a:r>
              <a:rPr kumimoji="1" lang="ja-JP" altLang="en-US" dirty="0"/>
              <a:t>が記号 </a:t>
            </a:r>
            <a:r>
              <a:rPr kumimoji="1" lang="en-US" altLang="ja-JP" dirty="0"/>
              <a:t>B </a:t>
            </a:r>
            <a:r>
              <a:rPr kumimoji="1" lang="ja-JP" altLang="en-US" dirty="0"/>
              <a:t>よりも優先順位が高いとは、</a:t>
            </a:r>
            <a:endParaRPr kumimoji="1" lang="en-US" altLang="ja-JP" dirty="0"/>
          </a:p>
          <a:p>
            <a:r>
              <a:rPr kumimoji="1" lang="ja-JP" altLang="en-US" dirty="0"/>
              <a:t>逆ポーランド記法にしたときに、</a:t>
            </a:r>
            <a:r>
              <a:rPr kumimoji="1" lang="en-US" altLang="ja-JP" dirty="0"/>
              <a:t>A </a:t>
            </a:r>
            <a:r>
              <a:rPr kumimoji="1" lang="ja-JP" altLang="en-US" dirty="0"/>
              <a:t>が </a:t>
            </a:r>
            <a:r>
              <a:rPr kumimoji="1" lang="en-US" altLang="ja-JP" dirty="0"/>
              <a:t>B </a:t>
            </a:r>
            <a:r>
              <a:rPr kumimoji="1" lang="ja-JP" altLang="en-US" dirty="0"/>
              <a:t>よりも先に来ることを表します、</a:t>
            </a:r>
            <a:endParaRPr kumimoji="1" lang="en-US" altLang="ja-JP" dirty="0"/>
          </a:p>
          <a:p>
            <a:r>
              <a:rPr kumimoji="1" lang="ja-JP" altLang="en-US" dirty="0"/>
              <a:t>例えば、</a:t>
            </a:r>
            <a:r>
              <a:rPr kumimoji="1" lang="en-US" altLang="ja-JP" dirty="0"/>
              <a:t>X + 5 </a:t>
            </a:r>
            <a:r>
              <a:rPr kumimoji="1" lang="ja-JP" altLang="en-US" dirty="0"/>
              <a:t>を逆ポーランド記法にすると、</a:t>
            </a:r>
            <a:r>
              <a:rPr kumimoji="1" lang="en-US" altLang="ja-JP" dirty="0"/>
              <a:t>x 5 + </a:t>
            </a:r>
            <a:r>
              <a:rPr kumimoji="1" lang="ja-JP" altLang="en-US" dirty="0"/>
              <a:t>になります。</a:t>
            </a:r>
            <a:endParaRPr kumimoji="1" lang="en-US" altLang="ja-JP" dirty="0"/>
          </a:p>
          <a:p>
            <a:r>
              <a:rPr kumimoji="1" lang="ja-JP" altLang="en-US" dirty="0"/>
              <a:t>従って、</a:t>
            </a:r>
            <a:r>
              <a:rPr kumimoji="1" lang="en-US" altLang="ja-JP" dirty="0"/>
              <a:t>x </a:t>
            </a:r>
            <a:r>
              <a:rPr kumimoji="1" lang="ja-JP" altLang="en-US" dirty="0"/>
              <a:t>の優先順位は</a:t>
            </a:r>
            <a:r>
              <a:rPr kumimoji="1" lang="en-US" altLang="ja-JP" dirty="0"/>
              <a:t> + </a:t>
            </a:r>
            <a:r>
              <a:rPr kumimoji="1" lang="ja-JP" altLang="en-US" dirty="0"/>
              <a:t>の優先順位よりも高く、</a:t>
            </a:r>
            <a:endParaRPr kumimoji="1" lang="en-US" altLang="ja-JP" dirty="0"/>
          </a:p>
          <a:p>
            <a:r>
              <a:rPr kumimoji="1" lang="en-US" altLang="ja-JP" dirty="0"/>
              <a:t>+ </a:t>
            </a:r>
            <a:r>
              <a:rPr kumimoji="1" lang="ja-JP" altLang="en-US" dirty="0"/>
              <a:t>の優先順位は </a:t>
            </a:r>
            <a:r>
              <a:rPr kumimoji="1" lang="en-US" altLang="ja-JP" dirty="0"/>
              <a:t>5 </a:t>
            </a:r>
            <a:r>
              <a:rPr kumimoji="1" lang="ja-JP" altLang="en-US" dirty="0"/>
              <a:t>の優先順位よりも低くなります。</a:t>
            </a:r>
            <a:endParaRPr kumimoji="1" lang="en-US" altLang="ja-JP" dirty="0"/>
          </a:p>
          <a:p>
            <a:r>
              <a:rPr kumimoji="1" lang="ja-JP" altLang="en-US" dirty="0"/>
              <a:t>よって、 </a:t>
            </a:r>
            <a:r>
              <a:rPr kumimoji="1" lang="en-US" altLang="ja-JP" dirty="0"/>
              <a:t>x &gt;&gt; + , + &lt;&lt; 5 </a:t>
            </a:r>
            <a:r>
              <a:rPr kumimoji="1" lang="ja-JP" altLang="en-US" dirty="0"/>
              <a:t>です。</a:t>
            </a:r>
            <a:endParaRPr kumimoji="1" lang="en-US" altLang="ja-JP" dirty="0"/>
          </a:p>
          <a:p>
            <a:r>
              <a:rPr kumimoji="1" lang="ja-JP" altLang="en-US" dirty="0"/>
              <a:t>このように、被演算子と、演算子とでは、常に被演算子が優先です。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70</a:t>
            </a:fld>
            <a:endParaRPr kumimoji="1" lang="ja-JP" altLang="en-US"/>
          </a:p>
        </p:txBody>
      </p:sp>
    </p:spTree>
    <p:extLst>
      <p:ext uri="{BB962C8B-B14F-4D97-AF65-F5344CB8AC3E}">
        <p14:creationId xmlns:p14="http://schemas.microsoft.com/office/powerpoint/2010/main" val="320322575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足し算と掛け算ではどうでしょう。</a:t>
            </a:r>
            <a:endParaRPr kumimoji="1" lang="en-US" altLang="ja-JP" dirty="0"/>
          </a:p>
          <a:p>
            <a:r>
              <a:rPr kumimoji="1" lang="en-US" altLang="ja-JP" dirty="0" err="1"/>
              <a:t>x+y</a:t>
            </a:r>
            <a:r>
              <a:rPr kumimoji="1" lang="en-US" altLang="ja-JP" dirty="0"/>
              <a:t>*z </a:t>
            </a:r>
            <a:r>
              <a:rPr kumimoji="1" lang="ja-JP" altLang="en-US" dirty="0"/>
              <a:t>では、逆ポーランド記法にすると、</a:t>
            </a:r>
            <a:r>
              <a:rPr kumimoji="1" lang="en-US" altLang="ja-JP" dirty="0" err="1"/>
              <a:t>x,y,z</a:t>
            </a:r>
            <a:r>
              <a:rPr kumimoji="1" lang="en-US" altLang="ja-JP" dirty="0"/>
              <a:t>,* + </a:t>
            </a:r>
            <a:r>
              <a:rPr kumimoji="1" lang="ja-JP" altLang="en-US" dirty="0"/>
              <a:t>ですので、</a:t>
            </a:r>
            <a:endParaRPr kumimoji="1" lang="en-US" altLang="ja-JP" dirty="0"/>
          </a:p>
          <a:p>
            <a:r>
              <a:rPr kumimoji="1" lang="en-US" altLang="ja-JP" dirty="0"/>
              <a:t>+ &lt;&lt; * </a:t>
            </a:r>
            <a:r>
              <a:rPr kumimoji="1" lang="ja-JP" altLang="en-US" dirty="0"/>
              <a:t>です。</a:t>
            </a:r>
            <a:endParaRPr kumimoji="1" lang="en-US" altLang="ja-JP" dirty="0"/>
          </a:p>
          <a:p>
            <a:r>
              <a:rPr kumimoji="1" lang="en-US" altLang="ja-JP" dirty="0"/>
              <a:t>x * y + z </a:t>
            </a:r>
            <a:r>
              <a:rPr kumimoji="1" lang="ja-JP" altLang="en-US" dirty="0"/>
              <a:t>では、逆ポーランド記法にすると、</a:t>
            </a:r>
            <a:r>
              <a:rPr kumimoji="1" lang="en-US" altLang="ja-JP" dirty="0" err="1"/>
              <a:t>x,y</a:t>
            </a:r>
            <a:r>
              <a:rPr kumimoji="1" lang="en-US" altLang="ja-JP" dirty="0"/>
              <a:t>,* z,+ </a:t>
            </a:r>
            <a:r>
              <a:rPr kumimoji="1" lang="ja-JP" altLang="en-US" dirty="0"/>
              <a:t>ですので、</a:t>
            </a:r>
            <a:endParaRPr kumimoji="1" lang="en-US" altLang="ja-JP" dirty="0"/>
          </a:p>
          <a:p>
            <a:r>
              <a:rPr kumimoji="1" lang="en-US" altLang="ja-JP" dirty="0"/>
              <a:t>* &gt;&gt; + </a:t>
            </a:r>
            <a:r>
              <a:rPr kumimoji="1" lang="ja-JP" altLang="en-US" dirty="0"/>
              <a:t>です。</a:t>
            </a:r>
            <a:endParaRPr kumimoji="1" lang="en-US" altLang="ja-JP" dirty="0"/>
          </a:p>
          <a:p>
            <a:r>
              <a:rPr kumimoji="1" lang="en-US" altLang="ja-JP" dirty="0"/>
              <a:t>* </a:t>
            </a:r>
            <a:r>
              <a:rPr kumimoji="1" lang="ja-JP" altLang="en-US" dirty="0"/>
              <a:t>と </a:t>
            </a:r>
            <a:r>
              <a:rPr kumimoji="1" lang="en-US" altLang="ja-JP" dirty="0"/>
              <a:t>+ </a:t>
            </a:r>
            <a:r>
              <a:rPr kumimoji="1" lang="ja-JP" altLang="en-US" dirty="0"/>
              <a:t>では、常に </a:t>
            </a:r>
            <a:r>
              <a:rPr kumimoji="1" lang="en-US" altLang="ja-JP" dirty="0"/>
              <a:t>* </a:t>
            </a:r>
            <a:r>
              <a:rPr kumimoji="1" lang="ja-JP" altLang="en-US" dirty="0"/>
              <a:t>が優先です。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71</a:t>
            </a:fld>
            <a:endParaRPr kumimoji="1" lang="ja-JP" altLang="en-US"/>
          </a:p>
        </p:txBody>
      </p:sp>
    </p:spTree>
    <p:extLst>
      <p:ext uri="{BB962C8B-B14F-4D97-AF65-F5344CB8AC3E}">
        <p14:creationId xmlns:p14="http://schemas.microsoft.com/office/powerpoint/2010/main" val="271166589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足し算同士や足し算と引き算の場合はどうでしょう、</a:t>
            </a:r>
            <a:endParaRPr kumimoji="1" lang="en-US" altLang="ja-JP" dirty="0"/>
          </a:p>
          <a:p>
            <a:r>
              <a:rPr kumimoji="1" lang="en-US" altLang="ja-JP" dirty="0" err="1"/>
              <a:t>x+y+z</a:t>
            </a:r>
            <a:r>
              <a:rPr kumimoji="1" lang="en-US" altLang="ja-JP" dirty="0"/>
              <a:t> </a:t>
            </a:r>
            <a:r>
              <a:rPr kumimoji="1" lang="ja-JP" altLang="en-US" dirty="0"/>
              <a:t>では逆ポーランド記法にすると、</a:t>
            </a:r>
            <a:r>
              <a:rPr kumimoji="1" lang="en-US" altLang="ja-JP" dirty="0" err="1"/>
              <a:t>x,y</a:t>
            </a:r>
            <a:r>
              <a:rPr kumimoji="1" lang="en-US" altLang="ja-JP" dirty="0"/>
              <a:t>,+ z, + </a:t>
            </a:r>
            <a:r>
              <a:rPr kumimoji="1" lang="ja-JP" altLang="en-US" dirty="0"/>
              <a:t>となりますので、</a:t>
            </a:r>
            <a:endParaRPr kumimoji="1" lang="en-US" altLang="ja-JP" dirty="0"/>
          </a:p>
          <a:p>
            <a:r>
              <a:rPr kumimoji="1" lang="ja-JP" altLang="en-US" dirty="0"/>
              <a:t>左側の足し算が優先です。</a:t>
            </a:r>
            <a:endParaRPr kumimoji="1" lang="en-US" altLang="ja-JP" dirty="0"/>
          </a:p>
          <a:p>
            <a:r>
              <a:rPr kumimoji="1" lang="en-US" altLang="ja-JP" dirty="0" err="1"/>
              <a:t>x+y-z</a:t>
            </a:r>
            <a:r>
              <a:rPr kumimoji="1" lang="en-US" altLang="ja-JP" dirty="0"/>
              <a:t> </a:t>
            </a:r>
            <a:r>
              <a:rPr kumimoji="1" lang="ja-JP" altLang="en-US" dirty="0"/>
              <a:t>では、</a:t>
            </a:r>
            <a:r>
              <a:rPr kumimoji="1" lang="en-US" altLang="ja-JP" dirty="0" err="1"/>
              <a:t>x,y,+,z</a:t>
            </a:r>
            <a:r>
              <a:rPr kumimoji="1" lang="en-US" altLang="ja-JP" dirty="0"/>
              <a:t>,- </a:t>
            </a:r>
            <a:r>
              <a:rPr kumimoji="1" lang="ja-JP" altLang="en-US" dirty="0"/>
              <a:t>ですので足し算優先、</a:t>
            </a:r>
            <a:endParaRPr kumimoji="1" lang="en-US" altLang="ja-JP" dirty="0"/>
          </a:p>
          <a:p>
            <a:r>
              <a:rPr kumimoji="1" lang="en-US" altLang="ja-JP" dirty="0" err="1"/>
              <a:t>x-y+z</a:t>
            </a:r>
            <a:r>
              <a:rPr kumimoji="1" lang="en-US" altLang="ja-JP" dirty="0"/>
              <a:t> </a:t>
            </a:r>
            <a:r>
              <a:rPr kumimoji="1" lang="ja-JP" altLang="en-US" dirty="0"/>
              <a:t>では、</a:t>
            </a:r>
            <a:r>
              <a:rPr kumimoji="1" lang="en-US" altLang="ja-JP" dirty="0" err="1"/>
              <a:t>x,y</a:t>
            </a:r>
            <a:r>
              <a:rPr kumimoji="1" lang="en-US" altLang="ja-JP" dirty="0"/>
              <a:t>,-,z,+ </a:t>
            </a:r>
            <a:r>
              <a:rPr kumimoji="1" lang="ja-JP" altLang="en-US" dirty="0"/>
              <a:t>ですので引き算優先です。</a:t>
            </a:r>
            <a:endParaRPr kumimoji="1" lang="en-US" altLang="ja-JP" dirty="0"/>
          </a:p>
          <a:p>
            <a:r>
              <a:rPr kumimoji="1" lang="en-US" altLang="ja-JP" dirty="0"/>
              <a:t>+</a:t>
            </a:r>
            <a:r>
              <a:rPr kumimoji="1" lang="ja-JP" altLang="en-US" dirty="0"/>
              <a:t>同士、</a:t>
            </a:r>
            <a:r>
              <a:rPr kumimoji="1" lang="en-US" altLang="ja-JP" dirty="0"/>
              <a:t>- </a:t>
            </a:r>
            <a:r>
              <a:rPr kumimoji="1" lang="ja-JP" altLang="en-US" dirty="0"/>
              <a:t>同士、</a:t>
            </a:r>
            <a:r>
              <a:rPr kumimoji="1" lang="en-US" altLang="ja-JP" dirty="0"/>
              <a:t>+</a:t>
            </a:r>
            <a:r>
              <a:rPr kumimoji="1" lang="ja-JP" altLang="en-US" dirty="0"/>
              <a:t>と </a:t>
            </a:r>
            <a:r>
              <a:rPr kumimoji="1" lang="en-US" altLang="ja-JP" dirty="0"/>
              <a:t>– </a:t>
            </a:r>
            <a:r>
              <a:rPr kumimoji="1" lang="ja-JP" altLang="en-US" dirty="0"/>
              <a:t>では、先に来た方が優先、</a:t>
            </a:r>
            <a:endParaRPr kumimoji="1" lang="en-US" altLang="ja-JP" dirty="0"/>
          </a:p>
          <a:p>
            <a:r>
              <a:rPr kumimoji="1" lang="ja-JP" altLang="en-US" dirty="0"/>
              <a:t>つまり左結合的です。</a:t>
            </a:r>
            <a:endParaRPr kumimoji="1" lang="en-US" altLang="ja-JP"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72</a:t>
            </a:fld>
            <a:endParaRPr kumimoji="1" lang="ja-JP" altLang="en-US"/>
          </a:p>
        </p:txBody>
      </p:sp>
    </p:spTree>
    <p:extLst>
      <p:ext uri="{BB962C8B-B14F-4D97-AF65-F5344CB8AC3E}">
        <p14:creationId xmlns:p14="http://schemas.microsoft.com/office/powerpoint/2010/main" val="201973258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代入同士ではどうでしょう。</a:t>
            </a:r>
            <a:endParaRPr kumimoji="1" lang="en-US" altLang="ja-JP" dirty="0"/>
          </a:p>
          <a:p>
            <a:r>
              <a:rPr kumimoji="1" lang="en-US" altLang="ja-JP" dirty="0"/>
              <a:t>x=y=z </a:t>
            </a:r>
            <a:r>
              <a:rPr kumimoji="1" lang="ja-JP" altLang="en-US" dirty="0"/>
              <a:t>では、逆ポーランド記法にすると、</a:t>
            </a:r>
            <a:endParaRPr kumimoji="1" lang="en-US" altLang="ja-JP" dirty="0"/>
          </a:p>
          <a:p>
            <a:r>
              <a:rPr kumimoji="1" lang="en-US" altLang="ja-JP" dirty="0"/>
              <a:t>X, Y, Z, = = </a:t>
            </a:r>
            <a:r>
              <a:rPr kumimoji="1" lang="ja-JP" altLang="en-US" dirty="0"/>
              <a:t>となりますので、右の代入が優先です。</a:t>
            </a:r>
            <a:endParaRPr kumimoji="1" lang="en-US" altLang="ja-JP" dirty="0"/>
          </a:p>
          <a:p>
            <a:r>
              <a:rPr kumimoji="1" lang="ja-JP" altLang="en-US" dirty="0"/>
              <a:t>代入同士では、後から来た方が優先、つまり右結合的です。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73</a:t>
            </a:fld>
            <a:endParaRPr kumimoji="1" lang="ja-JP" altLang="en-US"/>
          </a:p>
        </p:txBody>
      </p:sp>
    </p:spTree>
    <p:extLst>
      <p:ext uri="{BB962C8B-B14F-4D97-AF65-F5344CB8AC3E}">
        <p14:creationId xmlns:p14="http://schemas.microsoft.com/office/powerpoint/2010/main" val="292371094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演算子順位構文解析では式の前後には </a:t>
            </a:r>
            <a:r>
              <a:rPr kumimoji="1" lang="en-US" altLang="ja-JP" dirty="0"/>
              <a:t>$ </a:t>
            </a:r>
            <a:r>
              <a:rPr kumimoji="1" lang="ja-JP" altLang="en-US" dirty="0"/>
              <a:t>が付いています。</a:t>
            </a:r>
            <a:endParaRPr kumimoji="1" lang="en-US" altLang="ja-JP" dirty="0"/>
          </a:p>
          <a:p>
            <a:r>
              <a:rPr kumimoji="1" lang="ja-JP" altLang="en-US" dirty="0"/>
              <a:t>全ての処理が終われば </a:t>
            </a:r>
            <a:r>
              <a:rPr kumimoji="1" lang="en-US" altLang="ja-JP" dirty="0"/>
              <a:t>$ </a:t>
            </a:r>
            <a:r>
              <a:rPr kumimoji="1" lang="ja-JP" altLang="en-US" dirty="0"/>
              <a:t>の処理をしますので、</a:t>
            </a:r>
            <a:endParaRPr kumimoji="1" lang="en-US" altLang="ja-JP" dirty="0"/>
          </a:p>
          <a:p>
            <a:r>
              <a:rPr kumimoji="1" lang="en-US" altLang="ja-JP" dirty="0"/>
              <a:t>$ </a:t>
            </a:r>
            <a:r>
              <a:rPr kumimoji="1" lang="ja-JP" altLang="en-US" dirty="0"/>
              <a:t>は優先順位が最低になります。</a:t>
            </a:r>
            <a:endParaRPr kumimoji="1" lang="en-US" altLang="ja-JP" dirty="0"/>
          </a:p>
          <a:p>
            <a:r>
              <a:rPr kumimoji="1" lang="ja-JP" altLang="en-US" dirty="0"/>
              <a:t>つまり、</a:t>
            </a:r>
            <a:endParaRPr kumimoji="1" lang="en-US" altLang="ja-JP" dirty="0"/>
          </a:p>
          <a:p>
            <a:r>
              <a:rPr kumimoji="1" lang="en-US" altLang="ja-JP" dirty="0"/>
              <a:t>$ &lt;&lt; </a:t>
            </a:r>
            <a:r>
              <a:rPr kumimoji="1" lang="ja-JP" altLang="en-US" dirty="0"/>
              <a:t>全て、全て </a:t>
            </a:r>
            <a:r>
              <a:rPr kumimoji="1" lang="en-US" altLang="ja-JP" dirty="0"/>
              <a:t>&gt;&gt; $ </a:t>
            </a:r>
            <a:r>
              <a:rPr kumimoji="1" lang="ja-JP" altLang="en-US" dirty="0"/>
              <a:t>です。</a:t>
            </a:r>
            <a:endParaRPr kumimoji="1" lang="en-US" altLang="ja-JP" dirty="0"/>
          </a:p>
          <a:p>
            <a:r>
              <a:rPr kumimoji="1" lang="en-US" altLang="ja-JP" dirty="0"/>
              <a:t>$ </a:t>
            </a:r>
            <a:r>
              <a:rPr kumimoji="1" lang="ja-JP" altLang="en-US" dirty="0"/>
              <a:t>と </a:t>
            </a:r>
            <a:r>
              <a:rPr kumimoji="1" lang="en-US" altLang="ja-JP" dirty="0"/>
              <a:t>$ </a:t>
            </a:r>
            <a:r>
              <a:rPr kumimoji="1" lang="ja-JP" altLang="en-US" dirty="0"/>
              <a:t>は、処理が終わったことを表し、</a:t>
            </a:r>
            <a:r>
              <a:rPr kumimoji="1" lang="en-US" altLang="ja-JP" dirty="0"/>
              <a:t>$ ** $ </a:t>
            </a:r>
            <a:r>
              <a:rPr kumimoji="1" lang="ja-JP" altLang="en-US" dirty="0"/>
              <a:t>と書きます。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74</a:t>
            </a:fld>
            <a:endParaRPr kumimoji="1" lang="ja-JP" altLang="en-US"/>
          </a:p>
        </p:txBody>
      </p:sp>
    </p:spTree>
    <p:extLst>
      <p:ext uri="{BB962C8B-B14F-4D97-AF65-F5344CB8AC3E}">
        <p14:creationId xmlns:p14="http://schemas.microsoft.com/office/powerpoint/2010/main" val="389517954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次は括弧の優先順位です。</a:t>
            </a:r>
            <a:endParaRPr kumimoji="1" lang="en-US" altLang="ja-JP" dirty="0"/>
          </a:p>
          <a:p>
            <a:r>
              <a:rPr kumimoji="1" lang="en-US" altLang="ja-JP" dirty="0"/>
              <a:t>(5+2) * (7-6) </a:t>
            </a:r>
            <a:r>
              <a:rPr kumimoji="1" lang="ja-JP" altLang="en-US" dirty="0"/>
              <a:t>では、逆ポーランド記法にすると、</a:t>
            </a:r>
            <a:endParaRPr kumimoji="1" lang="en-US" altLang="ja-JP" dirty="0"/>
          </a:p>
          <a:p>
            <a:r>
              <a:rPr kumimoji="1" lang="en-US" altLang="ja-JP" dirty="0"/>
              <a:t>5,2, + 7, 6 - * </a:t>
            </a:r>
            <a:r>
              <a:rPr kumimoji="1" lang="ja-JP" altLang="en-US" dirty="0"/>
              <a:t>となります。</a:t>
            </a:r>
            <a:endParaRPr kumimoji="1" lang="en-US" altLang="ja-JP" dirty="0"/>
          </a:p>
          <a:p>
            <a:r>
              <a:rPr kumimoji="1" lang="ja-JP" altLang="en-US" dirty="0"/>
              <a:t>括弧がある場合は括弧の中が優先ですんで、</a:t>
            </a:r>
            <a:endParaRPr kumimoji="1" lang="en-US" altLang="ja-JP" dirty="0"/>
          </a:p>
          <a:p>
            <a:r>
              <a:rPr kumimoji="1" lang="en-US" altLang="ja-JP" dirty="0"/>
              <a:t>( &lt;&lt; </a:t>
            </a:r>
            <a:r>
              <a:rPr kumimoji="1" lang="ja-JP" altLang="en-US" dirty="0"/>
              <a:t>全て、全て</a:t>
            </a:r>
            <a:r>
              <a:rPr kumimoji="1" lang="en-US" altLang="ja-JP" dirty="0"/>
              <a:t>&lt;&lt; (</a:t>
            </a:r>
          </a:p>
          <a:p>
            <a:r>
              <a:rPr kumimoji="1" lang="en-US" altLang="ja-JP" dirty="0"/>
              <a:t>) &gt;&gt; </a:t>
            </a:r>
            <a:r>
              <a:rPr kumimoji="1" lang="ja-JP" altLang="en-US" dirty="0"/>
              <a:t>全て、全て</a:t>
            </a:r>
            <a:r>
              <a:rPr kumimoji="1" lang="en-US" altLang="ja-JP" dirty="0"/>
              <a:t>&gt;&gt; )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75</a:t>
            </a:fld>
            <a:endParaRPr kumimoji="1" lang="ja-JP" altLang="en-US"/>
          </a:p>
        </p:txBody>
      </p:sp>
    </p:spTree>
    <p:extLst>
      <p:ext uri="{BB962C8B-B14F-4D97-AF65-F5344CB8AC3E}">
        <p14:creationId xmlns:p14="http://schemas.microsoft.com/office/powerpoint/2010/main" val="196746767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演算子 </a:t>
            </a:r>
            <a:r>
              <a:rPr kumimoji="1" lang="en-US" altLang="ja-JP" dirty="0"/>
              <a:t>f, g </a:t>
            </a:r>
            <a:r>
              <a:rPr kumimoji="1" lang="ja-JP" altLang="en-US" dirty="0"/>
              <a:t>に対して、</a:t>
            </a:r>
            <a:endParaRPr kumimoji="1" lang="en-US" altLang="ja-JP" dirty="0"/>
          </a:p>
          <a:p>
            <a:r>
              <a:rPr kumimoji="1" lang="en-US" altLang="ja-JP" dirty="0"/>
              <a:t>f </a:t>
            </a:r>
            <a:r>
              <a:rPr kumimoji="1" lang="ja-JP" altLang="en-US" dirty="0"/>
              <a:t>が </a:t>
            </a:r>
            <a:r>
              <a:rPr kumimoji="1" lang="en-US" altLang="ja-JP" dirty="0"/>
              <a:t>g </a:t>
            </a:r>
            <a:r>
              <a:rPr kumimoji="1" lang="ja-JP" altLang="en-US" dirty="0"/>
              <a:t>よりも優先順位が高いならば、</a:t>
            </a:r>
            <a:endParaRPr kumimoji="1" lang="en-US" altLang="ja-JP" dirty="0"/>
          </a:p>
          <a:p>
            <a:r>
              <a:rPr kumimoji="1" lang="en-US" altLang="ja-JP" dirty="0"/>
              <a:t>f &gt;&gt;g, g&lt;&lt;f</a:t>
            </a:r>
            <a:r>
              <a:rPr kumimoji="1" lang="ja-JP" altLang="en-US" dirty="0"/>
              <a:t>　と左右どちらにあっても </a:t>
            </a:r>
            <a:r>
              <a:rPr kumimoji="1" lang="en-US" altLang="ja-JP" dirty="0"/>
              <a:t>f </a:t>
            </a:r>
            <a:r>
              <a:rPr kumimoji="1" lang="ja-JP" altLang="en-US" dirty="0"/>
              <a:t>を優先します。</a:t>
            </a:r>
            <a:endParaRPr kumimoji="1" lang="en-US" altLang="ja-JP" dirty="0"/>
          </a:p>
          <a:p>
            <a:r>
              <a:rPr kumimoji="1" lang="ja-JP" altLang="en-US" dirty="0"/>
              <a:t>また、</a:t>
            </a:r>
            <a:r>
              <a:rPr kumimoji="1" lang="en-US" altLang="ja-JP" dirty="0"/>
              <a:t>f </a:t>
            </a:r>
            <a:r>
              <a:rPr kumimoji="1" lang="ja-JP" altLang="en-US" dirty="0"/>
              <a:t>と </a:t>
            </a:r>
            <a:r>
              <a:rPr kumimoji="1" lang="en-US" altLang="ja-JP" dirty="0"/>
              <a:t>g </a:t>
            </a:r>
            <a:r>
              <a:rPr kumimoji="1" lang="ja-JP" altLang="en-US" dirty="0"/>
              <a:t>の優先順位が同じ場合、</a:t>
            </a:r>
            <a:endParaRPr kumimoji="1" lang="en-US" altLang="ja-JP" dirty="0"/>
          </a:p>
          <a:p>
            <a:r>
              <a:rPr kumimoji="1" lang="en-US" altLang="ja-JP" dirty="0"/>
              <a:t>f, g </a:t>
            </a:r>
            <a:r>
              <a:rPr kumimoji="1" lang="ja-JP" altLang="en-US" dirty="0"/>
              <a:t>が左結合的なら、</a:t>
            </a:r>
            <a:r>
              <a:rPr kumimoji="1" lang="en-US" altLang="ja-JP" dirty="0"/>
              <a:t>f &gt;&gt; g, g&gt;&gt;f  </a:t>
            </a:r>
            <a:r>
              <a:rPr kumimoji="1" lang="ja-JP" altLang="en-US" dirty="0"/>
              <a:t>と左側を優先、</a:t>
            </a:r>
            <a:endParaRPr kumimoji="1" lang="en-US" altLang="ja-JP" dirty="0"/>
          </a:p>
          <a:p>
            <a:r>
              <a:rPr kumimoji="1" lang="en-US" altLang="ja-JP" dirty="0"/>
              <a:t>f, g </a:t>
            </a:r>
            <a:r>
              <a:rPr kumimoji="1" lang="ja-JP" altLang="en-US" dirty="0"/>
              <a:t>が右結合的なら、</a:t>
            </a:r>
            <a:r>
              <a:rPr kumimoji="1" lang="en-US" altLang="ja-JP" dirty="0"/>
              <a:t>f &lt;&lt; g, g&lt;&lt;f  </a:t>
            </a:r>
            <a:r>
              <a:rPr kumimoji="1" lang="ja-JP" altLang="en-US" dirty="0"/>
              <a:t>と右側を優先します。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76</a:t>
            </a:fld>
            <a:endParaRPr kumimoji="1" lang="ja-JP" altLang="en-US"/>
          </a:p>
        </p:txBody>
      </p:sp>
    </p:spTree>
    <p:extLst>
      <p:ext uri="{BB962C8B-B14F-4D97-AF65-F5344CB8AC3E}">
        <p14:creationId xmlns:p14="http://schemas.microsoft.com/office/powerpoint/2010/main" val="35089657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記号の優先順位はこのような優先順位表で表されます。</a:t>
            </a:r>
            <a:endParaRPr kumimoji="1" lang="en-US" altLang="ja-JP" dirty="0"/>
          </a:p>
          <a:p>
            <a:r>
              <a:rPr kumimoji="1" lang="en-US" altLang="ja-JP" dirty="0"/>
              <a:t>&lt;&lt; </a:t>
            </a:r>
            <a:r>
              <a:rPr kumimoji="1" lang="ja-JP" altLang="en-US" dirty="0"/>
              <a:t>は左側を記号を優先、</a:t>
            </a:r>
            <a:endParaRPr kumimoji="1" lang="en-US" altLang="ja-JP" dirty="0"/>
          </a:p>
          <a:p>
            <a:r>
              <a:rPr kumimoji="1" lang="en-US" altLang="ja-JP" dirty="0"/>
              <a:t>&gt;&gt; </a:t>
            </a:r>
            <a:r>
              <a:rPr kumimoji="1" lang="ja-JP" altLang="en-US" dirty="0"/>
              <a:t>は右側の記号を優先です。</a:t>
            </a:r>
            <a:endParaRPr kumimoji="1" lang="en-US" altLang="ja-JP" dirty="0"/>
          </a:p>
          <a:p>
            <a:r>
              <a:rPr kumimoji="1" lang="en-US" altLang="ja-JP" dirty="0"/>
              <a:t>== </a:t>
            </a:r>
            <a:r>
              <a:rPr kumimoji="1" lang="ja-JP" altLang="en-US" dirty="0"/>
              <a:t>は</a:t>
            </a:r>
            <a:r>
              <a:rPr kumimoji="1" lang="en-US" altLang="ja-JP" dirty="0"/>
              <a:t>2</a:t>
            </a:r>
            <a:r>
              <a:rPr kumimoji="1" lang="ja-JP" altLang="en-US" dirty="0"/>
              <a:t>つの記号が同じハンドル内にあることを表します。</a:t>
            </a:r>
            <a:endParaRPr kumimoji="1" lang="en-US" altLang="ja-JP" dirty="0"/>
          </a:p>
          <a:p>
            <a:r>
              <a:rPr kumimoji="1" lang="en-US" altLang="ja-JP" dirty="0"/>
              <a:t>** </a:t>
            </a:r>
            <a:r>
              <a:rPr kumimoji="1" lang="ja-JP" altLang="en-US" dirty="0"/>
              <a:t>は解析完了です。</a:t>
            </a:r>
            <a:endParaRPr kumimoji="1" lang="en-US" altLang="ja-JP" dirty="0"/>
          </a:p>
          <a:p>
            <a:r>
              <a:rPr kumimoji="1" lang="ja-JP" altLang="en-US" dirty="0"/>
              <a:t>優先順位表の空欄は構文解析エラーを表します。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77</a:t>
            </a:fld>
            <a:endParaRPr kumimoji="1" lang="ja-JP" altLang="en-US"/>
          </a:p>
        </p:txBody>
      </p:sp>
    </p:spTree>
    <p:extLst>
      <p:ext uri="{BB962C8B-B14F-4D97-AF65-F5344CB8AC3E}">
        <p14:creationId xmlns:p14="http://schemas.microsoft.com/office/powerpoint/2010/main" val="176642090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演算子順位構文解析は、以下の手順 </a:t>
            </a:r>
            <a:r>
              <a:rPr kumimoji="1" lang="en-US" altLang="ja-JP" dirty="0"/>
              <a:t>1</a:t>
            </a:r>
            <a:r>
              <a:rPr kumimoji="1" lang="ja-JP" altLang="en-US" dirty="0"/>
              <a:t>～</a:t>
            </a:r>
            <a:r>
              <a:rPr kumimoji="1" lang="en-US" altLang="ja-JP" dirty="0"/>
              <a:t>5 </a:t>
            </a:r>
            <a:r>
              <a:rPr kumimoji="1" lang="ja-JP" altLang="en-US" dirty="0"/>
              <a:t>を繰り返して解析します。</a:t>
            </a:r>
            <a:endParaRPr kumimoji="1" lang="en-US" altLang="ja-JP" dirty="0"/>
          </a:p>
          <a:p>
            <a:r>
              <a:rPr kumimoji="1" lang="ja-JP" altLang="en-US" dirty="0"/>
              <a:t>まず、入力記号列から、非終端記号を取り除きます。</a:t>
            </a:r>
            <a:endParaRPr kumimoji="1" lang="en-US" altLang="ja-JP" dirty="0"/>
          </a:p>
          <a:p>
            <a:r>
              <a:rPr kumimoji="1" lang="ja-JP" altLang="en-US" dirty="0"/>
              <a:t>次に、入力記号列に優先順位を挿入します。</a:t>
            </a:r>
            <a:endParaRPr kumimoji="1" lang="en-US" altLang="ja-JP" dirty="0"/>
          </a:p>
          <a:p>
            <a:r>
              <a:rPr kumimoji="1" lang="ja-JP" altLang="en-US" dirty="0"/>
              <a:t>優先順位を挿入したら、左から見て最初の </a:t>
            </a:r>
            <a:r>
              <a:rPr kumimoji="1" lang="en-US" altLang="ja-JP" dirty="0"/>
              <a:t>&gt;&gt; </a:t>
            </a:r>
            <a:r>
              <a:rPr kumimoji="1" lang="ja-JP" altLang="en-US" dirty="0"/>
              <a:t>を探します。</a:t>
            </a:r>
            <a:endParaRPr kumimoji="1" lang="en-US" altLang="ja-JP" dirty="0"/>
          </a:p>
          <a:p>
            <a:r>
              <a:rPr kumimoji="1" lang="en-US" altLang="ja-JP" dirty="0"/>
              <a:t>&gt;&gt; </a:t>
            </a:r>
            <a:r>
              <a:rPr kumimoji="1" lang="ja-JP" altLang="en-US" dirty="0"/>
              <a:t>があれば、そこから最も近い </a:t>
            </a:r>
            <a:r>
              <a:rPr kumimoji="1" lang="en-US" altLang="ja-JP" dirty="0"/>
              <a:t>&lt;&lt;</a:t>
            </a:r>
            <a:r>
              <a:rPr kumimoji="1" lang="ja-JP" altLang="en-US" dirty="0"/>
              <a:t> を探します。</a:t>
            </a:r>
            <a:endParaRPr kumimoji="1" lang="en-US" altLang="ja-JP" dirty="0"/>
          </a:p>
          <a:p>
            <a:r>
              <a:rPr kumimoji="1" lang="ja-JP" altLang="en-US" dirty="0"/>
              <a:t>そして</a:t>
            </a:r>
            <a:r>
              <a:rPr kumimoji="1" lang="en-US" altLang="ja-JP" dirty="0"/>
              <a:t>&lt;&lt; </a:t>
            </a:r>
            <a:r>
              <a:rPr kumimoji="1" lang="ja-JP" altLang="en-US" dirty="0"/>
              <a:t>から</a:t>
            </a:r>
            <a:r>
              <a:rPr kumimoji="1" lang="en-US" altLang="ja-JP" dirty="0"/>
              <a:t> &gt;&gt; </a:t>
            </a:r>
            <a:r>
              <a:rPr kumimoji="1" lang="ja-JP" altLang="en-US" dirty="0"/>
              <a:t>までを還元します。</a:t>
            </a:r>
            <a:endParaRPr kumimoji="1" lang="en-US" altLang="ja-JP" dirty="0"/>
          </a:p>
          <a:p>
            <a:r>
              <a:rPr kumimoji="1" lang="ja-JP" altLang="en-US" dirty="0"/>
              <a:t>この操作を繰り返し、先頭の </a:t>
            </a:r>
            <a:r>
              <a:rPr kumimoji="1" lang="en-US" altLang="ja-JP" dirty="0"/>
              <a:t>$ </a:t>
            </a:r>
            <a:r>
              <a:rPr kumimoji="1" lang="ja-JP" altLang="en-US" dirty="0"/>
              <a:t>と最後の </a:t>
            </a:r>
            <a:r>
              <a:rPr kumimoji="1" lang="en-US" altLang="ja-JP" dirty="0"/>
              <a:t>$ </a:t>
            </a:r>
            <a:r>
              <a:rPr kumimoji="1" lang="ja-JP" altLang="en-US" dirty="0"/>
              <a:t>のみが残れば終了です。</a:t>
            </a:r>
            <a:r>
              <a:rPr kumimoji="1" lang="en-US" altLang="ja-JP" dirty="0"/>
              <a:t> </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78</a:t>
            </a:fld>
            <a:endParaRPr kumimoji="1" lang="ja-JP" altLang="en-US"/>
          </a:p>
        </p:txBody>
      </p:sp>
    </p:spTree>
    <p:extLst>
      <p:ext uri="{BB962C8B-B14F-4D97-AF65-F5344CB8AC3E}">
        <p14:creationId xmlns:p14="http://schemas.microsoft.com/office/powerpoint/2010/main" val="223945268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例として </a:t>
            </a:r>
            <a:r>
              <a:rPr kumimoji="1" lang="en-US" altLang="ja-JP" dirty="0"/>
              <a:t>(5+x) – 4*2 </a:t>
            </a:r>
            <a:r>
              <a:rPr kumimoji="1" lang="ja-JP" altLang="en-US" dirty="0"/>
              <a:t>の解析を考えます。</a:t>
            </a:r>
            <a:endParaRPr kumimoji="1" lang="en-US" altLang="ja-JP" dirty="0"/>
          </a:p>
          <a:p>
            <a:r>
              <a:rPr kumimoji="1" lang="ja-JP" altLang="en-US" dirty="0"/>
              <a:t>まず、各記号の間に優先順位を入れます。</a:t>
            </a:r>
            <a:endParaRPr kumimoji="1" lang="en-US" altLang="ja-JP" dirty="0"/>
          </a:p>
          <a:p>
            <a:r>
              <a:rPr kumimoji="1" lang="ja-JP" altLang="en-US" dirty="0"/>
              <a:t>このとき、</a:t>
            </a:r>
            <a:r>
              <a:rPr kumimoji="1" lang="en-US" altLang="ja-JP" dirty="0"/>
              <a:t>&lt;&lt; </a:t>
            </a:r>
            <a:r>
              <a:rPr kumimoji="1" lang="ja-JP" altLang="en-US" dirty="0"/>
              <a:t>と </a:t>
            </a:r>
            <a:r>
              <a:rPr kumimoji="1" lang="en-US" altLang="ja-JP" dirty="0"/>
              <a:t>&gt;&gt; </a:t>
            </a:r>
            <a:r>
              <a:rPr kumimoji="1" lang="ja-JP" altLang="en-US" dirty="0"/>
              <a:t>の間がハンドルになります。</a:t>
            </a:r>
            <a:endParaRPr kumimoji="1" lang="en-US" altLang="ja-JP" dirty="0"/>
          </a:p>
          <a:p>
            <a:r>
              <a:rPr kumimoji="1" lang="en-US" altLang="ja-JP" dirty="0"/>
              <a:t>&lt;&lt; </a:t>
            </a:r>
            <a:r>
              <a:rPr kumimoji="1" lang="ja-JP" altLang="en-US" dirty="0"/>
              <a:t>と </a:t>
            </a:r>
            <a:r>
              <a:rPr kumimoji="1" lang="en-US" altLang="ja-JP" dirty="0"/>
              <a:t>&gt;&gt; </a:t>
            </a:r>
            <a:r>
              <a:rPr kumimoji="1" lang="ja-JP" altLang="en-US" dirty="0"/>
              <a:t>に挟まれているということは、そこが一番優先順位が高いわけです。</a:t>
            </a:r>
            <a:endParaRPr kumimoji="1" lang="en-US" altLang="ja-JP" dirty="0"/>
          </a:p>
          <a:p>
            <a:r>
              <a:rPr kumimoji="1" lang="ja-JP" altLang="en-US" dirty="0"/>
              <a:t>この場合は、整数 </a:t>
            </a:r>
            <a:r>
              <a:rPr kumimoji="1" lang="en-US" altLang="ja-JP" dirty="0"/>
              <a:t>5 </a:t>
            </a:r>
            <a:r>
              <a:rPr kumimoji="1" lang="ja-JP" altLang="en-US" dirty="0"/>
              <a:t>が </a:t>
            </a:r>
            <a:r>
              <a:rPr kumimoji="1" lang="en-US" altLang="ja-JP" dirty="0"/>
              <a:t>&lt;&lt; </a:t>
            </a:r>
            <a:r>
              <a:rPr kumimoji="1" lang="ja-JP" altLang="en-US" dirty="0"/>
              <a:t>と </a:t>
            </a:r>
            <a:r>
              <a:rPr kumimoji="1" lang="en-US" altLang="ja-JP" dirty="0"/>
              <a:t>&gt;&gt; </a:t>
            </a:r>
            <a:r>
              <a:rPr kumimoji="1" lang="ja-JP" altLang="en-US" dirty="0"/>
              <a:t>に挟まれていますので、</a:t>
            </a:r>
            <a:endParaRPr kumimoji="1" lang="en-US" altLang="ja-JP" dirty="0"/>
          </a:p>
          <a:p>
            <a:r>
              <a:rPr kumimoji="1" lang="ja-JP" altLang="en-US" dirty="0"/>
              <a:t>この部分を </a:t>
            </a:r>
            <a:r>
              <a:rPr kumimoji="1" lang="en-US" altLang="ja-JP" dirty="0"/>
              <a:t>E </a:t>
            </a:r>
            <a:r>
              <a:rPr kumimoji="1" lang="ja-JP" altLang="en-US" dirty="0"/>
              <a:t>→ </a:t>
            </a:r>
            <a:r>
              <a:rPr kumimoji="1" lang="en-US" altLang="ja-JP" dirty="0"/>
              <a:t>i </a:t>
            </a:r>
            <a:r>
              <a:rPr kumimoji="1" lang="ja-JP" altLang="en-US" dirty="0"/>
              <a:t>で還元します。</a:t>
            </a:r>
            <a:endParaRPr kumimoji="1" lang="en-US" altLang="ja-JP" dirty="0"/>
          </a:p>
          <a:p>
            <a:r>
              <a:rPr kumimoji="1" lang="ja-JP" altLang="en-US" dirty="0"/>
              <a:t>すると、 </a:t>
            </a:r>
            <a:r>
              <a:rPr kumimoji="1" lang="en-US" altLang="ja-JP" dirty="0"/>
              <a:t>( E + x ) – 4*2 </a:t>
            </a:r>
            <a:r>
              <a:rPr kumimoji="1" lang="ja-JP" altLang="en-US" dirty="0"/>
              <a:t>になります。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79</a:t>
            </a:fld>
            <a:endParaRPr kumimoji="1" lang="ja-JP" altLang="en-US"/>
          </a:p>
        </p:txBody>
      </p:sp>
    </p:spTree>
    <p:extLst>
      <p:ext uri="{BB962C8B-B14F-4D97-AF65-F5344CB8AC3E}">
        <p14:creationId xmlns:p14="http://schemas.microsoft.com/office/powerpoint/2010/main" val="1367699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先ほどと同じ構文規則に対して、上昇型解析をする場合を考えます。</a:t>
            </a:r>
            <a:endParaRPr kumimoji="1" lang="en-US" altLang="ja-JP" dirty="0"/>
          </a:p>
          <a:p>
            <a:r>
              <a:rPr kumimoji="1" lang="ja-JP" altLang="en-US"/>
              <a:t>上昇型解析では、生成規則の右辺を左辺に変換する、という操作を繰り返していきます。</a:t>
            </a:r>
            <a:endParaRPr kumimoji="1" lang="en-US" altLang="ja-JP" dirty="0"/>
          </a:p>
          <a:p>
            <a:r>
              <a:rPr kumimoji="1" lang="ja-JP" altLang="en-US"/>
              <a:t>先ほどと同じく文字列 </a:t>
            </a:r>
            <a:r>
              <a:rPr kumimoji="1" lang="en-US" altLang="ja-JP" dirty="0" err="1"/>
              <a:t>a,b,c</a:t>
            </a:r>
            <a:r>
              <a:rPr kumimoji="1" lang="en-US" altLang="ja-JP" dirty="0"/>
              <a:t> </a:t>
            </a:r>
            <a:r>
              <a:rPr kumimoji="1" lang="ja-JP" altLang="en-US"/>
              <a:t>が入力されたとします。</a:t>
            </a:r>
            <a:endParaRPr kumimoji="1" lang="en-US" altLang="ja-JP" dirty="0"/>
          </a:p>
          <a:p>
            <a:r>
              <a:rPr kumimoji="1" lang="en-US" altLang="ja-JP" dirty="0"/>
              <a:t>“a”</a:t>
            </a:r>
            <a:r>
              <a:rPr kumimoji="1" lang="ja-JP" altLang="en-US"/>
              <a:t> を </a:t>
            </a:r>
            <a:r>
              <a:rPr kumimoji="1" lang="en-US" altLang="ja-JP" dirty="0"/>
              <a:t>&lt;name&gt; </a:t>
            </a:r>
            <a:r>
              <a:rPr kumimoji="1" lang="ja-JP" altLang="en-US"/>
              <a:t>に変換します。。</a:t>
            </a:r>
            <a:endParaRPr kumimoji="1" lang="en-US" altLang="ja-JP" dirty="0"/>
          </a:p>
          <a:p>
            <a:r>
              <a:rPr kumimoji="1" lang="en-US" altLang="ja-JP" dirty="0"/>
              <a:t>&lt;name&gt; </a:t>
            </a:r>
            <a:r>
              <a:rPr kumimoji="1" lang="ja-JP" altLang="en-US"/>
              <a:t>を </a:t>
            </a:r>
            <a:r>
              <a:rPr kumimoji="1" lang="en-US" altLang="ja-JP" dirty="0"/>
              <a:t>&lt;</a:t>
            </a:r>
            <a:r>
              <a:rPr kumimoji="1" lang="en-US" altLang="ja-JP" dirty="0" err="1"/>
              <a:t>namelist</a:t>
            </a:r>
            <a:r>
              <a:rPr kumimoji="1" lang="en-US" altLang="ja-JP" dirty="0"/>
              <a:t>&gt; </a:t>
            </a:r>
            <a:r>
              <a:rPr kumimoji="1" lang="ja-JP" altLang="en-US"/>
              <a:t>に変換します。</a:t>
            </a:r>
            <a:endParaRPr kumimoji="1" lang="en-US" altLang="ja-JP" dirty="0"/>
          </a:p>
          <a:p>
            <a:r>
              <a:rPr kumimoji="1" lang="en-US" altLang="ja-JP" dirty="0"/>
              <a:t>“b” </a:t>
            </a:r>
            <a:r>
              <a:rPr kumimoji="1" lang="ja-JP" altLang="en-US"/>
              <a:t>を </a:t>
            </a:r>
            <a:r>
              <a:rPr kumimoji="1" lang="en-US" altLang="ja-JP" dirty="0"/>
              <a:t>&lt;name&gt; </a:t>
            </a:r>
            <a:r>
              <a:rPr kumimoji="1" lang="ja-JP" altLang="en-US"/>
              <a:t>に変換します。</a:t>
            </a:r>
            <a:endParaRPr kumimoji="1" lang="en-US" altLang="ja-JP" dirty="0"/>
          </a:p>
          <a:p>
            <a:r>
              <a:rPr kumimoji="1" lang="en-US" altLang="ja-JP" dirty="0"/>
              <a:t>&lt;</a:t>
            </a:r>
            <a:r>
              <a:rPr kumimoji="1" lang="en-US" altLang="ja-JP" dirty="0" err="1"/>
              <a:t>namelist</a:t>
            </a:r>
            <a:r>
              <a:rPr kumimoji="1" lang="en-US" altLang="ja-JP" dirty="0"/>
              <a:t>&gt; “,” &lt;name&gt; </a:t>
            </a:r>
            <a:r>
              <a:rPr kumimoji="1" lang="ja-JP" altLang="en-US"/>
              <a:t>を </a:t>
            </a:r>
            <a:r>
              <a:rPr kumimoji="1" lang="en-US" altLang="ja-JP" dirty="0"/>
              <a:t>&lt;</a:t>
            </a:r>
            <a:r>
              <a:rPr kumimoji="1" lang="en-US" altLang="ja-JP" dirty="0" err="1"/>
              <a:t>namelist</a:t>
            </a:r>
            <a:r>
              <a:rPr kumimoji="1" lang="en-US" altLang="ja-JP" dirty="0"/>
              <a:t>&gt; </a:t>
            </a:r>
            <a:r>
              <a:rPr kumimoji="1" lang="ja-JP" altLang="en-US"/>
              <a:t>に変換します。</a:t>
            </a:r>
            <a:endParaRPr kumimoji="1" lang="en-US" altLang="ja-JP" dirty="0"/>
          </a:p>
          <a:p>
            <a:r>
              <a:rPr kumimoji="1" lang="en-US" altLang="ja-JP" dirty="0"/>
              <a:t>“c” </a:t>
            </a:r>
            <a:r>
              <a:rPr kumimoji="1" lang="ja-JP" altLang="en-US"/>
              <a:t>を </a:t>
            </a:r>
            <a:r>
              <a:rPr kumimoji="1" lang="en-US" altLang="ja-JP" dirty="0"/>
              <a:t>&lt;name&gt; </a:t>
            </a:r>
            <a:r>
              <a:rPr kumimoji="1" lang="ja-JP" altLang="en-US"/>
              <a:t>に変換します。</a:t>
            </a:r>
            <a:endParaRPr kumimoji="1" lang="en-US" altLang="ja-JP" dirty="0"/>
          </a:p>
          <a:p>
            <a:r>
              <a:rPr kumimoji="1" lang="en-US" altLang="ja-JP" dirty="0"/>
              <a:t>&lt;</a:t>
            </a:r>
            <a:r>
              <a:rPr kumimoji="1" lang="en-US" altLang="ja-JP" dirty="0" err="1"/>
              <a:t>namelist</a:t>
            </a:r>
            <a:r>
              <a:rPr kumimoji="1" lang="en-US" altLang="ja-JP" dirty="0"/>
              <a:t>&gt; “,”  &lt;name&gt; </a:t>
            </a:r>
            <a:r>
              <a:rPr kumimoji="1" lang="ja-JP" altLang="en-US"/>
              <a:t>を </a:t>
            </a:r>
            <a:r>
              <a:rPr kumimoji="1" lang="en-US" altLang="ja-JP" dirty="0"/>
              <a:t>&lt;</a:t>
            </a:r>
            <a:r>
              <a:rPr kumimoji="1" lang="en-US" altLang="ja-JP" dirty="0" err="1"/>
              <a:t>namelist</a:t>
            </a:r>
            <a:r>
              <a:rPr kumimoji="1" lang="en-US" altLang="ja-JP" dirty="0"/>
              <a:t>&gt; </a:t>
            </a:r>
            <a:r>
              <a:rPr kumimoji="1" lang="ja-JP" altLang="en-US"/>
              <a:t>に変換します。</a:t>
            </a:r>
            <a:endParaRPr kumimoji="1" lang="en-US" altLang="ja-JP" dirty="0"/>
          </a:p>
          <a:p>
            <a:r>
              <a:rPr kumimoji="1" lang="ja-JP" altLang="en-US"/>
              <a:t>開始記号 </a:t>
            </a:r>
            <a:r>
              <a:rPr kumimoji="1" lang="en-US" altLang="ja-JP" dirty="0"/>
              <a:t>&lt;</a:t>
            </a:r>
            <a:r>
              <a:rPr kumimoji="1" lang="en-US" altLang="ja-JP" dirty="0" err="1"/>
              <a:t>namelist</a:t>
            </a:r>
            <a:r>
              <a:rPr kumimoji="1" lang="en-US" altLang="ja-JP" dirty="0"/>
              <a:t>&gt; </a:t>
            </a:r>
            <a:r>
              <a:rPr kumimoji="1" lang="ja-JP" altLang="en-US"/>
              <a:t>にたどり着きましたので、</a:t>
            </a:r>
            <a:endParaRPr kumimoji="1" lang="en-US" altLang="ja-JP" dirty="0"/>
          </a:p>
          <a:p>
            <a:r>
              <a:rPr kumimoji="1" lang="ja-JP" altLang="en-US"/>
              <a:t>これで、 開始記号 </a:t>
            </a:r>
            <a:r>
              <a:rPr kumimoji="1" lang="en-US" altLang="ja-JP" dirty="0"/>
              <a:t>&lt;</a:t>
            </a:r>
            <a:r>
              <a:rPr kumimoji="1" lang="en-US" altLang="ja-JP" dirty="0" err="1"/>
              <a:t>namelist</a:t>
            </a:r>
            <a:r>
              <a:rPr kumimoji="1" lang="en-US" altLang="ja-JP" dirty="0"/>
              <a:t>&gt; </a:t>
            </a:r>
            <a:r>
              <a:rPr kumimoji="1" lang="ja-JP" altLang="en-US"/>
              <a:t>から入力文字列 </a:t>
            </a:r>
            <a:r>
              <a:rPr kumimoji="1" lang="en-US" altLang="ja-JP" dirty="0" err="1"/>
              <a:t>a,b,c</a:t>
            </a:r>
            <a:r>
              <a:rPr kumimoji="1" lang="en-US" altLang="ja-JP" dirty="0"/>
              <a:t> </a:t>
            </a:r>
            <a:r>
              <a:rPr kumimoji="1" lang="ja-JP" altLang="en-US"/>
              <a:t>が導出されました。</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a:t>
            </a:fld>
            <a:endParaRPr kumimoji="1" lang="ja-JP" altLang="en-US"/>
          </a:p>
        </p:txBody>
      </p:sp>
    </p:spTree>
    <p:extLst>
      <p:ext uri="{BB962C8B-B14F-4D97-AF65-F5344CB8AC3E}">
        <p14:creationId xmlns:p14="http://schemas.microsoft.com/office/powerpoint/2010/main" val="409995068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 E + x ) – 4*2 </a:t>
            </a:r>
            <a:r>
              <a:rPr kumimoji="1" lang="ja-JP" altLang="en-US" dirty="0"/>
              <a:t>を解析します。</a:t>
            </a:r>
            <a:r>
              <a:rPr kumimoji="1" lang="en-US" altLang="ja-JP" dirty="0"/>
              <a:t> </a:t>
            </a:r>
          </a:p>
          <a:p>
            <a:r>
              <a:rPr kumimoji="1" lang="ja-JP" altLang="en-US" dirty="0"/>
              <a:t>優先順位判定では、非終端記号は無視します。</a:t>
            </a:r>
            <a:endParaRPr kumimoji="1" lang="en-US" altLang="ja-JP" dirty="0"/>
          </a:p>
          <a:p>
            <a:r>
              <a:rPr kumimoji="1" lang="ja-JP" altLang="en-US" dirty="0"/>
              <a:t>この場合、 </a:t>
            </a:r>
            <a:r>
              <a:rPr kumimoji="1" lang="en-US" altLang="ja-JP" dirty="0"/>
              <a:t>E </a:t>
            </a:r>
            <a:r>
              <a:rPr kumimoji="1" lang="ja-JP" altLang="en-US" dirty="0"/>
              <a:t>は無視して優先順位を挿入します。</a:t>
            </a:r>
            <a:endParaRPr kumimoji="1" lang="en-US" altLang="ja-JP" dirty="0"/>
          </a:p>
          <a:p>
            <a:r>
              <a:rPr kumimoji="1" lang="ja-JP" altLang="en-US" dirty="0"/>
              <a:t>するとこのように優先順位が入ります。</a:t>
            </a:r>
            <a:endParaRPr kumimoji="1" lang="en-US" altLang="ja-JP" dirty="0"/>
          </a:p>
          <a:p>
            <a:r>
              <a:rPr kumimoji="1" lang="ja-JP" altLang="en-US" dirty="0"/>
              <a:t>今度は </a:t>
            </a:r>
            <a:r>
              <a:rPr kumimoji="1" lang="en-US" altLang="ja-JP" dirty="0"/>
              <a:t>&lt;&lt; </a:t>
            </a:r>
            <a:r>
              <a:rPr kumimoji="1" lang="ja-JP" altLang="en-US" dirty="0"/>
              <a:t>と </a:t>
            </a:r>
            <a:r>
              <a:rPr kumimoji="1" lang="en-US" altLang="ja-JP" dirty="0"/>
              <a:t>&gt;&gt; </a:t>
            </a:r>
            <a:r>
              <a:rPr kumimoji="1" lang="ja-JP" altLang="en-US" dirty="0"/>
              <a:t>に挟まれているのはこの部分ですんで、</a:t>
            </a:r>
            <a:endParaRPr kumimoji="1" lang="en-US" altLang="ja-JP" dirty="0"/>
          </a:p>
          <a:p>
            <a:r>
              <a:rPr kumimoji="1" lang="en-US" altLang="ja-JP" dirty="0"/>
              <a:t>x </a:t>
            </a:r>
            <a:r>
              <a:rPr kumimoji="1" lang="ja-JP" altLang="en-US" dirty="0"/>
              <a:t>を </a:t>
            </a:r>
            <a:r>
              <a:rPr kumimoji="1" lang="en-US" altLang="ja-JP" dirty="0"/>
              <a:t>E</a:t>
            </a:r>
            <a:r>
              <a:rPr kumimoji="1" lang="ja-JP" altLang="en-US" dirty="0"/>
              <a:t>→</a:t>
            </a:r>
            <a:r>
              <a:rPr kumimoji="1" lang="en-US" altLang="ja-JP" dirty="0"/>
              <a:t>n </a:t>
            </a:r>
            <a:r>
              <a:rPr kumimoji="1" lang="ja-JP" altLang="en-US" dirty="0"/>
              <a:t>で還元します。</a:t>
            </a:r>
            <a:endParaRPr kumimoji="1" lang="en-US" altLang="ja-JP" dirty="0"/>
          </a:p>
          <a:p>
            <a:r>
              <a:rPr kumimoji="1" lang="ja-JP" altLang="en-US" dirty="0"/>
              <a:t>すると </a:t>
            </a:r>
            <a:r>
              <a:rPr kumimoji="1" lang="en-US" altLang="ja-JP" dirty="0"/>
              <a:t>(E+E) – 4*2 </a:t>
            </a:r>
            <a:r>
              <a:rPr kumimoji="1" lang="ja-JP" altLang="en-US" dirty="0"/>
              <a:t>となります。</a:t>
            </a:r>
            <a:endParaRPr kumimoji="1" lang="en-US" altLang="ja-JP" dirty="0"/>
          </a:p>
          <a:p>
            <a:r>
              <a:rPr kumimoji="1" lang="ja-JP" altLang="en-US" dirty="0"/>
              <a:t>優先順位を入れるとこうなります。</a:t>
            </a:r>
            <a:endParaRPr kumimoji="1" lang="en-US" altLang="ja-JP" dirty="0"/>
          </a:p>
          <a:p>
            <a:r>
              <a:rPr kumimoji="1" lang="ja-JP" altLang="en-US" dirty="0"/>
              <a:t>次はこの </a:t>
            </a:r>
            <a:r>
              <a:rPr kumimoji="1" lang="en-US" altLang="ja-JP" dirty="0"/>
              <a:t>+ </a:t>
            </a:r>
            <a:r>
              <a:rPr kumimoji="1" lang="ja-JP" altLang="en-US" dirty="0"/>
              <a:t>ですので、</a:t>
            </a:r>
            <a:r>
              <a:rPr kumimoji="1" lang="en-US" altLang="ja-JP" dirty="0"/>
              <a:t>E</a:t>
            </a:r>
            <a:r>
              <a:rPr kumimoji="1" lang="ja-JP" altLang="en-US" dirty="0"/>
              <a:t>→</a:t>
            </a:r>
            <a:r>
              <a:rPr kumimoji="1" lang="en-US" altLang="ja-JP" dirty="0"/>
              <a:t>E+E </a:t>
            </a:r>
            <a:r>
              <a:rPr kumimoji="1" lang="ja-JP" altLang="en-US" dirty="0"/>
              <a:t>で還元すると、</a:t>
            </a:r>
            <a:r>
              <a:rPr kumimoji="1" lang="en-US" altLang="ja-JP" dirty="0"/>
              <a:t>(E) – 4* 2 </a:t>
            </a:r>
            <a:r>
              <a:rPr kumimoji="1" lang="ja-JP" altLang="en-US" dirty="0"/>
              <a:t>となります。</a:t>
            </a:r>
            <a:endParaRPr kumimoji="1" lang="en-US" altLang="ja-JP" dirty="0"/>
          </a:p>
          <a:p>
            <a:r>
              <a:rPr kumimoji="1" lang="ja-JP" altLang="en-US" dirty="0"/>
              <a:t>優先順位を入れるとこうなります。</a:t>
            </a:r>
            <a:endParaRPr kumimoji="1" lang="en-US" altLang="ja-JP" dirty="0"/>
          </a:p>
          <a:p>
            <a:r>
              <a:rPr kumimoji="1" lang="ja-JP" altLang="en-US" dirty="0"/>
              <a:t>今度は、</a:t>
            </a:r>
            <a:r>
              <a:rPr kumimoji="1" lang="en-US" altLang="ja-JP" dirty="0"/>
              <a:t>( </a:t>
            </a:r>
            <a:r>
              <a:rPr kumimoji="1" lang="ja-JP" altLang="en-US" dirty="0"/>
              <a:t>と </a:t>
            </a:r>
            <a:r>
              <a:rPr kumimoji="1" lang="en-US" altLang="ja-JP" dirty="0"/>
              <a:t>) </a:t>
            </a:r>
            <a:r>
              <a:rPr kumimoji="1" lang="ja-JP" altLang="en-US" dirty="0"/>
              <a:t>の間が </a:t>
            </a:r>
            <a:r>
              <a:rPr kumimoji="1" lang="en-US" altLang="ja-JP" dirty="0"/>
              <a:t>== </a:t>
            </a:r>
            <a:r>
              <a:rPr kumimoji="1" lang="ja-JP" altLang="en-US" dirty="0"/>
              <a:t>になります。</a:t>
            </a:r>
            <a:endParaRPr kumimoji="1" lang="en-US" altLang="ja-JP" dirty="0"/>
          </a:p>
          <a:p>
            <a:r>
              <a:rPr kumimoji="1" lang="en-US" altLang="ja-JP" dirty="0"/>
              <a:t>== </a:t>
            </a:r>
            <a:r>
              <a:rPr kumimoji="1" lang="ja-JP" altLang="en-US" dirty="0"/>
              <a:t>は同じハンドル内、生成規則の右辺であることを表します。</a:t>
            </a:r>
            <a:endParaRPr kumimoji="1" lang="en-US" altLang="ja-JP" dirty="0"/>
          </a:p>
          <a:p>
            <a:r>
              <a:rPr kumimoji="1" lang="en-US" altLang="ja-JP" dirty="0"/>
              <a:t>== </a:t>
            </a:r>
            <a:r>
              <a:rPr kumimoji="1" lang="ja-JP" altLang="en-US" dirty="0"/>
              <a:t>があってもハンドルは </a:t>
            </a:r>
            <a:r>
              <a:rPr kumimoji="1" lang="en-US" altLang="ja-JP" dirty="0"/>
              <a:t>&lt;&lt; </a:t>
            </a:r>
            <a:r>
              <a:rPr kumimoji="1" lang="ja-JP" altLang="en-US" dirty="0"/>
              <a:t>から </a:t>
            </a:r>
            <a:r>
              <a:rPr kumimoji="1" lang="en-US" altLang="ja-JP" dirty="0"/>
              <a:t>&gt;&gt; </a:t>
            </a:r>
            <a:r>
              <a:rPr kumimoji="1" lang="ja-JP" altLang="en-US" dirty="0"/>
              <a:t>までです。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80</a:t>
            </a:fld>
            <a:endParaRPr kumimoji="1" lang="ja-JP" altLang="en-US"/>
          </a:p>
        </p:txBody>
      </p:sp>
    </p:spTree>
    <p:extLst>
      <p:ext uri="{BB962C8B-B14F-4D97-AF65-F5344CB8AC3E}">
        <p14:creationId xmlns:p14="http://schemas.microsoft.com/office/powerpoint/2010/main" val="40586495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a:t>
            </a:r>
            <a:r>
              <a:rPr kumimoji="1" lang="ja-JP" altLang="en-US" dirty="0"/>
              <a:t>を </a:t>
            </a:r>
            <a:r>
              <a:rPr kumimoji="1" lang="en-US" altLang="ja-JP" dirty="0"/>
              <a:t>E </a:t>
            </a:r>
            <a:r>
              <a:rPr kumimoji="1" lang="ja-JP" altLang="en-US" dirty="0"/>
              <a:t>→ </a:t>
            </a:r>
            <a:r>
              <a:rPr kumimoji="1" lang="en-US" altLang="ja-JP" dirty="0"/>
              <a:t>(E) </a:t>
            </a:r>
            <a:r>
              <a:rPr kumimoji="1" lang="ja-JP" altLang="en-US" dirty="0"/>
              <a:t>で還元すると、</a:t>
            </a:r>
            <a:r>
              <a:rPr kumimoji="1" lang="en-US" altLang="ja-JP" dirty="0"/>
              <a:t>E-4*2 </a:t>
            </a:r>
            <a:r>
              <a:rPr kumimoji="1" lang="ja-JP" altLang="en-US" dirty="0"/>
              <a:t>となります。</a:t>
            </a:r>
            <a:endParaRPr kumimoji="1" lang="en-US" altLang="ja-JP" dirty="0"/>
          </a:p>
          <a:p>
            <a:r>
              <a:rPr kumimoji="1" lang="ja-JP" altLang="en-US" dirty="0"/>
              <a:t>次は </a:t>
            </a:r>
            <a:r>
              <a:rPr kumimoji="1" lang="en-US" altLang="ja-JP" dirty="0"/>
              <a:t>4 </a:t>
            </a:r>
            <a:r>
              <a:rPr kumimoji="1" lang="ja-JP" altLang="en-US" dirty="0"/>
              <a:t>を 還元すると、</a:t>
            </a:r>
            <a:r>
              <a:rPr kumimoji="1" lang="en-US" altLang="ja-JP" dirty="0"/>
              <a:t>E-E*2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81</a:t>
            </a:fld>
            <a:endParaRPr kumimoji="1" lang="ja-JP" altLang="en-US"/>
          </a:p>
        </p:txBody>
      </p:sp>
    </p:spTree>
    <p:extLst>
      <p:ext uri="{BB962C8B-B14F-4D97-AF65-F5344CB8AC3E}">
        <p14:creationId xmlns:p14="http://schemas.microsoft.com/office/powerpoint/2010/main" val="230396569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2 </a:t>
            </a:r>
            <a:r>
              <a:rPr kumimoji="1" lang="ja-JP" altLang="en-US" dirty="0"/>
              <a:t>を還元すると </a:t>
            </a:r>
            <a:r>
              <a:rPr kumimoji="1" lang="en-US" altLang="ja-JP" dirty="0"/>
              <a:t>E-E*E </a:t>
            </a:r>
            <a:r>
              <a:rPr kumimoji="1" lang="ja-JP" altLang="en-US" dirty="0"/>
              <a:t>となり、</a:t>
            </a:r>
            <a:endParaRPr kumimoji="1" lang="en-US" altLang="ja-JP" dirty="0"/>
          </a:p>
          <a:p>
            <a:r>
              <a:rPr kumimoji="1" lang="ja-JP" altLang="en-US" dirty="0"/>
              <a:t>さらに </a:t>
            </a:r>
            <a:r>
              <a:rPr kumimoji="1" lang="en-US" altLang="ja-JP" dirty="0"/>
              <a:t>* </a:t>
            </a:r>
            <a:r>
              <a:rPr kumimoji="1" lang="ja-JP" altLang="en-US" dirty="0"/>
              <a:t>を還元して </a:t>
            </a:r>
            <a:r>
              <a:rPr kumimoji="1" lang="en-US" altLang="ja-JP" dirty="0"/>
              <a:t>E-E </a:t>
            </a:r>
            <a:r>
              <a:rPr kumimoji="1" lang="ja-JP" altLang="en-US" dirty="0"/>
              <a:t>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82</a:t>
            </a:fld>
            <a:endParaRPr kumimoji="1" lang="ja-JP" altLang="en-US"/>
          </a:p>
        </p:txBody>
      </p:sp>
    </p:spTree>
    <p:extLst>
      <p:ext uri="{BB962C8B-B14F-4D97-AF65-F5344CB8AC3E}">
        <p14:creationId xmlns:p14="http://schemas.microsoft.com/office/powerpoint/2010/main" val="288865729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a:t>
            </a:r>
            <a:r>
              <a:rPr kumimoji="1" lang="ja-JP" altLang="en-US" dirty="0"/>
              <a:t>を還元すると、</a:t>
            </a:r>
            <a:r>
              <a:rPr kumimoji="1" lang="en-US" altLang="ja-JP" dirty="0"/>
              <a:t>E</a:t>
            </a:r>
            <a:r>
              <a:rPr kumimoji="1" lang="ja-JP" altLang="en-US" dirty="0"/>
              <a:t> のみになります。</a:t>
            </a:r>
            <a:endParaRPr kumimoji="1" lang="en-US" altLang="ja-JP" dirty="0"/>
          </a:p>
          <a:p>
            <a:r>
              <a:rPr kumimoji="1" lang="ja-JP" altLang="en-US" dirty="0"/>
              <a:t>ここで優先順位を挿入すると、</a:t>
            </a:r>
            <a:r>
              <a:rPr kumimoji="1" lang="en-US" altLang="ja-JP" dirty="0"/>
              <a:t>$ ** $ </a:t>
            </a:r>
            <a:r>
              <a:rPr kumimoji="1" lang="ja-JP" altLang="en-US" dirty="0"/>
              <a:t>となります。</a:t>
            </a:r>
            <a:endParaRPr kumimoji="1" lang="en-US" altLang="ja-JP" dirty="0"/>
          </a:p>
          <a:p>
            <a:r>
              <a:rPr kumimoji="1" lang="en-US" altLang="ja-JP" dirty="0"/>
              <a:t>$ ** $ </a:t>
            </a:r>
            <a:r>
              <a:rPr kumimoji="1" lang="ja-JP" altLang="en-US" dirty="0"/>
              <a:t>になれば解析完了です。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83</a:t>
            </a:fld>
            <a:endParaRPr kumimoji="1" lang="ja-JP" altLang="en-US"/>
          </a:p>
        </p:txBody>
      </p:sp>
    </p:spTree>
    <p:extLst>
      <p:ext uri="{BB962C8B-B14F-4D97-AF65-F5344CB8AC3E}">
        <p14:creationId xmlns:p14="http://schemas.microsoft.com/office/powerpoint/2010/main" val="414564586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今の演算子順位解析の様子を表にするとこうなります。</a:t>
            </a:r>
            <a:endParaRPr kumimoji="1" lang="en-US" altLang="ja-JP" dirty="0"/>
          </a:p>
          <a:p>
            <a:r>
              <a:rPr kumimoji="1" lang="ja-JP" altLang="en-US" dirty="0"/>
              <a:t>演算子順位解析は、最も左にある </a:t>
            </a:r>
            <a:r>
              <a:rPr kumimoji="1" lang="en-US" altLang="ja-JP" dirty="0"/>
              <a:t>&lt;&lt; </a:t>
            </a:r>
            <a:r>
              <a:rPr kumimoji="1" lang="ja-JP" altLang="en-US" dirty="0"/>
              <a:t>と </a:t>
            </a:r>
            <a:r>
              <a:rPr kumimoji="1" lang="en-US" altLang="ja-JP" dirty="0"/>
              <a:t>&gt;&gt; </a:t>
            </a:r>
            <a:r>
              <a:rPr kumimoji="1" lang="ja-JP" altLang="en-US" dirty="0"/>
              <a:t>の間を還元します。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84</a:t>
            </a:fld>
            <a:endParaRPr kumimoji="1" lang="ja-JP" altLang="en-US"/>
          </a:p>
        </p:txBody>
      </p:sp>
    </p:spTree>
    <p:extLst>
      <p:ext uri="{BB962C8B-B14F-4D97-AF65-F5344CB8AC3E}">
        <p14:creationId xmlns:p14="http://schemas.microsoft.com/office/powerpoint/2010/main" val="28570819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演算子順位構文解析の手順を説明します。</a:t>
            </a:r>
            <a:endParaRPr kumimoji="1" lang="en-US" altLang="ja-JP" dirty="0"/>
          </a:p>
          <a:p>
            <a:r>
              <a:rPr kumimoji="1" lang="ja-JP" altLang="en-US" dirty="0"/>
              <a:t>まず各演算子間の優先順位を定義します。</a:t>
            </a:r>
            <a:endParaRPr kumimoji="1" lang="en-US" altLang="ja-JP" dirty="0"/>
          </a:p>
          <a:p>
            <a:r>
              <a:rPr kumimoji="1" lang="ja-JP" altLang="en-US" dirty="0"/>
              <a:t>これは優先順位表として与えられます。</a:t>
            </a:r>
            <a:endParaRPr kumimoji="1" lang="en-US" altLang="ja-JP" dirty="0"/>
          </a:p>
          <a:p>
            <a:r>
              <a:rPr kumimoji="1" lang="ja-JP" altLang="en-US" dirty="0"/>
              <a:t>そして、スタックトップの記号</a:t>
            </a:r>
            <a:r>
              <a:rPr kumimoji="1" lang="en-US" altLang="ja-JP" dirty="0"/>
              <a:t>A </a:t>
            </a:r>
            <a:r>
              <a:rPr kumimoji="1" lang="ja-JP" altLang="en-US" dirty="0"/>
              <a:t>と、読み込み中の入力記号 </a:t>
            </a:r>
            <a:r>
              <a:rPr kumimoji="1" lang="en-US" altLang="ja-JP" dirty="0"/>
              <a:t>B</a:t>
            </a:r>
            <a:r>
              <a:rPr kumimoji="1" lang="ja-JP" altLang="en-US" dirty="0"/>
              <a:t> の間の優先順位から</a:t>
            </a:r>
            <a:endParaRPr kumimoji="1" lang="en-US" altLang="ja-JP" dirty="0"/>
          </a:p>
          <a:p>
            <a:r>
              <a:rPr kumimoji="1" lang="ja-JP" altLang="en-US" dirty="0"/>
              <a:t>操作を決定します。</a:t>
            </a:r>
            <a:endParaRPr kumimoji="1" lang="en-US" altLang="ja-JP" dirty="0"/>
          </a:p>
          <a:p>
            <a:r>
              <a:rPr kumimoji="1" lang="en-US" altLang="ja-JP" dirty="0"/>
              <a:t>&lt;&lt; </a:t>
            </a:r>
            <a:r>
              <a:rPr kumimoji="1" lang="ja-JP" altLang="en-US" dirty="0"/>
              <a:t>または </a:t>
            </a:r>
            <a:r>
              <a:rPr kumimoji="1" lang="en-US" altLang="ja-JP" dirty="0"/>
              <a:t>== </a:t>
            </a:r>
            <a:r>
              <a:rPr kumimoji="1" lang="ja-JP" altLang="en-US" dirty="0"/>
              <a:t>なら </a:t>
            </a:r>
            <a:r>
              <a:rPr kumimoji="1" lang="en-US" altLang="ja-JP" dirty="0"/>
              <a:t>B </a:t>
            </a:r>
            <a:r>
              <a:rPr kumimoji="1" lang="ja-JP" altLang="en-US" dirty="0"/>
              <a:t>をスタックに移動、</a:t>
            </a:r>
            <a:endParaRPr kumimoji="1" lang="en-US" altLang="ja-JP" dirty="0"/>
          </a:p>
          <a:p>
            <a:r>
              <a:rPr kumimoji="1" lang="en-US" altLang="ja-JP" dirty="0"/>
              <a:t>&gt;&gt; </a:t>
            </a:r>
            <a:r>
              <a:rPr kumimoji="1" lang="ja-JP" altLang="en-US" dirty="0"/>
              <a:t>なら </a:t>
            </a:r>
            <a:r>
              <a:rPr kumimoji="1" lang="en-US" altLang="ja-JP" dirty="0"/>
              <a:t>A </a:t>
            </a:r>
            <a:r>
              <a:rPr kumimoji="1" lang="ja-JP" altLang="en-US" dirty="0"/>
              <a:t>を含むハンドルを還元します。</a:t>
            </a:r>
            <a:endParaRPr kumimoji="1" lang="en-US" altLang="ja-JP" dirty="0"/>
          </a:p>
          <a:p>
            <a:r>
              <a:rPr kumimoji="1" lang="en-US" altLang="ja-JP" dirty="0"/>
              <a:t>** </a:t>
            </a:r>
            <a:r>
              <a:rPr kumimoji="1" lang="ja-JP" altLang="en-US" dirty="0"/>
              <a:t>なら解析完了です。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85</a:t>
            </a:fld>
            <a:endParaRPr kumimoji="1" lang="ja-JP" altLang="en-US"/>
          </a:p>
        </p:txBody>
      </p:sp>
    </p:spTree>
    <p:extLst>
      <p:ext uri="{BB962C8B-B14F-4D97-AF65-F5344CB8AC3E}">
        <p14:creationId xmlns:p14="http://schemas.microsoft.com/office/powerpoint/2010/main" val="408026186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演算子順位解析では、スタックトップにある終端記号</a:t>
            </a:r>
            <a:endParaRPr kumimoji="1" lang="en-US" altLang="ja-JP" dirty="0"/>
          </a:p>
          <a:p>
            <a:r>
              <a:rPr kumimoji="1" lang="en-US" altLang="ja-JP" dirty="0"/>
              <a:t>x </a:t>
            </a:r>
            <a:r>
              <a:rPr kumimoji="1" lang="ja-JP" altLang="en-US" dirty="0"/>
              <a:t>と読み込み中の入力記号の </a:t>
            </a:r>
            <a:r>
              <a:rPr kumimoji="1" lang="en-US" altLang="ja-JP" dirty="0"/>
              <a:t>y </a:t>
            </a:r>
            <a:r>
              <a:rPr kumimoji="1" lang="ja-JP" altLang="en-US" dirty="0"/>
              <a:t>の優先順位を比較します。</a:t>
            </a:r>
            <a:endParaRPr kumimoji="1" lang="en-US" altLang="ja-JP" dirty="0"/>
          </a:p>
          <a:p>
            <a:r>
              <a:rPr kumimoji="1" lang="ja-JP" altLang="en-US" dirty="0"/>
              <a:t>ただし、スタックトップが非終端記号の場合は、</a:t>
            </a:r>
            <a:endParaRPr kumimoji="1" lang="en-US" altLang="ja-JP" dirty="0"/>
          </a:p>
          <a:p>
            <a:r>
              <a:rPr kumimoji="1" lang="ja-JP" altLang="en-US" dirty="0"/>
              <a:t>スタックの</a:t>
            </a:r>
            <a:r>
              <a:rPr kumimoji="1" lang="en-US" altLang="ja-JP" dirty="0"/>
              <a:t>2</a:t>
            </a:r>
            <a:r>
              <a:rPr kumimoji="1" lang="ja-JP" altLang="en-US" dirty="0"/>
              <a:t>番目で判定します。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86</a:t>
            </a:fld>
            <a:endParaRPr kumimoji="1" lang="ja-JP" altLang="en-US"/>
          </a:p>
        </p:txBody>
      </p:sp>
    </p:spTree>
    <p:extLst>
      <p:ext uri="{BB962C8B-B14F-4D97-AF65-F5344CB8AC3E}">
        <p14:creationId xmlns:p14="http://schemas.microsoft.com/office/powerpoint/2010/main" val="265020152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スタックトップの終端記号 </a:t>
            </a:r>
            <a:r>
              <a:rPr kumimoji="1" lang="en-US" altLang="ja-JP" dirty="0"/>
              <a:t>x </a:t>
            </a:r>
            <a:r>
              <a:rPr kumimoji="1" lang="ja-JP" altLang="en-US" dirty="0"/>
              <a:t>と読み込み中の入力記号 </a:t>
            </a:r>
            <a:r>
              <a:rPr kumimoji="1" lang="en-US" altLang="ja-JP" dirty="0"/>
              <a:t>y </a:t>
            </a:r>
            <a:r>
              <a:rPr kumimoji="1" lang="ja-JP" altLang="en-US" dirty="0"/>
              <a:t>を比較したときに</a:t>
            </a:r>
            <a:endParaRPr kumimoji="1" lang="en-US" altLang="ja-JP" dirty="0"/>
          </a:p>
          <a:p>
            <a:r>
              <a:rPr kumimoji="1" lang="en-US" altLang="ja-JP" dirty="0"/>
              <a:t>x &lt;&lt; y </a:t>
            </a:r>
            <a:r>
              <a:rPr kumimoji="1" lang="ja-JP" altLang="en-US" dirty="0"/>
              <a:t>ならば、</a:t>
            </a:r>
            <a:r>
              <a:rPr kumimoji="1" lang="en-US" altLang="ja-JP" dirty="0"/>
              <a:t>y </a:t>
            </a:r>
            <a:r>
              <a:rPr kumimoji="1" lang="ja-JP" altLang="en-US" dirty="0"/>
              <a:t>をスタックに移動します。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87</a:t>
            </a:fld>
            <a:endParaRPr kumimoji="1" lang="ja-JP" altLang="en-US"/>
          </a:p>
        </p:txBody>
      </p:sp>
    </p:spTree>
    <p:extLst>
      <p:ext uri="{BB962C8B-B14F-4D97-AF65-F5344CB8AC3E}">
        <p14:creationId xmlns:p14="http://schemas.microsoft.com/office/powerpoint/2010/main" val="28567521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入力記号から </a:t>
            </a:r>
            <a:r>
              <a:rPr kumimoji="1" lang="en-US" altLang="ja-JP" dirty="0"/>
              <a:t>y </a:t>
            </a:r>
            <a:r>
              <a:rPr kumimoji="1" lang="ja-JP" altLang="en-US" dirty="0"/>
              <a:t>を取り出し、スタックにプッシュします。</a:t>
            </a:r>
            <a:endParaRPr kumimoji="1" lang="en-US" altLang="ja-JP"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88</a:t>
            </a:fld>
            <a:endParaRPr kumimoji="1" lang="ja-JP" altLang="en-US"/>
          </a:p>
        </p:txBody>
      </p:sp>
    </p:spTree>
    <p:extLst>
      <p:ext uri="{BB962C8B-B14F-4D97-AF65-F5344CB8AC3E}">
        <p14:creationId xmlns:p14="http://schemas.microsoft.com/office/powerpoint/2010/main" val="3367457691"/>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スタックトップの終端記号 </a:t>
            </a:r>
            <a:r>
              <a:rPr kumimoji="1" lang="en-US" altLang="ja-JP" dirty="0"/>
              <a:t>x </a:t>
            </a:r>
            <a:r>
              <a:rPr kumimoji="1" lang="ja-JP" altLang="en-US" dirty="0"/>
              <a:t>と読み込み中の入力記号 </a:t>
            </a:r>
            <a:r>
              <a:rPr kumimoji="1" lang="en-US" altLang="ja-JP" dirty="0"/>
              <a:t>y </a:t>
            </a:r>
            <a:r>
              <a:rPr kumimoji="1" lang="ja-JP" altLang="en-US" dirty="0"/>
              <a:t>を比較したときに</a:t>
            </a:r>
            <a:endParaRPr kumimoji="1" lang="en-US" altLang="ja-JP" dirty="0"/>
          </a:p>
          <a:p>
            <a:r>
              <a:rPr kumimoji="1" lang="en-US" altLang="ja-JP" dirty="0"/>
              <a:t>x == y </a:t>
            </a:r>
            <a:r>
              <a:rPr kumimoji="1" lang="ja-JP" altLang="en-US" dirty="0"/>
              <a:t>の場合も </a:t>
            </a:r>
            <a:r>
              <a:rPr kumimoji="1" lang="en-US" altLang="ja-JP" dirty="0"/>
              <a:t>x &lt;&lt; y </a:t>
            </a:r>
            <a:r>
              <a:rPr kumimoji="1" lang="ja-JP" altLang="en-US" dirty="0"/>
              <a:t>の場合と同じく、</a:t>
            </a:r>
            <a:r>
              <a:rPr kumimoji="1" lang="en-US" altLang="ja-JP" dirty="0"/>
              <a:t>y </a:t>
            </a:r>
            <a:r>
              <a:rPr kumimoji="1" lang="ja-JP" altLang="en-US" dirty="0"/>
              <a:t>をスタックに移動します。</a:t>
            </a:r>
            <a:endParaRPr kumimoji="1" lang="en-US" altLang="ja-JP" dirty="0"/>
          </a:p>
          <a:p>
            <a:r>
              <a:rPr kumimoji="1" lang="ja-JP" altLang="en-US" dirty="0"/>
              <a:t>多くの言語では、</a:t>
            </a:r>
            <a:r>
              <a:rPr kumimoji="1" lang="en-US" altLang="ja-JP" dirty="0"/>
              <a:t>== </a:t>
            </a:r>
            <a:r>
              <a:rPr kumimoji="1" lang="ja-JP" altLang="en-US" dirty="0"/>
              <a:t>は </a:t>
            </a:r>
            <a:r>
              <a:rPr kumimoji="1" lang="en-US" altLang="ja-JP" dirty="0"/>
              <a:t>( </a:t>
            </a:r>
            <a:r>
              <a:rPr kumimoji="1" lang="ja-JP" altLang="en-US" dirty="0"/>
              <a:t>と </a:t>
            </a:r>
            <a:r>
              <a:rPr kumimoji="1" lang="en-US" altLang="ja-JP" dirty="0"/>
              <a:t>) </a:t>
            </a:r>
            <a:r>
              <a:rPr kumimoji="1" lang="ja-JP" altLang="en-US" dirty="0"/>
              <a:t>のような対になる括弧の間に現れます。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89</a:t>
            </a:fld>
            <a:endParaRPr kumimoji="1" lang="ja-JP" altLang="en-US"/>
          </a:p>
        </p:txBody>
      </p:sp>
    </p:spTree>
    <p:extLst>
      <p:ext uri="{BB962C8B-B14F-4D97-AF65-F5344CB8AC3E}">
        <p14:creationId xmlns:p14="http://schemas.microsoft.com/office/powerpoint/2010/main" val="2370483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代表的な構文解析をまとめたのがこの表です。</a:t>
            </a:r>
            <a:endParaRPr kumimoji="1" lang="en-US" altLang="ja-JP" dirty="0"/>
          </a:p>
          <a:p>
            <a:r>
              <a:rPr kumimoji="1" lang="ja-JP" altLang="en-US"/>
              <a:t>下降型解析には、再帰下降型解析 </a:t>
            </a:r>
            <a:r>
              <a:rPr kumimoji="1" lang="en-US" altLang="ja-JP" dirty="0"/>
              <a:t>recursive descent parsing </a:t>
            </a:r>
            <a:r>
              <a:rPr kumimoji="1" lang="ja-JP" altLang="en-US"/>
              <a:t>と</a:t>
            </a:r>
            <a:endParaRPr kumimoji="1" lang="en-US" altLang="ja-JP" dirty="0"/>
          </a:p>
          <a:p>
            <a:r>
              <a:rPr kumimoji="1" lang="en-US" altLang="ja-JP" dirty="0"/>
              <a:t>LL </a:t>
            </a:r>
            <a:r>
              <a:rPr kumimoji="1" lang="ja-JP" altLang="en-US"/>
              <a:t>解析 </a:t>
            </a:r>
            <a:r>
              <a:rPr kumimoji="1" lang="en-US" altLang="ja-JP" dirty="0"/>
              <a:t>left to right scan left most derivation </a:t>
            </a:r>
            <a:r>
              <a:rPr kumimoji="1" lang="ja-JP" altLang="en-US"/>
              <a:t>があります。</a:t>
            </a:r>
            <a:endParaRPr kumimoji="1" lang="en-US" altLang="ja-JP" dirty="0"/>
          </a:p>
          <a:p>
            <a:r>
              <a:rPr kumimoji="1" lang="ja-JP" altLang="en-US"/>
              <a:t>上昇型解析には、演算子順位構文解析 </a:t>
            </a:r>
            <a:r>
              <a:rPr kumimoji="1" lang="en-US" altLang="ja-JP" dirty="0"/>
              <a:t>operator precedence parsing </a:t>
            </a:r>
            <a:r>
              <a:rPr kumimoji="1" lang="ja-JP" altLang="en-US"/>
              <a:t>と</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LR </a:t>
            </a:r>
            <a:r>
              <a:rPr kumimoji="1" lang="ja-JP" altLang="en-US"/>
              <a:t>解析 </a:t>
            </a:r>
            <a:r>
              <a:rPr kumimoji="1" lang="en-US" altLang="ja-JP" dirty="0"/>
              <a:t>left to right scan right most derivation </a:t>
            </a:r>
            <a:r>
              <a:rPr kumimoji="1" lang="ja-JP" altLang="en-US"/>
              <a:t>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皆さんが情報システムプロジェクト</a:t>
            </a:r>
            <a:r>
              <a:rPr kumimoji="1" lang="en-US" altLang="ja-JP" dirty="0"/>
              <a:t>1 </a:t>
            </a:r>
            <a:r>
              <a:rPr kumimoji="1" lang="ja-JP" altLang="en-US"/>
              <a:t>で用いるのは、再帰下降型解析です。</a:t>
            </a:r>
            <a:endParaRPr kumimoji="1" lang="en-US" altLang="ja-JP" dirty="0"/>
          </a:p>
          <a:p>
            <a:r>
              <a:rPr kumimoji="1" lang="ja-JP" altLang="en-US"/>
              <a:t>今週と来週は、残りの３つの解析について説明します。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9</a:t>
            </a:fld>
            <a:endParaRPr kumimoji="1" lang="ja-JP" altLang="en-US"/>
          </a:p>
        </p:txBody>
      </p:sp>
    </p:spTree>
    <p:extLst>
      <p:ext uri="{BB962C8B-B14F-4D97-AF65-F5344CB8AC3E}">
        <p14:creationId xmlns:p14="http://schemas.microsoft.com/office/powerpoint/2010/main" val="57939723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スタックトップの終端記号 </a:t>
            </a:r>
            <a:r>
              <a:rPr kumimoji="1" lang="en-US" altLang="ja-JP" dirty="0"/>
              <a:t>x </a:t>
            </a:r>
            <a:r>
              <a:rPr kumimoji="1" lang="ja-JP" altLang="en-US" dirty="0"/>
              <a:t>と読み込み中の入力記号 </a:t>
            </a:r>
            <a:r>
              <a:rPr kumimoji="1" lang="en-US" altLang="ja-JP" dirty="0"/>
              <a:t>y </a:t>
            </a:r>
            <a:r>
              <a:rPr kumimoji="1" lang="ja-JP" altLang="en-US" dirty="0"/>
              <a:t>を比較したときに</a:t>
            </a:r>
            <a:endParaRPr kumimoji="1" lang="en-US" altLang="ja-JP" dirty="0"/>
          </a:p>
          <a:p>
            <a:r>
              <a:rPr kumimoji="1" lang="en-US" altLang="ja-JP" dirty="0"/>
              <a:t>x &gt;&gt; y </a:t>
            </a:r>
            <a:r>
              <a:rPr kumimoji="1" lang="ja-JP" altLang="en-US" dirty="0"/>
              <a:t>ならば、</a:t>
            </a:r>
            <a:r>
              <a:rPr kumimoji="1" lang="en-US" altLang="ja-JP" dirty="0"/>
              <a:t>x </a:t>
            </a:r>
            <a:r>
              <a:rPr kumimoji="1" lang="ja-JP" altLang="en-US" dirty="0"/>
              <a:t>を含むハンドルを還元します。</a:t>
            </a:r>
            <a:endParaRPr kumimoji="1" lang="en-US" altLang="ja-JP" dirty="0"/>
          </a:p>
          <a:p>
            <a:r>
              <a:rPr kumimoji="1" lang="ja-JP" altLang="en-US" dirty="0"/>
              <a:t>例えば、生成規則が </a:t>
            </a:r>
            <a:r>
              <a:rPr kumimoji="1" lang="en-US" altLang="ja-JP" dirty="0"/>
              <a:t>z </a:t>
            </a:r>
            <a:r>
              <a:rPr kumimoji="1" lang="ja-JP" altLang="en-US" dirty="0"/>
              <a:t>→ </a:t>
            </a:r>
            <a:r>
              <a:rPr kumimoji="1" lang="en-US" altLang="ja-JP" dirty="0"/>
              <a:t>a...x </a:t>
            </a:r>
            <a:r>
              <a:rPr kumimoji="1" lang="ja-JP" altLang="en-US" dirty="0"/>
              <a:t>の場合、</a:t>
            </a:r>
            <a:endParaRPr kumimoji="1" lang="en-US" altLang="ja-JP" dirty="0"/>
          </a:p>
          <a:p>
            <a:r>
              <a:rPr kumimoji="1" lang="ja-JP" altLang="en-US" dirty="0"/>
              <a:t>スタックの </a:t>
            </a:r>
            <a:r>
              <a:rPr kumimoji="1" lang="en-US" altLang="ja-JP" dirty="0"/>
              <a:t>a </a:t>
            </a:r>
            <a:r>
              <a:rPr kumimoji="1" lang="ja-JP" altLang="en-US" dirty="0"/>
              <a:t>から </a:t>
            </a:r>
            <a:r>
              <a:rPr kumimoji="1" lang="en-US" altLang="ja-JP" dirty="0"/>
              <a:t>x </a:t>
            </a:r>
            <a:r>
              <a:rPr kumimoji="1" lang="ja-JP" altLang="en-US" dirty="0"/>
              <a:t>までをポップし、</a:t>
            </a:r>
            <a:r>
              <a:rPr kumimoji="1" lang="en-US" altLang="ja-JP" dirty="0"/>
              <a:t>z </a:t>
            </a:r>
            <a:r>
              <a:rPr kumimoji="1" lang="ja-JP" altLang="en-US" dirty="0"/>
              <a:t>をプッシュします。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90</a:t>
            </a:fld>
            <a:endParaRPr kumimoji="1" lang="ja-JP" altLang="en-US"/>
          </a:p>
        </p:txBody>
      </p:sp>
    </p:spTree>
    <p:extLst>
      <p:ext uri="{BB962C8B-B14F-4D97-AF65-F5344CB8AC3E}">
        <p14:creationId xmlns:p14="http://schemas.microsoft.com/office/powerpoint/2010/main" val="145051882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還元したときに、</a:t>
            </a:r>
            <a:r>
              <a:rPr kumimoji="1" lang="en-US" altLang="ja-JP" dirty="0"/>
              <a:t>x </a:t>
            </a:r>
            <a:r>
              <a:rPr kumimoji="1" lang="ja-JP" altLang="en-US" dirty="0"/>
              <a:t>に対応するコードがあるならば出力します。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91</a:t>
            </a:fld>
            <a:endParaRPr kumimoji="1" lang="ja-JP" altLang="en-US"/>
          </a:p>
        </p:txBody>
      </p:sp>
    </p:spTree>
    <p:extLst>
      <p:ext uri="{BB962C8B-B14F-4D97-AF65-F5344CB8AC3E}">
        <p14:creationId xmlns:p14="http://schemas.microsoft.com/office/powerpoint/2010/main" val="428198837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それでは、例として </a:t>
            </a:r>
            <a:r>
              <a:rPr kumimoji="1" lang="en-US" altLang="ja-JP" dirty="0"/>
              <a:t>( a* 3 )  </a:t>
            </a:r>
            <a:r>
              <a:rPr kumimoji="1" lang="ja-JP" altLang="en-US" dirty="0"/>
              <a:t>を解析する場合をみてみましょう。</a:t>
            </a:r>
            <a:endParaRPr kumimoji="1" lang="en-US" altLang="ja-JP" dirty="0"/>
          </a:p>
          <a:p>
            <a:r>
              <a:rPr kumimoji="1" lang="ja-JP" altLang="en-US" dirty="0"/>
              <a:t>スタックトップは </a:t>
            </a:r>
            <a:r>
              <a:rPr kumimoji="1" lang="en-US" altLang="ja-JP" dirty="0"/>
              <a:t>$ </a:t>
            </a:r>
            <a:r>
              <a:rPr kumimoji="1" lang="ja-JP" altLang="en-US" dirty="0"/>
              <a:t>、読み込み中の入力記号は </a:t>
            </a:r>
            <a:r>
              <a:rPr kumimoji="1" lang="en-US" altLang="ja-JP" dirty="0"/>
              <a:t>( </a:t>
            </a:r>
            <a:r>
              <a:rPr kumimoji="1" lang="ja-JP" altLang="en-US" dirty="0"/>
              <a:t>です。</a:t>
            </a:r>
            <a:endParaRPr kumimoji="1" lang="en-US" altLang="ja-JP" dirty="0"/>
          </a:p>
          <a:p>
            <a:r>
              <a:rPr kumimoji="1" lang="en-US" altLang="ja-JP" dirty="0"/>
              <a:t>$ &lt;&lt; ( </a:t>
            </a:r>
            <a:r>
              <a:rPr kumimoji="1" lang="ja-JP" altLang="en-US" dirty="0"/>
              <a:t>ですので、</a:t>
            </a:r>
            <a:r>
              <a:rPr kumimoji="1" lang="en-US" altLang="ja-JP" dirty="0"/>
              <a:t>( </a:t>
            </a:r>
            <a:r>
              <a:rPr kumimoji="1" lang="ja-JP" altLang="en-US" dirty="0"/>
              <a:t>を移動します。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92</a:t>
            </a:fld>
            <a:endParaRPr kumimoji="1" lang="ja-JP" altLang="en-US"/>
          </a:p>
        </p:txBody>
      </p:sp>
    </p:spTree>
    <p:extLst>
      <p:ext uri="{BB962C8B-B14F-4D97-AF65-F5344CB8AC3E}">
        <p14:creationId xmlns:p14="http://schemas.microsoft.com/office/powerpoint/2010/main" val="894901102"/>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スタックトップが </a:t>
            </a:r>
            <a:r>
              <a:rPr kumimoji="1" lang="en-US" altLang="ja-JP" dirty="0"/>
              <a:t>( </a:t>
            </a:r>
            <a:r>
              <a:rPr kumimoji="1" lang="ja-JP" altLang="en-US" dirty="0"/>
              <a:t>入力が変数 </a:t>
            </a:r>
            <a:r>
              <a:rPr kumimoji="1" lang="en-US" altLang="ja-JP" dirty="0"/>
              <a:t>a </a:t>
            </a:r>
            <a:r>
              <a:rPr kumimoji="1" lang="ja-JP" altLang="en-US" dirty="0"/>
              <a:t>です。</a:t>
            </a:r>
            <a:endParaRPr kumimoji="1" lang="en-US" altLang="ja-JP" dirty="0"/>
          </a:p>
          <a:p>
            <a:r>
              <a:rPr kumimoji="1" lang="en-US" altLang="ja-JP" dirty="0"/>
              <a:t>( &lt;&lt; a </a:t>
            </a:r>
            <a:r>
              <a:rPr kumimoji="1" lang="ja-JP" altLang="en-US" dirty="0"/>
              <a:t>ですので、</a:t>
            </a:r>
            <a:r>
              <a:rPr kumimoji="1" lang="en-US" altLang="ja-JP" dirty="0"/>
              <a:t>a </a:t>
            </a:r>
            <a:r>
              <a:rPr kumimoji="1" lang="ja-JP" altLang="en-US" dirty="0"/>
              <a:t>を移動します。</a:t>
            </a:r>
            <a:endParaRPr kumimoji="1" lang="en-US" altLang="ja-JP"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93</a:t>
            </a:fld>
            <a:endParaRPr kumimoji="1" lang="ja-JP" altLang="en-US"/>
          </a:p>
        </p:txBody>
      </p:sp>
    </p:spTree>
    <p:extLst>
      <p:ext uri="{BB962C8B-B14F-4D97-AF65-F5344CB8AC3E}">
        <p14:creationId xmlns:p14="http://schemas.microsoft.com/office/powerpoint/2010/main" val="228348414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スタックトップが </a:t>
            </a:r>
            <a:r>
              <a:rPr kumimoji="1" lang="en-US" altLang="ja-JP" dirty="0"/>
              <a:t>a </a:t>
            </a:r>
            <a:r>
              <a:rPr kumimoji="1" lang="ja-JP" altLang="en-US" dirty="0"/>
              <a:t>入力が </a:t>
            </a:r>
            <a:r>
              <a:rPr kumimoji="1" lang="en-US" altLang="ja-JP" dirty="0"/>
              <a:t>* </a:t>
            </a:r>
            <a:r>
              <a:rPr kumimoji="1" lang="ja-JP" altLang="en-US" dirty="0"/>
              <a:t>です。</a:t>
            </a:r>
            <a:endParaRPr kumimoji="1" lang="en-US" altLang="ja-JP" dirty="0"/>
          </a:p>
          <a:p>
            <a:r>
              <a:rPr kumimoji="1" lang="en-US" altLang="ja-JP" dirty="0"/>
              <a:t>a &gt;&gt; * </a:t>
            </a:r>
            <a:r>
              <a:rPr kumimoji="1" lang="ja-JP" altLang="en-US" dirty="0"/>
              <a:t>ですので </a:t>
            </a:r>
            <a:r>
              <a:rPr kumimoji="1" lang="en-US" altLang="ja-JP" dirty="0"/>
              <a:t>a </a:t>
            </a:r>
            <a:r>
              <a:rPr kumimoji="1" lang="ja-JP" altLang="en-US" dirty="0"/>
              <a:t>を還元します。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94</a:t>
            </a:fld>
            <a:endParaRPr kumimoji="1" lang="ja-JP" altLang="en-US"/>
          </a:p>
        </p:txBody>
      </p:sp>
    </p:spTree>
    <p:extLst>
      <p:ext uri="{BB962C8B-B14F-4D97-AF65-F5344CB8AC3E}">
        <p14:creationId xmlns:p14="http://schemas.microsoft.com/office/powerpoint/2010/main" val="1345240618"/>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還元した場合は対応するコードを出力します。</a:t>
            </a:r>
            <a:endParaRPr kumimoji="1" lang="en-US" altLang="ja-JP" dirty="0"/>
          </a:p>
          <a:p>
            <a:r>
              <a:rPr kumimoji="1" lang="ja-JP" altLang="en-US" dirty="0"/>
              <a:t>この場合は、</a:t>
            </a:r>
            <a:r>
              <a:rPr kumimoji="1" lang="en-US" altLang="ja-JP" dirty="0"/>
              <a:t>PUSH </a:t>
            </a:r>
            <a:r>
              <a:rPr kumimoji="1" lang="ja-JP" altLang="en-US" dirty="0"/>
              <a:t>命令を出力します。</a:t>
            </a:r>
            <a:endParaRPr kumimoji="1" lang="en-US" altLang="ja-JP" dirty="0"/>
          </a:p>
          <a:p>
            <a:r>
              <a:rPr kumimoji="1" lang="ja-JP" altLang="en-US" dirty="0"/>
              <a:t>スタックトップは非終端記号 </a:t>
            </a:r>
            <a:r>
              <a:rPr kumimoji="1" lang="en-US" altLang="ja-JP" dirty="0"/>
              <a:t>E </a:t>
            </a:r>
            <a:r>
              <a:rPr kumimoji="1" lang="ja-JP" altLang="en-US" dirty="0"/>
              <a:t>です。</a:t>
            </a:r>
            <a:endParaRPr kumimoji="1" lang="en-US" altLang="ja-JP" dirty="0"/>
          </a:p>
          <a:p>
            <a:r>
              <a:rPr kumimoji="1" lang="ja-JP" altLang="en-US" dirty="0"/>
              <a:t>スタックトップが非終端記号の場合は、スタックの</a:t>
            </a:r>
            <a:r>
              <a:rPr kumimoji="1" lang="en-US" altLang="ja-JP" dirty="0"/>
              <a:t>2</a:t>
            </a:r>
            <a:r>
              <a:rPr kumimoji="1" lang="ja-JP" altLang="en-US" dirty="0"/>
              <a:t>番目を見ます。</a:t>
            </a:r>
            <a:endParaRPr kumimoji="1" lang="en-US" altLang="ja-JP" dirty="0"/>
          </a:p>
          <a:p>
            <a:r>
              <a:rPr kumimoji="1" lang="ja-JP" altLang="en-US" dirty="0"/>
              <a:t>スタックの</a:t>
            </a:r>
            <a:r>
              <a:rPr kumimoji="1" lang="en-US" altLang="ja-JP" dirty="0"/>
              <a:t>2</a:t>
            </a:r>
            <a:r>
              <a:rPr kumimoji="1" lang="ja-JP" altLang="en-US" dirty="0"/>
              <a:t>番目は </a:t>
            </a:r>
            <a:r>
              <a:rPr kumimoji="1" lang="en-US" altLang="ja-JP" dirty="0"/>
              <a:t>( </a:t>
            </a:r>
            <a:r>
              <a:rPr kumimoji="1" lang="ja-JP" altLang="en-US" dirty="0"/>
              <a:t>入力は </a:t>
            </a:r>
            <a:r>
              <a:rPr kumimoji="1" lang="en-US" altLang="ja-JP" dirty="0"/>
              <a:t>* </a:t>
            </a:r>
            <a:r>
              <a:rPr kumimoji="1" lang="ja-JP" altLang="en-US" dirty="0"/>
              <a:t>です。</a:t>
            </a:r>
            <a:endParaRPr kumimoji="1" lang="en-US" altLang="ja-JP" dirty="0"/>
          </a:p>
          <a:p>
            <a:r>
              <a:rPr kumimoji="1" lang="en-US" altLang="ja-JP" dirty="0"/>
              <a:t>( &lt;&lt; * </a:t>
            </a:r>
            <a:r>
              <a:rPr kumimoji="1" lang="ja-JP" altLang="en-US" dirty="0"/>
              <a:t>ですので、</a:t>
            </a:r>
            <a:r>
              <a:rPr kumimoji="1" lang="en-US" altLang="ja-JP" dirty="0"/>
              <a:t>* </a:t>
            </a:r>
            <a:r>
              <a:rPr kumimoji="1" lang="ja-JP" altLang="en-US" dirty="0"/>
              <a:t>を移動します。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95</a:t>
            </a:fld>
            <a:endParaRPr kumimoji="1" lang="ja-JP" altLang="en-US"/>
          </a:p>
        </p:txBody>
      </p:sp>
    </p:spTree>
    <p:extLst>
      <p:ext uri="{BB962C8B-B14F-4D97-AF65-F5344CB8AC3E}">
        <p14:creationId xmlns:p14="http://schemas.microsoft.com/office/powerpoint/2010/main" val="410840935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スタックトップが </a:t>
            </a:r>
            <a:r>
              <a:rPr kumimoji="1" lang="en-US" altLang="ja-JP" dirty="0"/>
              <a:t>* </a:t>
            </a:r>
            <a:r>
              <a:rPr kumimoji="1" lang="ja-JP" altLang="en-US" dirty="0"/>
              <a:t>入力が整数 </a:t>
            </a:r>
            <a:r>
              <a:rPr kumimoji="1" lang="en-US" altLang="ja-JP" dirty="0"/>
              <a:t>3 </a:t>
            </a:r>
            <a:r>
              <a:rPr kumimoji="1" lang="ja-JP" altLang="en-US" dirty="0"/>
              <a:t>です。</a:t>
            </a:r>
            <a:endParaRPr kumimoji="1" lang="en-US" altLang="ja-JP" dirty="0"/>
          </a:p>
          <a:p>
            <a:r>
              <a:rPr kumimoji="1" lang="en-US" altLang="ja-JP" dirty="0"/>
              <a:t>* &lt;&lt; 3 </a:t>
            </a:r>
            <a:r>
              <a:rPr kumimoji="1" lang="ja-JP" altLang="en-US" dirty="0"/>
              <a:t>ですので </a:t>
            </a:r>
            <a:r>
              <a:rPr kumimoji="1" lang="en-US" altLang="ja-JP" dirty="0"/>
              <a:t>3 </a:t>
            </a:r>
            <a:r>
              <a:rPr kumimoji="1" lang="ja-JP" altLang="en-US" dirty="0"/>
              <a:t>を移動します。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96</a:t>
            </a:fld>
            <a:endParaRPr kumimoji="1" lang="ja-JP" altLang="en-US"/>
          </a:p>
        </p:txBody>
      </p:sp>
    </p:spTree>
    <p:extLst>
      <p:ext uri="{BB962C8B-B14F-4D97-AF65-F5344CB8AC3E}">
        <p14:creationId xmlns:p14="http://schemas.microsoft.com/office/powerpoint/2010/main" val="2151187991"/>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スタックトップが </a:t>
            </a:r>
            <a:r>
              <a:rPr kumimoji="1" lang="en-US" altLang="ja-JP" dirty="0"/>
              <a:t>3 </a:t>
            </a:r>
            <a:r>
              <a:rPr kumimoji="1" lang="ja-JP" altLang="en-US" dirty="0"/>
              <a:t>入力が </a:t>
            </a:r>
            <a:r>
              <a:rPr kumimoji="1" lang="en-US" altLang="ja-JP" dirty="0"/>
              <a:t>) </a:t>
            </a:r>
            <a:r>
              <a:rPr kumimoji="1" lang="ja-JP" altLang="en-US" dirty="0"/>
              <a:t>です。</a:t>
            </a:r>
            <a:endParaRPr kumimoji="1" lang="en-US" altLang="ja-JP" dirty="0"/>
          </a:p>
          <a:p>
            <a:r>
              <a:rPr kumimoji="1" lang="en-US" altLang="ja-JP" dirty="0"/>
              <a:t>3 &gt;&gt; ) </a:t>
            </a:r>
            <a:r>
              <a:rPr kumimoji="1" lang="ja-JP" altLang="en-US" dirty="0"/>
              <a:t>ですので </a:t>
            </a:r>
            <a:r>
              <a:rPr kumimoji="1" lang="en-US" altLang="ja-JP" dirty="0"/>
              <a:t>3 </a:t>
            </a:r>
            <a:r>
              <a:rPr kumimoji="1" lang="ja-JP" altLang="en-US" dirty="0"/>
              <a:t>を還元します。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97</a:t>
            </a:fld>
            <a:endParaRPr kumimoji="1" lang="ja-JP" altLang="en-US"/>
          </a:p>
        </p:txBody>
      </p:sp>
    </p:spTree>
    <p:extLst>
      <p:ext uri="{BB962C8B-B14F-4D97-AF65-F5344CB8AC3E}">
        <p14:creationId xmlns:p14="http://schemas.microsoft.com/office/powerpoint/2010/main" val="52928736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 </a:t>
            </a:r>
            <a:r>
              <a:rPr kumimoji="1" lang="ja-JP" altLang="en-US" dirty="0"/>
              <a:t>を還元したので、対応するコード </a:t>
            </a:r>
            <a:r>
              <a:rPr kumimoji="1" lang="en-US" altLang="ja-JP" dirty="0"/>
              <a:t>PUSHI </a:t>
            </a:r>
            <a:r>
              <a:rPr kumimoji="1" lang="ja-JP" altLang="en-US" dirty="0"/>
              <a:t>を出力します。</a:t>
            </a:r>
            <a:endParaRPr kumimoji="1" lang="en-US" altLang="ja-JP" dirty="0"/>
          </a:p>
          <a:p>
            <a:r>
              <a:rPr kumimoji="1" lang="ja-JP" altLang="en-US" dirty="0"/>
              <a:t>スタックトップは非終端記号 </a:t>
            </a:r>
            <a:r>
              <a:rPr kumimoji="1" lang="en-US" altLang="ja-JP" dirty="0"/>
              <a:t>E </a:t>
            </a:r>
            <a:r>
              <a:rPr kumimoji="1" lang="ja-JP" altLang="en-US" dirty="0"/>
              <a:t>ですので、スタックの</a:t>
            </a:r>
            <a:r>
              <a:rPr kumimoji="1" lang="en-US" altLang="ja-JP" dirty="0"/>
              <a:t>2</a:t>
            </a:r>
            <a:r>
              <a:rPr kumimoji="1" lang="ja-JP" altLang="en-US" dirty="0"/>
              <a:t>番目を見ます。</a:t>
            </a:r>
            <a:endParaRPr kumimoji="1" lang="en-US" altLang="ja-JP" dirty="0"/>
          </a:p>
          <a:p>
            <a:r>
              <a:rPr kumimoji="1" lang="ja-JP" altLang="en-US" dirty="0"/>
              <a:t>スタックの</a:t>
            </a:r>
            <a:r>
              <a:rPr kumimoji="1" lang="en-US" altLang="ja-JP" dirty="0"/>
              <a:t>2</a:t>
            </a:r>
            <a:r>
              <a:rPr kumimoji="1" lang="ja-JP" altLang="en-US" dirty="0"/>
              <a:t>番目は </a:t>
            </a:r>
            <a:r>
              <a:rPr kumimoji="1" lang="en-US" altLang="ja-JP" dirty="0"/>
              <a:t>* </a:t>
            </a:r>
            <a:r>
              <a:rPr kumimoji="1" lang="ja-JP" altLang="en-US" dirty="0"/>
              <a:t>入力は </a:t>
            </a:r>
            <a:r>
              <a:rPr kumimoji="1" lang="en-US" altLang="ja-JP" dirty="0"/>
              <a:t>) </a:t>
            </a:r>
            <a:r>
              <a:rPr kumimoji="1" lang="ja-JP" altLang="en-US" dirty="0"/>
              <a:t>です。</a:t>
            </a:r>
            <a:endParaRPr kumimoji="1" lang="en-US" altLang="ja-JP" dirty="0"/>
          </a:p>
          <a:p>
            <a:r>
              <a:rPr kumimoji="1" lang="en-US" altLang="ja-JP" dirty="0"/>
              <a:t>* &gt;&gt; ) </a:t>
            </a:r>
            <a:r>
              <a:rPr kumimoji="1" lang="ja-JP" altLang="en-US" dirty="0"/>
              <a:t>ですので、</a:t>
            </a:r>
            <a:r>
              <a:rPr kumimoji="1" lang="en-US" altLang="ja-JP" dirty="0"/>
              <a:t>E*E </a:t>
            </a:r>
            <a:r>
              <a:rPr kumimoji="1" lang="ja-JP" altLang="en-US" dirty="0"/>
              <a:t>を還元します。</a:t>
            </a:r>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98</a:t>
            </a:fld>
            <a:endParaRPr kumimoji="1" lang="ja-JP" altLang="en-US"/>
          </a:p>
        </p:txBody>
      </p:sp>
    </p:spTree>
    <p:extLst>
      <p:ext uri="{BB962C8B-B14F-4D97-AF65-F5344CB8AC3E}">
        <p14:creationId xmlns:p14="http://schemas.microsoft.com/office/powerpoint/2010/main" val="428829191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a:t>
            </a:r>
            <a:r>
              <a:rPr kumimoji="1" lang="ja-JP" altLang="en-US" dirty="0"/>
              <a:t>を還元したので、対応するコード　</a:t>
            </a:r>
            <a:r>
              <a:rPr kumimoji="1" lang="en-US" altLang="ja-JP" dirty="0"/>
              <a:t>MUL </a:t>
            </a:r>
            <a:r>
              <a:rPr kumimoji="1" lang="ja-JP" altLang="en-US" dirty="0"/>
              <a:t>を出力します。</a:t>
            </a:r>
            <a:endParaRPr kumimoji="1" lang="en-US" altLang="ja-JP" dirty="0"/>
          </a:p>
          <a:p>
            <a:r>
              <a:rPr kumimoji="1" lang="ja-JP" altLang="en-US" dirty="0"/>
              <a:t>スタックトップは非終端記号 </a:t>
            </a:r>
            <a:r>
              <a:rPr kumimoji="1" lang="en-US" altLang="ja-JP" dirty="0"/>
              <a:t>E </a:t>
            </a:r>
            <a:r>
              <a:rPr kumimoji="1" lang="ja-JP" altLang="en-US" dirty="0"/>
              <a:t>ですので、スタックの</a:t>
            </a:r>
            <a:r>
              <a:rPr kumimoji="1" lang="en-US" altLang="ja-JP" dirty="0"/>
              <a:t>2</a:t>
            </a:r>
            <a:r>
              <a:rPr kumimoji="1" lang="ja-JP" altLang="en-US" dirty="0"/>
              <a:t>番目を見ます。</a:t>
            </a:r>
            <a:endParaRPr kumimoji="1" lang="en-US" altLang="ja-JP" dirty="0"/>
          </a:p>
          <a:p>
            <a:r>
              <a:rPr kumimoji="1" lang="ja-JP" altLang="en-US" dirty="0"/>
              <a:t>スタックの</a:t>
            </a:r>
            <a:r>
              <a:rPr kumimoji="1" lang="en-US" altLang="ja-JP" dirty="0"/>
              <a:t>2</a:t>
            </a:r>
            <a:r>
              <a:rPr kumimoji="1" lang="ja-JP" altLang="en-US" dirty="0"/>
              <a:t>番目は </a:t>
            </a:r>
            <a:r>
              <a:rPr kumimoji="1" lang="en-US" altLang="ja-JP" dirty="0"/>
              <a:t>( </a:t>
            </a:r>
            <a:r>
              <a:rPr kumimoji="1" lang="ja-JP" altLang="en-US" dirty="0"/>
              <a:t>入力は </a:t>
            </a:r>
            <a:r>
              <a:rPr kumimoji="1" lang="en-US" altLang="ja-JP" dirty="0"/>
              <a:t>) </a:t>
            </a:r>
            <a:r>
              <a:rPr kumimoji="1" lang="ja-JP" altLang="en-US" dirty="0"/>
              <a:t>です。</a:t>
            </a:r>
            <a:endParaRPr kumimoji="1" lang="en-US" altLang="ja-JP" dirty="0"/>
          </a:p>
          <a:p>
            <a:r>
              <a:rPr kumimoji="1" lang="en-US" altLang="ja-JP" dirty="0"/>
              <a:t>( == ) </a:t>
            </a:r>
            <a:r>
              <a:rPr kumimoji="1" lang="ja-JP" altLang="en-US" dirty="0"/>
              <a:t>ですので、</a:t>
            </a:r>
            <a:r>
              <a:rPr kumimoji="1" lang="en-US" altLang="ja-JP" dirty="0"/>
              <a:t>) </a:t>
            </a:r>
            <a:r>
              <a:rPr kumimoji="1" lang="ja-JP" altLang="en-US" dirty="0"/>
              <a:t>を移動します。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99</a:t>
            </a:fld>
            <a:endParaRPr kumimoji="1" lang="ja-JP" altLang="en-US"/>
          </a:p>
        </p:txBody>
      </p:sp>
    </p:spTree>
    <p:extLst>
      <p:ext uri="{BB962C8B-B14F-4D97-AF65-F5344CB8AC3E}">
        <p14:creationId xmlns:p14="http://schemas.microsoft.com/office/powerpoint/2010/main" val="1231203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ja-JP" altLang="en-US"/>
              <a:t>マスタ タイトルの書式設定</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ja-JP" altLang="en-US"/>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ltLang="ja-JP"/>
          </a:p>
        </p:txBody>
      </p:sp>
      <p:sp>
        <p:nvSpPr>
          <p:cNvPr id="20" name="Rectangle 20"/>
          <p:cNvSpPr>
            <a:spLocks noGrp="1" noChangeArrowheads="1"/>
          </p:cNvSpPr>
          <p:nvPr>
            <p:ph type="sldNum" sz="quarter" idx="12"/>
          </p:nvPr>
        </p:nvSpPr>
        <p:spPr/>
        <p:txBody>
          <a:bodyPr/>
          <a:lstStyle>
            <a:lvl1pPr>
              <a:defRPr/>
            </a:lvl1pPr>
          </a:lstStyle>
          <a:p>
            <a:pPr>
              <a:defRPr/>
            </a:pPr>
            <a:fld id="{0C924701-12DB-4083-96B4-C14D2119F8C2}" type="slidenum">
              <a:rPr lang="en-US" altLang="ja-JP"/>
              <a:pPr>
                <a:defRPr/>
              </a:pPr>
              <a:t>‹#›</a:t>
            </a:fld>
            <a:endParaRPr lang="en-US" altLang="ja-JP"/>
          </a:p>
        </p:txBody>
      </p:sp>
    </p:spTree>
    <p:extLst>
      <p:ext uri="{BB962C8B-B14F-4D97-AF65-F5344CB8AC3E}">
        <p14:creationId xmlns:p14="http://schemas.microsoft.com/office/powerpoint/2010/main" val="193831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3F4D39BA-D6B0-4E6F-A384-CC34A57D242A}" type="slidenum">
              <a:rPr lang="en-US" altLang="ja-JP"/>
              <a:pPr>
                <a:defRPr/>
              </a:pPr>
              <a:t>‹#›</a:t>
            </a:fld>
            <a:endParaRPr lang="en-US" altLang="ja-JP"/>
          </a:p>
        </p:txBody>
      </p:sp>
    </p:spTree>
    <p:extLst>
      <p:ext uri="{BB962C8B-B14F-4D97-AF65-F5344CB8AC3E}">
        <p14:creationId xmlns:p14="http://schemas.microsoft.com/office/powerpoint/2010/main" val="251987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24650" y="304800"/>
            <a:ext cx="1885950" cy="5791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066800" y="304800"/>
            <a:ext cx="5505450" cy="5791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00333470-FA5E-46CD-A213-80083E7B3BA3}" type="slidenum">
              <a:rPr lang="en-US" altLang="ja-JP"/>
              <a:pPr>
                <a:defRPr/>
              </a:pPr>
              <a:t>‹#›</a:t>
            </a:fld>
            <a:endParaRPr lang="en-US" altLang="ja-JP"/>
          </a:p>
        </p:txBody>
      </p:sp>
    </p:spTree>
    <p:extLst>
      <p:ext uri="{BB962C8B-B14F-4D97-AF65-F5344CB8AC3E}">
        <p14:creationId xmlns:p14="http://schemas.microsoft.com/office/powerpoint/2010/main" val="3556140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914900" y="19812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914900" y="41148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9"/>
          <p:cNvSpPr>
            <a:spLocks noGrp="1" noChangeArrowheads="1"/>
          </p:cNvSpPr>
          <p:nvPr>
            <p:ph type="sldNum" sz="quarter" idx="12"/>
          </p:nvPr>
        </p:nvSpPr>
        <p:spPr>
          <a:ln/>
        </p:spPr>
        <p:txBody>
          <a:bodyPr/>
          <a:lstStyle>
            <a:lvl1pPr>
              <a:defRPr/>
            </a:lvl1pPr>
          </a:lstStyle>
          <a:p>
            <a:pPr>
              <a:defRPr/>
            </a:pPr>
            <a:fld id="{5D853B07-62D8-4B27-814B-B1F22F1D2B4B}" type="slidenum">
              <a:rPr lang="en-US" altLang="ja-JP"/>
              <a:pPr>
                <a:defRPr/>
              </a:pPr>
              <a:t>‹#›</a:t>
            </a:fld>
            <a:endParaRPr lang="en-US" altLang="ja-JP"/>
          </a:p>
        </p:txBody>
      </p:sp>
    </p:spTree>
    <p:extLst>
      <p:ext uri="{BB962C8B-B14F-4D97-AF65-F5344CB8AC3E}">
        <p14:creationId xmlns:p14="http://schemas.microsoft.com/office/powerpoint/2010/main" val="4249102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BF6FD29B-0C56-4995-A68F-1210CB2FEE38}" type="slidenum">
              <a:rPr lang="en-US" altLang="ja-JP"/>
              <a:pPr>
                <a:defRPr/>
              </a:pPr>
              <a:t>‹#›</a:t>
            </a:fld>
            <a:endParaRPr lang="en-US" altLang="ja-JP"/>
          </a:p>
        </p:txBody>
      </p:sp>
    </p:spTree>
    <p:extLst>
      <p:ext uri="{BB962C8B-B14F-4D97-AF65-F5344CB8AC3E}">
        <p14:creationId xmlns:p14="http://schemas.microsoft.com/office/powerpoint/2010/main" val="392127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12D1AB1F-4AAF-4492-856B-7723617CDF73}" type="slidenum">
              <a:rPr lang="en-US" altLang="ja-JP"/>
              <a:pPr>
                <a:defRPr/>
              </a:pPr>
              <a:t>‹#›</a:t>
            </a:fld>
            <a:endParaRPr lang="en-US" altLang="ja-JP"/>
          </a:p>
        </p:txBody>
      </p:sp>
    </p:spTree>
    <p:extLst>
      <p:ext uri="{BB962C8B-B14F-4D97-AF65-F5344CB8AC3E}">
        <p14:creationId xmlns:p14="http://schemas.microsoft.com/office/powerpoint/2010/main" val="130799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806B64B5-FBAC-412D-B61E-9A5E04D75CD8}" type="slidenum">
              <a:rPr lang="en-US" altLang="ja-JP"/>
              <a:pPr>
                <a:defRPr/>
              </a:pPr>
              <a:t>‹#›</a:t>
            </a:fld>
            <a:endParaRPr lang="en-US" altLang="ja-JP"/>
          </a:p>
        </p:txBody>
      </p:sp>
    </p:spTree>
    <p:extLst>
      <p:ext uri="{BB962C8B-B14F-4D97-AF65-F5344CB8AC3E}">
        <p14:creationId xmlns:p14="http://schemas.microsoft.com/office/powerpoint/2010/main" val="3445550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7695C08B-5F9E-433C-8087-BCFFD7E46A3F}" type="slidenum">
              <a:rPr lang="en-US" altLang="ja-JP"/>
              <a:pPr>
                <a:defRPr/>
              </a:pPr>
              <a:t>‹#›</a:t>
            </a:fld>
            <a:endParaRPr lang="en-US" altLang="ja-JP"/>
          </a:p>
        </p:txBody>
      </p:sp>
    </p:spTree>
    <p:extLst>
      <p:ext uri="{BB962C8B-B14F-4D97-AF65-F5344CB8AC3E}">
        <p14:creationId xmlns:p14="http://schemas.microsoft.com/office/powerpoint/2010/main" val="2537852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9"/>
          <p:cNvSpPr>
            <a:spLocks noGrp="1" noChangeArrowheads="1"/>
          </p:cNvSpPr>
          <p:nvPr>
            <p:ph type="sldNum" sz="quarter" idx="12"/>
          </p:nvPr>
        </p:nvSpPr>
        <p:spPr>
          <a:ln/>
        </p:spPr>
        <p:txBody>
          <a:bodyPr/>
          <a:lstStyle>
            <a:lvl1pPr>
              <a:defRPr/>
            </a:lvl1pPr>
          </a:lstStyle>
          <a:p>
            <a:pPr>
              <a:defRPr/>
            </a:pPr>
            <a:fld id="{3CF8D5B0-5B65-4DA0-A7E8-9FE03EFDB06C}" type="slidenum">
              <a:rPr lang="en-US" altLang="ja-JP"/>
              <a:pPr>
                <a:defRPr/>
              </a:pPr>
              <a:t>‹#›</a:t>
            </a:fld>
            <a:endParaRPr lang="en-US" altLang="ja-JP"/>
          </a:p>
        </p:txBody>
      </p:sp>
    </p:spTree>
    <p:extLst>
      <p:ext uri="{BB962C8B-B14F-4D97-AF65-F5344CB8AC3E}">
        <p14:creationId xmlns:p14="http://schemas.microsoft.com/office/powerpoint/2010/main" val="357927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9"/>
          <p:cNvSpPr>
            <a:spLocks noGrp="1" noChangeArrowheads="1"/>
          </p:cNvSpPr>
          <p:nvPr>
            <p:ph type="sldNum" sz="quarter" idx="12"/>
          </p:nvPr>
        </p:nvSpPr>
        <p:spPr>
          <a:ln/>
        </p:spPr>
        <p:txBody>
          <a:bodyPr/>
          <a:lstStyle>
            <a:lvl1pPr>
              <a:defRPr/>
            </a:lvl1pPr>
          </a:lstStyle>
          <a:p>
            <a:pPr>
              <a:defRPr/>
            </a:pPr>
            <a:fld id="{DD8F3858-FF0C-4F02-A968-FC02A3BE98CA}" type="slidenum">
              <a:rPr lang="en-US" altLang="ja-JP"/>
              <a:pPr>
                <a:defRPr/>
              </a:pPr>
              <a:t>‹#›</a:t>
            </a:fld>
            <a:endParaRPr lang="en-US" altLang="ja-JP"/>
          </a:p>
        </p:txBody>
      </p:sp>
    </p:spTree>
    <p:extLst>
      <p:ext uri="{BB962C8B-B14F-4D97-AF65-F5344CB8AC3E}">
        <p14:creationId xmlns:p14="http://schemas.microsoft.com/office/powerpoint/2010/main" val="193547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9"/>
          <p:cNvSpPr>
            <a:spLocks noGrp="1" noChangeArrowheads="1"/>
          </p:cNvSpPr>
          <p:nvPr>
            <p:ph type="sldNum" sz="quarter" idx="12"/>
          </p:nvPr>
        </p:nvSpPr>
        <p:spPr>
          <a:ln/>
        </p:spPr>
        <p:txBody>
          <a:bodyPr/>
          <a:lstStyle>
            <a:lvl1pPr>
              <a:defRPr/>
            </a:lvl1pPr>
          </a:lstStyle>
          <a:p>
            <a:pPr>
              <a:defRPr/>
            </a:pPr>
            <a:fld id="{7C6702EE-41E2-46B7-942C-BA9A24BC4576}" type="slidenum">
              <a:rPr lang="en-US" altLang="ja-JP"/>
              <a:pPr>
                <a:defRPr/>
              </a:pPr>
              <a:t>‹#›</a:t>
            </a:fld>
            <a:endParaRPr lang="en-US" altLang="ja-JP"/>
          </a:p>
        </p:txBody>
      </p:sp>
    </p:spTree>
    <p:extLst>
      <p:ext uri="{BB962C8B-B14F-4D97-AF65-F5344CB8AC3E}">
        <p14:creationId xmlns:p14="http://schemas.microsoft.com/office/powerpoint/2010/main" val="238510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66E7C10C-9293-499E-9292-E9F22C54FA00}" type="slidenum">
              <a:rPr lang="en-US" altLang="ja-JP"/>
              <a:pPr>
                <a:defRPr/>
              </a:pPr>
              <a:t>‹#›</a:t>
            </a:fld>
            <a:endParaRPr lang="en-US" altLang="ja-JP"/>
          </a:p>
        </p:txBody>
      </p:sp>
    </p:spTree>
    <p:extLst>
      <p:ext uri="{BB962C8B-B14F-4D97-AF65-F5344CB8AC3E}">
        <p14:creationId xmlns:p14="http://schemas.microsoft.com/office/powerpoint/2010/main" val="743207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872B7265-DDA2-4863-9B76-1C123EDACF99}" type="slidenum">
              <a:rPr lang="en-US" altLang="ja-JP"/>
              <a:pPr>
                <a:defRPr/>
              </a:pPr>
              <a:t>‹#›</a:t>
            </a:fld>
            <a:endParaRPr lang="en-US" altLang="ja-JP"/>
          </a:p>
        </p:txBody>
      </p:sp>
    </p:spTree>
    <p:extLst>
      <p:ext uri="{BB962C8B-B14F-4D97-AF65-F5344CB8AC3E}">
        <p14:creationId xmlns:p14="http://schemas.microsoft.com/office/powerpoint/2010/main" val="114339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717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nvGrpSpPr>
            <p:cNvPr id="1034" name="Group 5"/>
            <p:cNvGrpSpPr>
              <a:grpSpLocks/>
            </p:cNvGrpSpPr>
            <p:nvPr userDrawn="1"/>
          </p:nvGrpSpPr>
          <p:grpSpPr bwMode="auto">
            <a:xfrm>
              <a:off x="0" y="4"/>
              <a:ext cx="5758" cy="4316"/>
              <a:chOff x="0" y="4"/>
              <a:chExt cx="5758" cy="4316"/>
            </a:xfrm>
          </p:grpSpPr>
          <p:sp>
            <p:nvSpPr>
              <p:cNvPr id="717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8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8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8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grpSp>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18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kumimoji="0" sz="1000" i="0">
                <a:effectLst>
                  <a:outerShdw blurRad="38100" dist="38100" dir="2700000" algn="tl">
                    <a:srgbClr val="000000"/>
                  </a:outerShdw>
                </a:effectLst>
                <a:latin typeface="+mn-lt"/>
              </a:defRPr>
            </a:lvl1pPr>
          </a:lstStyle>
          <a:p>
            <a:pPr>
              <a:defRPr/>
            </a:pPr>
            <a:endParaRPr lang="en-US" altLang="ja-JP"/>
          </a:p>
        </p:txBody>
      </p:sp>
      <p:sp>
        <p:nvSpPr>
          <p:cNvPr id="718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000" i="0">
                <a:effectLst>
                  <a:outerShdw blurRad="38100" dist="38100" dir="2700000" algn="tl">
                    <a:srgbClr val="000000"/>
                  </a:outerShdw>
                </a:effectLst>
                <a:latin typeface="+mn-lt"/>
              </a:defRPr>
            </a:lvl1pPr>
          </a:lstStyle>
          <a:p>
            <a:pPr>
              <a:defRPr/>
            </a:pPr>
            <a:endParaRPr lang="en-US" altLang="ja-JP"/>
          </a:p>
        </p:txBody>
      </p:sp>
      <p:sp>
        <p:nvSpPr>
          <p:cNvPr id="718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000">
                <a:effectLst>
                  <a:outerShdw blurRad="38100" dist="38100" dir="2700000" algn="tl">
                    <a:srgbClr val="000000"/>
                  </a:outerShdw>
                </a:effectLst>
              </a:defRPr>
            </a:lvl1pPr>
          </a:lstStyle>
          <a:p>
            <a:pPr>
              <a:defRPr/>
            </a:pPr>
            <a:fld id="{1BF81D8E-E6CE-4FDA-98C7-A646E6D41AD5}"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746"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notesSlide" Target="../notesSlides/notesSlide90.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1.xml.rels><?xml version="1.0" encoding="UTF-8" standalone="yes"?>
<Relationships xmlns="http://schemas.openxmlformats.org/package/2006/relationships"><Relationship Id="rId3" Type="http://schemas.openxmlformats.org/officeDocument/2006/relationships/notesSlide" Target="../notesSlides/notesSlide9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notesSlide" Target="../notesSlides/notesSlide98.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990600" y="1676400"/>
            <a:ext cx="7086600" cy="898525"/>
          </a:xfrm>
        </p:spPr>
        <p:txBody>
          <a:bodyPr/>
          <a:lstStyle/>
          <a:p>
            <a:pPr eaLnBrk="1" hangingPunct="1"/>
            <a:r>
              <a:rPr lang="ja-JP" altLang="en-US">
                <a:effectLst/>
              </a:rPr>
              <a:t>コンパイラ</a:t>
            </a:r>
          </a:p>
        </p:txBody>
      </p:sp>
      <p:sp>
        <p:nvSpPr>
          <p:cNvPr id="4099" name="Rectangle 3"/>
          <p:cNvSpPr>
            <a:spLocks noGrp="1" noChangeArrowheads="1"/>
          </p:cNvSpPr>
          <p:nvPr>
            <p:ph type="subTitle" sz="quarter" idx="1"/>
          </p:nvPr>
        </p:nvSpPr>
        <p:spPr>
          <a:xfrm>
            <a:off x="990600" y="2743200"/>
            <a:ext cx="7162800" cy="3124200"/>
          </a:xfrm>
        </p:spPr>
        <p:txBody>
          <a:bodyPr/>
          <a:lstStyle/>
          <a:p>
            <a:pPr eaLnBrk="1" hangingPunct="1"/>
            <a:r>
              <a:rPr lang="ja-JP" altLang="en-US" dirty="0">
                <a:effectLst/>
              </a:rPr>
              <a:t>第1</a:t>
            </a:r>
            <a:r>
              <a:rPr lang="en-US" altLang="ja-JP" dirty="0">
                <a:effectLst/>
              </a:rPr>
              <a:t>1</a:t>
            </a:r>
            <a:r>
              <a:rPr lang="ja-JP" altLang="en-US" dirty="0">
                <a:effectLst/>
              </a:rPr>
              <a:t>回 上昇型構文解析(1)</a:t>
            </a:r>
            <a:endParaRPr lang="en-US" altLang="ja-JP" dirty="0">
              <a:effectLst/>
            </a:endParaRPr>
          </a:p>
          <a:p>
            <a:pPr eaLnBrk="1" hangingPunct="1"/>
            <a:endParaRPr lang="ja-JP" altLang="en-US" dirty="0">
              <a:effectLst/>
            </a:endParaRPr>
          </a:p>
          <a:p>
            <a:pPr algn="r" eaLnBrk="1" hangingPunct="1"/>
            <a:r>
              <a:rPr lang="en-US" altLang="ja-JP" dirty="0">
                <a:effectLst/>
              </a:rPr>
              <a:t>http://www.info.kindai.ac.jp/compiler</a:t>
            </a:r>
          </a:p>
          <a:p>
            <a:pPr algn="r"/>
            <a:r>
              <a:rPr lang="en-US" altLang="ja-JP" dirty="0">
                <a:latin typeface="Times New Roman" panose="02020603050405020304" pitchFamily="18" charset="0"/>
              </a:rPr>
              <a:t>E</a:t>
            </a:r>
            <a:r>
              <a:rPr lang="ja-JP" altLang="en-US" dirty="0">
                <a:latin typeface="Times New Roman" panose="02020603050405020304" pitchFamily="18" charset="0"/>
              </a:rPr>
              <a:t>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dirty="0">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effectLst/>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再帰下降構文解析の欠点</a:t>
            </a:r>
          </a:p>
        </p:txBody>
      </p:sp>
      <p:sp>
        <p:nvSpPr>
          <p:cNvPr id="13315" name="Rectangle 3"/>
          <p:cNvSpPr>
            <a:spLocks noGrp="1" noChangeArrowheads="1"/>
          </p:cNvSpPr>
          <p:nvPr>
            <p:ph idx="1"/>
          </p:nvPr>
        </p:nvSpPr>
        <p:spPr>
          <a:xfrm>
            <a:off x="1066800" y="1981200"/>
            <a:ext cx="75438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受理できる言語の範囲が狭い</a:t>
            </a:r>
          </a:p>
          <a:p>
            <a:pPr lvl="1"/>
            <a:r>
              <a:rPr lang="ja-JP" altLang="en-US">
                <a:effectLst/>
              </a:rPr>
              <a:t>受理できる原始言語の文法に制限がある</a:t>
            </a:r>
          </a:p>
          <a:p>
            <a:r>
              <a:rPr lang="ja-JP" altLang="en-US">
                <a:effectLst/>
              </a:rPr>
              <a:t>左再帰性を除去すると構文木が変わる</a:t>
            </a:r>
          </a:p>
          <a:p>
            <a:pPr lvl="1"/>
            <a:r>
              <a:rPr lang="ja-JP" altLang="en-US">
                <a:effectLst/>
              </a:rPr>
              <a:t>演算子の結合性の情報が消失</a:t>
            </a:r>
          </a:p>
          <a:p>
            <a:endParaRPr lang="ja-JP" altLang="en-US">
              <a:effectLst/>
            </a:endParaRPr>
          </a:p>
          <a:p>
            <a:r>
              <a:rPr lang="ja-JP" altLang="en-US">
                <a:effectLst/>
              </a:rPr>
              <a:t>再帰が必要</a:t>
            </a:r>
          </a:p>
          <a:p>
            <a:pPr lvl="1"/>
            <a:r>
              <a:rPr lang="ja-JP" altLang="en-US">
                <a:effectLst/>
              </a:rPr>
              <a:t>記述言語が再帰可能な場合のみ使用可能</a:t>
            </a:r>
          </a:p>
        </p:txBody>
      </p:sp>
      <p:sp>
        <p:nvSpPr>
          <p:cNvPr id="405508" name="Text Box 4"/>
          <p:cNvSpPr txBox="1">
            <a:spLocks noChangeArrowheads="1"/>
          </p:cNvSpPr>
          <p:nvPr/>
        </p:nvSpPr>
        <p:spPr bwMode="auto">
          <a:xfrm>
            <a:off x="1905000" y="5867400"/>
            <a:ext cx="34813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スタックを用いる</a:t>
            </a:r>
          </a:p>
        </p:txBody>
      </p:sp>
      <p:sp>
        <p:nvSpPr>
          <p:cNvPr id="405509" name="Text Box 5"/>
          <p:cNvSpPr txBox="1">
            <a:spLocks noChangeArrowheads="1"/>
          </p:cNvSpPr>
          <p:nvPr/>
        </p:nvSpPr>
        <p:spPr bwMode="auto">
          <a:xfrm>
            <a:off x="1905000" y="4238625"/>
            <a:ext cx="55324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左再帰性の除去時に情報を記録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5509"/>
                                        </p:tgtEl>
                                        <p:attrNameLst>
                                          <p:attrName>style.visibility</p:attrName>
                                        </p:attrNameLst>
                                      </p:cBhvr>
                                      <p:to>
                                        <p:strVal val="visible"/>
                                      </p:to>
                                    </p:set>
                                    <p:animEffect transition="in" filter="checkerboard(across)">
                                      <p:cBhvr>
                                        <p:cTn id="7" dur="500"/>
                                        <p:tgtEl>
                                          <p:spTgt spid="4055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5508"/>
                                        </p:tgtEl>
                                        <p:attrNameLst>
                                          <p:attrName>style.visibility</p:attrName>
                                        </p:attrNameLst>
                                      </p:cBhvr>
                                      <p:to>
                                        <p:strVal val="visible"/>
                                      </p:to>
                                    </p:set>
                                    <p:animEffect transition="in" filter="checkerboard(across)">
                                      <p:cBhvr>
                                        <p:cTn id="12" dur="500"/>
                                        <p:tgtEl>
                                          <p:spTgt spid="405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8" grpId="0" autoUpdateAnimBg="0"/>
      <p:bldP spid="405509" grpId="0"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endParaRPr lang="en-US" altLang="ja-JP">
              <a:effectLst/>
            </a:endParaRPr>
          </a:p>
        </p:txBody>
      </p:sp>
      <p:sp>
        <p:nvSpPr>
          <p:cNvPr id="104451"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入力列 $ ( </a:t>
            </a:r>
            <a:r>
              <a:rPr lang="en-US" altLang="ja-JP">
                <a:effectLst/>
              </a:rPr>
              <a:t>a * 3 ) $</a:t>
            </a:r>
            <a:endParaRPr lang="ja-JP" altLang="en-US" sz="2800">
              <a:effectLst/>
            </a:endParaRPr>
          </a:p>
        </p:txBody>
      </p:sp>
      <p:graphicFrame>
        <p:nvGraphicFramePr>
          <p:cNvPr id="497668" name="Group 4"/>
          <p:cNvGraphicFramePr>
            <a:graphicFrameLocks noGrp="1"/>
          </p:cNvGraphicFramePr>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104468"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97685" name="Group 21"/>
          <p:cNvGraphicFramePr>
            <a:graphicFrameLocks noGrp="1"/>
          </p:cNvGraphicFramePr>
          <p:nvPr/>
        </p:nvGraphicFramePr>
        <p:xfrm>
          <a:off x="3124200" y="3124200"/>
          <a:ext cx="326231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104485" name="Text Box 37"/>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104486" name="Rectangle 38"/>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   &amp;a</a:t>
            </a:r>
          </a:p>
          <a:p>
            <a:pPr eaLnBrk="1" hangingPunct="1">
              <a:spcBef>
                <a:spcPct val="0"/>
              </a:spcBef>
              <a:buClrTx/>
              <a:buSzTx/>
              <a:buFontTx/>
              <a:buNone/>
            </a:pPr>
            <a:r>
              <a:rPr lang="en-US" altLang="ja-JP" sz="2800" dirty="0"/>
              <a:t>PUSHI   3</a:t>
            </a:r>
          </a:p>
          <a:p>
            <a:pPr eaLnBrk="1" hangingPunct="1">
              <a:spcBef>
                <a:spcPct val="0"/>
              </a:spcBef>
              <a:buClrTx/>
              <a:buSzTx/>
              <a:buFontTx/>
              <a:buNone/>
            </a:pPr>
            <a:r>
              <a:rPr lang="en-US" altLang="ja-JP" sz="2800" dirty="0"/>
              <a:t>MUL</a:t>
            </a:r>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p:txBody>
      </p:sp>
      <p:sp>
        <p:nvSpPr>
          <p:cNvPr id="497703" name="Text Box 39"/>
          <p:cNvSpPr txBox="1">
            <a:spLocks noChangeArrowheads="1"/>
          </p:cNvSpPr>
          <p:nvPr/>
        </p:nvSpPr>
        <p:spPr bwMode="auto">
          <a:xfrm>
            <a:off x="3033713" y="4362450"/>
            <a:ext cx="11795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&gt;&gt; $</a:t>
            </a:r>
          </a:p>
        </p:txBody>
      </p:sp>
      <p:sp>
        <p:nvSpPr>
          <p:cNvPr id="497704" name="Oval 40"/>
          <p:cNvSpPr>
            <a:spLocks noChangeArrowheads="1"/>
          </p:cNvSpPr>
          <p:nvPr/>
        </p:nvSpPr>
        <p:spPr bwMode="auto">
          <a:xfrm>
            <a:off x="1447800" y="47244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7705" name="Oval 41"/>
          <p:cNvSpPr>
            <a:spLocks noChangeArrowheads="1"/>
          </p:cNvSpPr>
          <p:nvPr/>
        </p:nvSpPr>
        <p:spPr bwMode="auto">
          <a:xfrm>
            <a:off x="58674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7706" name="Text Box 42"/>
          <p:cNvSpPr txBox="1">
            <a:spLocks noChangeArrowheads="1"/>
          </p:cNvSpPr>
          <p:nvPr/>
        </p:nvSpPr>
        <p:spPr bwMode="auto">
          <a:xfrm>
            <a:off x="3124200" y="5029200"/>
            <a:ext cx="26717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 E ) </a:t>
            </a:r>
            <a:r>
              <a:rPr lang="ja-JP" altLang="en-US"/>
              <a:t>を還元</a:t>
            </a:r>
            <a:endParaRPr lang="en-US" altLang="ja-JP"/>
          </a:p>
        </p:txBody>
      </p:sp>
      <p:sp>
        <p:nvSpPr>
          <p:cNvPr id="497708" name="AutoShape 44"/>
          <p:cNvSpPr>
            <a:spLocks/>
          </p:cNvSpPr>
          <p:nvPr/>
        </p:nvSpPr>
        <p:spPr bwMode="auto">
          <a:xfrm>
            <a:off x="2514600" y="3657600"/>
            <a:ext cx="152400" cy="1600200"/>
          </a:xfrm>
          <a:prstGeom prst="rightBrace">
            <a:avLst>
              <a:gd name="adj1" fmla="val 87500"/>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extLst>
      <p:ext uri="{BB962C8B-B14F-4D97-AF65-F5344CB8AC3E}">
        <p14:creationId xmlns:p14="http://schemas.microsoft.com/office/powerpoint/2010/main" val="2036280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7704"/>
                                        </p:tgtEl>
                                        <p:attrNameLst>
                                          <p:attrName>style.visibility</p:attrName>
                                        </p:attrNameLst>
                                      </p:cBhvr>
                                      <p:to>
                                        <p:strVal val="visible"/>
                                      </p:to>
                                    </p:set>
                                    <p:animEffect transition="in" filter="checkerboard(across)">
                                      <p:cBhvr>
                                        <p:cTn id="7" dur="500"/>
                                        <p:tgtEl>
                                          <p:spTgt spid="497704"/>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97705"/>
                                        </p:tgtEl>
                                        <p:attrNameLst>
                                          <p:attrName>style.visibility</p:attrName>
                                        </p:attrNameLst>
                                      </p:cBhvr>
                                      <p:to>
                                        <p:strVal val="visible"/>
                                      </p:to>
                                    </p:set>
                                    <p:animEffect transition="in" filter="checkerboard(across)">
                                      <p:cBhvr>
                                        <p:cTn id="11" dur="500"/>
                                        <p:tgtEl>
                                          <p:spTgt spid="497705"/>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97703"/>
                                        </p:tgtEl>
                                        <p:attrNameLst>
                                          <p:attrName>style.visibility</p:attrName>
                                        </p:attrNameLst>
                                      </p:cBhvr>
                                      <p:to>
                                        <p:strVal val="visible"/>
                                      </p:to>
                                    </p:set>
                                    <p:animEffect transition="in" filter="checkerboard(across)">
                                      <p:cBhvr>
                                        <p:cTn id="15" dur="500"/>
                                        <p:tgtEl>
                                          <p:spTgt spid="49770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497708"/>
                                        </p:tgtEl>
                                        <p:attrNameLst>
                                          <p:attrName>style.visibility</p:attrName>
                                        </p:attrNameLst>
                                      </p:cBhvr>
                                      <p:to>
                                        <p:strVal val="visible"/>
                                      </p:to>
                                    </p:set>
                                    <p:animEffect transition="in" filter="checkerboard(across)">
                                      <p:cBhvr>
                                        <p:cTn id="20" dur="500"/>
                                        <p:tgtEl>
                                          <p:spTgt spid="497708"/>
                                        </p:tgtEl>
                                      </p:cBhvr>
                                    </p:animEffect>
                                  </p:childTnLst>
                                </p:cTn>
                              </p:par>
                            </p:childTnLst>
                          </p:cTn>
                        </p:par>
                        <p:par>
                          <p:cTn id="21" fill="hold" nodeType="afterGroup">
                            <p:stCondLst>
                              <p:cond delay="500"/>
                            </p:stCondLst>
                            <p:childTnLst>
                              <p:par>
                                <p:cTn id="22" presetID="5" presetClass="entr" presetSubtype="10" fill="hold" grpId="0" nodeType="afterEffect">
                                  <p:stCondLst>
                                    <p:cond delay="0"/>
                                  </p:stCondLst>
                                  <p:childTnLst>
                                    <p:set>
                                      <p:cBhvr>
                                        <p:cTn id="23" dur="1" fill="hold">
                                          <p:stCondLst>
                                            <p:cond delay="0"/>
                                          </p:stCondLst>
                                        </p:cTn>
                                        <p:tgtEl>
                                          <p:spTgt spid="497706"/>
                                        </p:tgtEl>
                                        <p:attrNameLst>
                                          <p:attrName>style.visibility</p:attrName>
                                        </p:attrNameLst>
                                      </p:cBhvr>
                                      <p:to>
                                        <p:strVal val="visible"/>
                                      </p:to>
                                    </p:set>
                                    <p:animEffect transition="in" filter="checkerboard(across)">
                                      <p:cBhvr>
                                        <p:cTn id="24" dur="500"/>
                                        <p:tgtEl>
                                          <p:spTgt spid="497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703" grpId="0" autoUpdateAnimBg="0"/>
      <p:bldP spid="497704" grpId="0" animBg="1"/>
      <p:bldP spid="497705" grpId="0" animBg="1"/>
      <p:bldP spid="497706" grpId="0" autoUpdateAnimBg="0"/>
      <p:bldP spid="497708"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endParaRPr lang="en-US" altLang="ja-JP">
              <a:effectLst/>
            </a:endParaRPr>
          </a:p>
        </p:txBody>
      </p:sp>
      <p:sp>
        <p:nvSpPr>
          <p:cNvPr id="105475"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入力列 $ ( </a:t>
            </a:r>
            <a:r>
              <a:rPr lang="en-US" altLang="ja-JP">
                <a:effectLst/>
              </a:rPr>
              <a:t>a * 3 ) $</a:t>
            </a:r>
            <a:endParaRPr lang="ja-JP" altLang="en-US" sz="2800">
              <a:effectLst/>
            </a:endParaRPr>
          </a:p>
        </p:txBody>
      </p:sp>
      <p:graphicFrame>
        <p:nvGraphicFramePr>
          <p:cNvPr id="498692" name="Group 4"/>
          <p:cNvGraphicFramePr>
            <a:graphicFrameLocks noGrp="1"/>
          </p:cNvGraphicFramePr>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105492"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98709" name="Group 21"/>
          <p:cNvGraphicFramePr>
            <a:graphicFrameLocks noGrp="1"/>
          </p:cNvGraphicFramePr>
          <p:nvPr/>
        </p:nvGraphicFramePr>
        <p:xfrm>
          <a:off x="3124200" y="3124200"/>
          <a:ext cx="326231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105509" name="Text Box 37"/>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105510" name="Rectangle 38"/>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   &amp;a</a:t>
            </a:r>
          </a:p>
          <a:p>
            <a:pPr eaLnBrk="1" hangingPunct="1">
              <a:spcBef>
                <a:spcPct val="0"/>
              </a:spcBef>
              <a:buClrTx/>
              <a:buSzTx/>
              <a:buFontTx/>
              <a:buNone/>
            </a:pPr>
            <a:r>
              <a:rPr lang="en-US" altLang="ja-JP" sz="2800" dirty="0"/>
              <a:t>PUSHI   3</a:t>
            </a:r>
          </a:p>
          <a:p>
            <a:pPr eaLnBrk="1" hangingPunct="1">
              <a:spcBef>
                <a:spcPct val="0"/>
              </a:spcBef>
              <a:buClrTx/>
              <a:buSzTx/>
              <a:buFontTx/>
              <a:buNone/>
            </a:pPr>
            <a:r>
              <a:rPr lang="en-US" altLang="ja-JP" sz="2800" dirty="0"/>
              <a:t>MUL</a:t>
            </a:r>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p:txBody>
      </p:sp>
      <p:sp>
        <p:nvSpPr>
          <p:cNvPr id="498727" name="Text Box 39"/>
          <p:cNvSpPr txBox="1">
            <a:spLocks noChangeArrowheads="1"/>
          </p:cNvSpPr>
          <p:nvPr/>
        </p:nvSpPr>
        <p:spPr bwMode="auto">
          <a:xfrm>
            <a:off x="3033713" y="4362450"/>
            <a:ext cx="1196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 $</a:t>
            </a:r>
          </a:p>
        </p:txBody>
      </p:sp>
      <p:sp>
        <p:nvSpPr>
          <p:cNvPr id="498728" name="Oval 40"/>
          <p:cNvSpPr>
            <a:spLocks noChangeArrowheads="1"/>
          </p:cNvSpPr>
          <p:nvPr/>
        </p:nvSpPr>
        <p:spPr bwMode="auto">
          <a:xfrm>
            <a:off x="14478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8729" name="Oval 41"/>
          <p:cNvSpPr>
            <a:spLocks noChangeArrowheads="1"/>
          </p:cNvSpPr>
          <p:nvPr/>
        </p:nvSpPr>
        <p:spPr bwMode="auto">
          <a:xfrm>
            <a:off x="58674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8730" name="Text Box 42"/>
          <p:cNvSpPr txBox="1">
            <a:spLocks noChangeArrowheads="1"/>
          </p:cNvSpPr>
          <p:nvPr/>
        </p:nvSpPr>
        <p:spPr bwMode="auto">
          <a:xfrm>
            <a:off x="3124200" y="5029200"/>
            <a:ext cx="1501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受理</a:t>
            </a:r>
            <a:endParaRPr lang="en-US" altLang="ja-JP"/>
          </a:p>
        </p:txBody>
      </p:sp>
      <p:sp>
        <p:nvSpPr>
          <p:cNvPr id="498731" name="AutoShape 43"/>
          <p:cNvSpPr>
            <a:spLocks noChangeArrowheads="1"/>
          </p:cNvSpPr>
          <p:nvPr/>
        </p:nvSpPr>
        <p:spPr bwMode="auto">
          <a:xfrm flipV="1">
            <a:off x="533400" y="3276600"/>
            <a:ext cx="457200" cy="685800"/>
          </a:xfrm>
          <a:prstGeom prst="curvedRightArrow">
            <a:avLst>
              <a:gd name="adj1" fmla="val 30000"/>
              <a:gd name="adj2" fmla="val 60000"/>
              <a:gd name="adj3" fmla="val 33333"/>
            </a:avLst>
          </a:prstGeom>
          <a:solidFill>
            <a:srgbClr val="00FF00"/>
          </a:solidFill>
          <a:ln w="25400">
            <a:solidFill>
              <a:srgbClr val="00FF00"/>
            </a:solidFill>
            <a:miter lim="800000"/>
            <a:headEnd/>
            <a:tailEnd/>
          </a:ln>
          <a:effec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extLst>
      <p:ext uri="{BB962C8B-B14F-4D97-AF65-F5344CB8AC3E}">
        <p14:creationId xmlns:p14="http://schemas.microsoft.com/office/powerpoint/2010/main" val="4064505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98731"/>
                                        </p:tgtEl>
                                        <p:attrNameLst>
                                          <p:attrName>style.visibility</p:attrName>
                                        </p:attrNameLst>
                                      </p:cBhvr>
                                      <p:to>
                                        <p:strVal val="visible"/>
                                      </p:to>
                                    </p:set>
                                    <p:animEffect transition="in" filter="wipe(down)">
                                      <p:cBhvr>
                                        <p:cTn id="7" dur="500"/>
                                        <p:tgtEl>
                                          <p:spTgt spid="4987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98728"/>
                                        </p:tgtEl>
                                        <p:attrNameLst>
                                          <p:attrName>style.visibility</p:attrName>
                                        </p:attrNameLst>
                                      </p:cBhvr>
                                      <p:to>
                                        <p:strVal val="visible"/>
                                      </p:to>
                                    </p:set>
                                    <p:animEffect transition="in" filter="checkerboard(across)">
                                      <p:cBhvr>
                                        <p:cTn id="12" dur="500"/>
                                        <p:tgtEl>
                                          <p:spTgt spid="498728"/>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498729"/>
                                        </p:tgtEl>
                                        <p:attrNameLst>
                                          <p:attrName>style.visibility</p:attrName>
                                        </p:attrNameLst>
                                      </p:cBhvr>
                                      <p:to>
                                        <p:strVal val="visible"/>
                                      </p:to>
                                    </p:set>
                                    <p:animEffect transition="in" filter="checkerboard(across)">
                                      <p:cBhvr>
                                        <p:cTn id="16" dur="500"/>
                                        <p:tgtEl>
                                          <p:spTgt spid="498729"/>
                                        </p:tgtEl>
                                      </p:cBhvr>
                                    </p:animEffect>
                                  </p:childTnLst>
                                </p:cTn>
                              </p:par>
                            </p:childTnLst>
                          </p:cTn>
                        </p:par>
                        <p:par>
                          <p:cTn id="17" fill="hold" nodeType="afterGroup">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498727"/>
                                        </p:tgtEl>
                                        <p:attrNameLst>
                                          <p:attrName>style.visibility</p:attrName>
                                        </p:attrNameLst>
                                      </p:cBhvr>
                                      <p:to>
                                        <p:strVal val="visible"/>
                                      </p:to>
                                    </p:set>
                                    <p:animEffect transition="in" filter="checkerboard(across)">
                                      <p:cBhvr>
                                        <p:cTn id="20" dur="500"/>
                                        <p:tgtEl>
                                          <p:spTgt spid="498727"/>
                                        </p:tgtEl>
                                      </p:cBhvr>
                                    </p:animEffect>
                                  </p:childTnLst>
                                </p:cTn>
                              </p:par>
                            </p:childTnLst>
                          </p:cTn>
                        </p:par>
                        <p:par>
                          <p:cTn id="21" fill="hold" nodeType="afterGroup">
                            <p:stCondLst>
                              <p:cond delay="1500"/>
                            </p:stCondLst>
                            <p:childTnLst>
                              <p:par>
                                <p:cTn id="22" presetID="5" presetClass="entr" presetSubtype="10" fill="hold" grpId="0" nodeType="afterEffect">
                                  <p:stCondLst>
                                    <p:cond delay="0"/>
                                  </p:stCondLst>
                                  <p:childTnLst>
                                    <p:set>
                                      <p:cBhvr>
                                        <p:cTn id="23" dur="1" fill="hold">
                                          <p:stCondLst>
                                            <p:cond delay="0"/>
                                          </p:stCondLst>
                                        </p:cTn>
                                        <p:tgtEl>
                                          <p:spTgt spid="498730"/>
                                        </p:tgtEl>
                                        <p:attrNameLst>
                                          <p:attrName>style.visibility</p:attrName>
                                        </p:attrNameLst>
                                      </p:cBhvr>
                                      <p:to>
                                        <p:strVal val="visible"/>
                                      </p:to>
                                    </p:set>
                                    <p:animEffect transition="in" filter="checkerboard(across)">
                                      <p:cBhvr>
                                        <p:cTn id="24" dur="500"/>
                                        <p:tgtEl>
                                          <p:spTgt spid="498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727" grpId="0" autoUpdateAnimBg="0"/>
      <p:bldP spid="498728" grpId="0" animBg="1"/>
      <p:bldP spid="498729" grpId="0" animBg="1"/>
      <p:bldP spid="498730" grpId="0" autoUpdateAnimBg="0"/>
      <p:bldP spid="498731"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066800" y="1524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106499" name="Rectangle 3"/>
          <p:cNvSpPr>
            <a:spLocks noGrp="1" noChangeArrowheads="1"/>
          </p:cNvSpPr>
          <p:nvPr>
            <p:ph idx="1"/>
          </p:nvPr>
        </p:nvSpPr>
        <p:spPr>
          <a:xfrm>
            <a:off x="1066800" y="914400"/>
            <a:ext cx="7467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入力列 $ ( </a:t>
            </a:r>
            <a:r>
              <a:rPr lang="en-US" altLang="ja-JP" dirty="0">
                <a:effectLst/>
              </a:rPr>
              <a:t>a * 3 ) $</a:t>
            </a:r>
          </a:p>
        </p:txBody>
      </p:sp>
      <p:graphicFrame>
        <p:nvGraphicFramePr>
          <p:cNvPr id="468104" name="Group 136"/>
          <p:cNvGraphicFramePr>
            <a:graphicFrameLocks noGrp="1"/>
          </p:cNvGraphicFramePr>
          <p:nvPr/>
        </p:nvGraphicFramePr>
        <p:xfrm>
          <a:off x="228600" y="1524000"/>
          <a:ext cx="8688388" cy="5053015"/>
        </p:xfrm>
        <a:graphic>
          <a:graphicData uri="http://schemas.openxmlformats.org/drawingml/2006/table">
            <a:tbl>
              <a:tblPr/>
              <a:tblGrid>
                <a:gridCol w="1371600">
                  <a:extLst>
                    <a:ext uri="{9D8B030D-6E8A-4147-A177-3AD203B41FA5}">
                      <a16:colId xmlns:a16="http://schemas.microsoft.com/office/drawing/2014/main" val="20000"/>
                    </a:ext>
                  </a:extLst>
                </a:gridCol>
                <a:gridCol w="1677988">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tblGrid>
              <a:tr h="45936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スタック</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入力列</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優先順位付記号列</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判定</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操作</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5936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 * 3 )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a:t>
                      </a:r>
                      <a:r>
                        <a:rPr kumimoji="1" lang="ja-JP" altLang="en-US" sz="24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 </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a&gt;&gt;*&lt;&lt;3&gt;&gt;)&gt;&gt;$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&lt;&lt;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5936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 * 3 )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$&lt;&lt;(&lt;&lt;</a:t>
                      </a:r>
                      <a:r>
                        <a:rPr kumimoji="1" lang="en-US" altLang="ja-JP" sz="24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a</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&gt;&gt;*&lt;&lt;3&gt;&gt;)&gt;&gt;$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&lt;&lt;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5936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3 )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$&lt;&lt;(&lt;&lt;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a&gt;&gt;</a:t>
                      </a:r>
                      <a:r>
                        <a:rPr kumimoji="1" lang="en-US" altLang="ja-JP" sz="24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&lt;&lt;3&gt;&gt;)&gt;&gt;$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 &gt;&gt;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還元</a:t>
                      </a: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5936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$&lt;&lt;(&lt;&lt;      </a:t>
                      </a:r>
                      <a:r>
                        <a:rPr kumimoji="1" lang="ja-JP" altLang="en-US" sz="24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&lt;&lt;3</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&gt;&gt;)&gt;&gt;$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&lt;&lt;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5936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3 )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$&lt;&lt;(&lt;&lt;      *&lt;&lt;</a:t>
                      </a:r>
                      <a:r>
                        <a:rPr kumimoji="1" lang="en-US" altLang="ja-JP" sz="24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&gt;&gt;)&gt;&gt;$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&lt;&lt; 3</a:t>
                      </a: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45936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3</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$&lt;&lt;(&lt;&lt;      *&lt;&lt;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3&gt;&gt;</a:t>
                      </a:r>
                      <a:r>
                        <a:rPr kumimoji="1" lang="en-US" altLang="ja-JP" sz="24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&gt;&gt;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還元</a:t>
                      </a: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r h="45936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$&lt;&lt;(&lt;&lt;      *</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&gt;&gt;      </a:t>
                      </a:r>
                      <a:r>
                        <a:rPr kumimoji="1" lang="en-US" altLang="ja-JP" sz="24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&gt;&gt;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還元</a:t>
                      </a: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7"/>
                  </a:ext>
                </a:extLst>
              </a:tr>
              <a:tr h="45936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                   </a:t>
                      </a:r>
                      <a:r>
                        <a:rPr kumimoji="1" lang="en-US" altLang="ja-JP" sz="24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&gt;&gt;$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8"/>
                  </a:ext>
                </a:extLst>
              </a:tr>
              <a:tr h="45936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$&lt;&lt;(==                   </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)&gt;&gt;</a:t>
                      </a:r>
                      <a:r>
                        <a:rPr kumimoji="1" lang="en-US" altLang="ja-JP" sz="24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&gt;&gt;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還元</a:t>
                      </a: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9"/>
                  </a:ext>
                </a:extLst>
              </a:tr>
              <a:tr h="45936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a:t>
                      </a:r>
                      <a:endParaRPr kumimoji="1" lang="ja-JP" altLang="en-US" sz="24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受理</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465728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優先順位の数値化</a:t>
            </a:r>
          </a:p>
        </p:txBody>
      </p:sp>
      <p:sp>
        <p:nvSpPr>
          <p:cNvPr id="107523"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優先順位には半順序関係が成立</a:t>
            </a:r>
          </a:p>
          <a:p>
            <a:pPr lvl="1"/>
            <a:r>
              <a:rPr lang="ja-JP" altLang="en-US">
                <a:effectLst/>
              </a:rPr>
              <a:t>半順序関係</a:t>
            </a:r>
          </a:p>
          <a:p>
            <a:pPr lvl="2"/>
            <a:r>
              <a:rPr lang="en-US" altLang="ja-JP" sz="2800">
                <a:effectLst/>
              </a:rPr>
              <a:t>A &lt;&lt; B </a:t>
            </a:r>
            <a:r>
              <a:rPr lang="ja-JP" altLang="en-US" sz="2800">
                <a:effectLst/>
              </a:rPr>
              <a:t>∧ </a:t>
            </a:r>
            <a:r>
              <a:rPr lang="en-US" altLang="ja-JP" sz="2800">
                <a:effectLst/>
              </a:rPr>
              <a:t>B &lt;&lt; C </a:t>
            </a:r>
            <a:r>
              <a:rPr lang="ja-JP" altLang="en-US" sz="2800">
                <a:effectLst/>
              </a:rPr>
              <a:t>⇒ </a:t>
            </a:r>
            <a:r>
              <a:rPr lang="en-US" altLang="ja-JP" sz="2800">
                <a:effectLst/>
              </a:rPr>
              <a:t>A &lt;&lt; C</a:t>
            </a:r>
            <a:endParaRPr lang="ja-JP" altLang="en-US">
              <a:effectLst/>
            </a:endParaRPr>
          </a:p>
        </p:txBody>
      </p:sp>
      <p:sp>
        <p:nvSpPr>
          <p:cNvPr id="446468" name="Text Box 4"/>
          <p:cNvSpPr txBox="1">
            <a:spLocks noChangeArrowheads="1"/>
          </p:cNvSpPr>
          <p:nvPr/>
        </p:nvSpPr>
        <p:spPr bwMode="auto">
          <a:xfrm>
            <a:off x="1828800" y="3962400"/>
            <a:ext cx="563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⇒各記号に整数値を割り当てる</a:t>
            </a:r>
          </a:p>
          <a:p>
            <a:pPr eaLnBrk="1" hangingPunct="1">
              <a:spcBef>
                <a:spcPct val="0"/>
              </a:spcBef>
              <a:buClrTx/>
              <a:buSzTx/>
              <a:buFontTx/>
              <a:buNone/>
            </a:pPr>
            <a:r>
              <a:rPr lang="ja-JP" altLang="en-US" sz="2800"/>
              <a:t>    (優先順位が高い方に大きい数値)</a:t>
            </a:r>
          </a:p>
        </p:txBody>
      </p:sp>
      <p:sp>
        <p:nvSpPr>
          <p:cNvPr id="446469" name="Text Box 5"/>
          <p:cNvSpPr txBox="1">
            <a:spLocks noChangeArrowheads="1"/>
          </p:cNvSpPr>
          <p:nvPr/>
        </p:nvSpPr>
        <p:spPr bwMode="auto">
          <a:xfrm>
            <a:off x="2133600" y="5410200"/>
            <a:ext cx="344805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a:t>
            </a:r>
            <a:r>
              <a:rPr lang="en-US" altLang="ja-JP"/>
              <a:t>“</a:t>
            </a:r>
            <a:r>
              <a:rPr lang="ja-JP" altLang="en-US"/>
              <a:t>+</a:t>
            </a:r>
            <a:r>
              <a:rPr lang="en-US" altLang="ja-JP"/>
              <a:t>”</a:t>
            </a:r>
            <a:r>
              <a:rPr lang="ja-JP" altLang="en-US"/>
              <a:t> = 3, </a:t>
            </a:r>
            <a:r>
              <a:rPr lang="en-US" altLang="ja-JP"/>
              <a:t>“</a:t>
            </a:r>
            <a:r>
              <a:rPr lang="ja-JP" altLang="en-US"/>
              <a:t>*</a:t>
            </a:r>
            <a:r>
              <a:rPr lang="en-US" altLang="ja-JP"/>
              <a:t>”</a:t>
            </a:r>
            <a:r>
              <a:rPr lang="ja-JP" altLang="en-US"/>
              <a:t> = 5</a:t>
            </a:r>
            <a:endParaRPr lang="en-US" altLang="ja-JP"/>
          </a:p>
        </p:txBody>
      </p:sp>
    </p:spTree>
    <p:extLst>
      <p:ext uri="{BB962C8B-B14F-4D97-AF65-F5344CB8AC3E}">
        <p14:creationId xmlns:p14="http://schemas.microsoft.com/office/powerpoint/2010/main" val="24089352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6468"/>
                                        </p:tgtEl>
                                        <p:attrNameLst>
                                          <p:attrName>style.visibility</p:attrName>
                                        </p:attrNameLst>
                                      </p:cBhvr>
                                      <p:to>
                                        <p:strVal val="visible"/>
                                      </p:to>
                                    </p:set>
                                    <p:animEffect transition="in" filter="checkerboard(across)">
                                      <p:cBhvr>
                                        <p:cTn id="7" dur="500"/>
                                        <p:tgtEl>
                                          <p:spTgt spid="4464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6469"/>
                                        </p:tgtEl>
                                        <p:attrNameLst>
                                          <p:attrName>style.visibility</p:attrName>
                                        </p:attrNameLst>
                                      </p:cBhvr>
                                      <p:to>
                                        <p:strVal val="visible"/>
                                      </p:to>
                                    </p:set>
                                    <p:animEffect transition="in" filter="checkerboard(across)">
                                      <p:cBhvr>
                                        <p:cTn id="12" dur="500"/>
                                        <p:tgtEl>
                                          <p:spTgt spid="446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8" grpId="0" autoUpdateAnimBg="0"/>
      <p:bldP spid="446469" grpId="0"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066800" y="152400"/>
            <a:ext cx="7467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優先順位の数値化</a:t>
            </a:r>
            <a:endParaRPr lang="en-US" altLang="ja-JP">
              <a:effectLst/>
            </a:endParaRPr>
          </a:p>
        </p:txBody>
      </p:sp>
      <p:graphicFrame>
        <p:nvGraphicFramePr>
          <p:cNvPr id="488618" name="Group 170"/>
          <p:cNvGraphicFramePr>
            <a:graphicFrameLocks noGrp="1"/>
          </p:cNvGraphicFramePr>
          <p:nvPr/>
        </p:nvGraphicFramePr>
        <p:xfrm>
          <a:off x="304800" y="838200"/>
          <a:ext cx="8477250" cy="5808850"/>
        </p:xfrm>
        <a:graphic>
          <a:graphicData uri="http://schemas.openxmlformats.org/drawingml/2006/table">
            <a:tbl>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gridCol w="847725">
                  <a:extLst>
                    <a:ext uri="{9D8B030D-6E8A-4147-A177-3AD203B41FA5}">
                      <a16:colId xmlns:a16="http://schemas.microsoft.com/office/drawing/2014/main" val="20004"/>
                    </a:ext>
                  </a:extLst>
                </a:gridCol>
                <a:gridCol w="847725">
                  <a:extLst>
                    <a:ext uri="{9D8B030D-6E8A-4147-A177-3AD203B41FA5}">
                      <a16:colId xmlns:a16="http://schemas.microsoft.com/office/drawing/2014/main" val="20005"/>
                    </a:ext>
                  </a:extLst>
                </a:gridCol>
                <a:gridCol w="847725">
                  <a:extLst>
                    <a:ext uri="{9D8B030D-6E8A-4147-A177-3AD203B41FA5}">
                      <a16:colId xmlns:a16="http://schemas.microsoft.com/office/drawing/2014/main" val="20006"/>
                    </a:ext>
                  </a:extLst>
                </a:gridCol>
                <a:gridCol w="847725">
                  <a:extLst>
                    <a:ext uri="{9D8B030D-6E8A-4147-A177-3AD203B41FA5}">
                      <a16:colId xmlns:a16="http://schemas.microsoft.com/office/drawing/2014/main" val="20007"/>
                    </a:ext>
                  </a:extLst>
                </a:gridCol>
                <a:gridCol w="847725">
                  <a:extLst>
                    <a:ext uri="{9D8B030D-6E8A-4147-A177-3AD203B41FA5}">
                      <a16:colId xmlns:a16="http://schemas.microsoft.com/office/drawing/2014/main" val="20008"/>
                    </a:ext>
                  </a:extLst>
                </a:gridCol>
                <a:gridCol w="847725">
                  <a:extLst>
                    <a:ext uri="{9D8B030D-6E8A-4147-A177-3AD203B41FA5}">
                      <a16:colId xmlns:a16="http://schemas.microsoft.com/office/drawing/2014/main" val="20009"/>
                    </a:ext>
                  </a:extLst>
                </a:gridCol>
              </a:tblGrid>
              <a:tr h="579091">
                <a:tc rowSpan="2"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右側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q(y)</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左側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p(x)</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整数</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091">
                <a:tc gridSpan="2" vMerge="1">
                  <a:txBody>
                    <a:bodyPr/>
                    <a:lstStyle/>
                    <a:p>
                      <a:endParaRPr kumimoji="1" lang="ja-JP" altLang="en-US"/>
                    </a:p>
                  </a:txBody>
                  <a:tcPr/>
                </a:tc>
                <a:tc hMerge="1"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684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整数</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2"/>
                  </a:ext>
                </a:extLst>
              </a:tr>
              <a:tr h="57909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3"/>
                  </a:ext>
                </a:extLst>
              </a:tr>
              <a:tr h="57909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4"/>
                  </a:ext>
                </a:extLst>
              </a:tr>
              <a:tr h="57909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5"/>
                  </a:ext>
                </a:extLst>
              </a:tr>
              <a:tr h="57909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6"/>
                  </a:ext>
                </a:extLst>
              </a:tr>
              <a:tr h="57909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7909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8"/>
                  </a:ext>
                </a:extLst>
              </a:tr>
              <a:tr h="57909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0000"/>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3036136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解析手順</a:t>
            </a:r>
          </a:p>
        </p:txBody>
      </p:sp>
      <p:sp>
        <p:nvSpPr>
          <p:cNvPr id="109571" name="Rectangle 50"/>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スタックトップの終端記号 </a:t>
            </a:r>
            <a:r>
              <a:rPr lang="en-US" altLang="ja-JP" sz="2800">
                <a:effectLst/>
              </a:rPr>
              <a:t>x </a:t>
            </a:r>
            <a:r>
              <a:rPr lang="ja-JP" altLang="en-US" sz="2800">
                <a:effectLst/>
              </a:rPr>
              <a:t>の優先順位 </a:t>
            </a:r>
            <a:r>
              <a:rPr lang="en-US" altLang="ja-JP" sz="2800">
                <a:effectLst/>
              </a:rPr>
              <a:t>p(x) </a:t>
            </a:r>
            <a:r>
              <a:rPr lang="ja-JP" altLang="en-US" sz="2800">
                <a:effectLst/>
              </a:rPr>
              <a:t>と</a:t>
            </a:r>
          </a:p>
          <a:p>
            <a:pPr>
              <a:buFont typeface="Wingdings" panose="05000000000000000000" pitchFamily="2" charset="2"/>
              <a:buNone/>
            </a:pPr>
            <a:r>
              <a:rPr lang="ja-JP" altLang="en-US" sz="2800">
                <a:effectLst/>
              </a:rPr>
              <a:t>    入力記号の先頭 </a:t>
            </a:r>
            <a:r>
              <a:rPr lang="en-US" altLang="ja-JP" sz="2800">
                <a:effectLst/>
              </a:rPr>
              <a:t>y </a:t>
            </a:r>
            <a:r>
              <a:rPr lang="ja-JP" altLang="en-US" sz="2800">
                <a:effectLst/>
              </a:rPr>
              <a:t>の優先順位 </a:t>
            </a:r>
            <a:r>
              <a:rPr lang="en-US" altLang="ja-JP" sz="2800">
                <a:effectLst/>
              </a:rPr>
              <a:t>q(y) </a:t>
            </a:r>
            <a:r>
              <a:rPr lang="ja-JP" altLang="en-US" sz="2800">
                <a:effectLst/>
              </a:rPr>
              <a:t>を比較</a:t>
            </a:r>
          </a:p>
        </p:txBody>
      </p:sp>
      <p:sp>
        <p:nvSpPr>
          <p:cNvPr id="441397" name="Text Box 53"/>
          <p:cNvSpPr txBox="1">
            <a:spLocks noChangeArrowheads="1"/>
          </p:cNvSpPr>
          <p:nvPr/>
        </p:nvSpPr>
        <p:spPr bwMode="auto">
          <a:xfrm>
            <a:off x="1828800" y="3124200"/>
            <a:ext cx="38131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 : スタックトップ</a:t>
            </a:r>
            <a:r>
              <a:rPr lang="ja-JP" altLang="en-US"/>
              <a:t> :      +</a:t>
            </a:r>
            <a:endParaRPr lang="en-US" altLang="ja-JP"/>
          </a:p>
          <a:p>
            <a:pPr eaLnBrk="1" hangingPunct="1">
              <a:spcBef>
                <a:spcPct val="0"/>
              </a:spcBef>
              <a:buClrTx/>
              <a:buSzTx/>
              <a:buFontTx/>
              <a:buNone/>
            </a:pPr>
            <a:r>
              <a:rPr lang="en-US" altLang="ja-JP" sz="2800"/>
              <a:t>       </a:t>
            </a:r>
            <a:r>
              <a:rPr lang="ja-JP" altLang="en-US" sz="2800"/>
              <a:t>入力記号の先頭</a:t>
            </a:r>
            <a:r>
              <a:rPr lang="ja-JP" altLang="en-US"/>
              <a:t> : *</a:t>
            </a:r>
          </a:p>
        </p:txBody>
      </p:sp>
      <p:sp>
        <p:nvSpPr>
          <p:cNvPr id="441398" name="Text Box 54"/>
          <p:cNvSpPr txBox="1">
            <a:spLocks noChangeArrowheads="1"/>
          </p:cNvSpPr>
          <p:nvPr/>
        </p:nvSpPr>
        <p:spPr bwMode="auto">
          <a:xfrm>
            <a:off x="2057400" y="4419600"/>
            <a:ext cx="3336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p (+) = 4, q (*) = 5 </a:t>
            </a:r>
          </a:p>
        </p:txBody>
      </p:sp>
      <p:sp>
        <p:nvSpPr>
          <p:cNvPr id="441399" name="Text Box 55"/>
          <p:cNvSpPr txBox="1">
            <a:spLocks noChangeArrowheads="1"/>
          </p:cNvSpPr>
          <p:nvPr/>
        </p:nvSpPr>
        <p:spPr bwMode="auto">
          <a:xfrm>
            <a:off x="5791200" y="4419600"/>
            <a:ext cx="1781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&lt;&lt; *</a:t>
            </a:r>
          </a:p>
        </p:txBody>
      </p:sp>
    </p:spTree>
    <p:extLst>
      <p:ext uri="{BB962C8B-B14F-4D97-AF65-F5344CB8AC3E}">
        <p14:creationId xmlns:p14="http://schemas.microsoft.com/office/powerpoint/2010/main" val="3917328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1397"/>
                                        </p:tgtEl>
                                        <p:attrNameLst>
                                          <p:attrName>style.visibility</p:attrName>
                                        </p:attrNameLst>
                                      </p:cBhvr>
                                      <p:to>
                                        <p:strVal val="visible"/>
                                      </p:to>
                                    </p:set>
                                    <p:animEffect transition="in" filter="checkerboard(across)">
                                      <p:cBhvr>
                                        <p:cTn id="7" dur="500"/>
                                        <p:tgtEl>
                                          <p:spTgt spid="4413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1398"/>
                                        </p:tgtEl>
                                        <p:attrNameLst>
                                          <p:attrName>style.visibility</p:attrName>
                                        </p:attrNameLst>
                                      </p:cBhvr>
                                      <p:to>
                                        <p:strVal val="visible"/>
                                      </p:to>
                                    </p:set>
                                    <p:animEffect transition="in" filter="checkerboard(across)">
                                      <p:cBhvr>
                                        <p:cTn id="12" dur="500"/>
                                        <p:tgtEl>
                                          <p:spTgt spid="4413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41399"/>
                                        </p:tgtEl>
                                        <p:attrNameLst>
                                          <p:attrName>style.visibility</p:attrName>
                                        </p:attrNameLst>
                                      </p:cBhvr>
                                      <p:to>
                                        <p:strVal val="visible"/>
                                      </p:to>
                                    </p:set>
                                    <p:animEffect transition="in" filter="checkerboard(across)">
                                      <p:cBhvr>
                                        <p:cTn id="17" dur="500"/>
                                        <p:tgtEl>
                                          <p:spTgt spid="441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97" grpId="0" autoUpdateAnimBg="0"/>
      <p:bldP spid="441398" grpId="0" autoUpdateAnimBg="0"/>
      <p:bldP spid="441399" grpId="0"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演算子順位構文解析の問題点</a:t>
            </a:r>
          </a:p>
        </p:txBody>
      </p:sp>
      <p:sp>
        <p:nvSpPr>
          <p:cNvPr id="110595" name="Rectangle 3"/>
          <p:cNvSpPr>
            <a:spLocks noGrp="1" noChangeArrowheads="1"/>
          </p:cNvSpPr>
          <p:nvPr>
            <p:ph idx="1"/>
          </p:nvPr>
        </p:nvSpPr>
        <p:spPr>
          <a:xfrm>
            <a:off x="1066800" y="1981200"/>
            <a:ext cx="76200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複数の順位を持つ演算子の存在</a:t>
            </a:r>
          </a:p>
          <a:p>
            <a:pPr lvl="1"/>
            <a:r>
              <a:rPr lang="ja-JP" altLang="en-US">
                <a:effectLst/>
              </a:rPr>
              <a:t>例 : 2項演算子の - と 単項演算子の -</a:t>
            </a:r>
          </a:p>
        </p:txBody>
      </p:sp>
      <p:sp>
        <p:nvSpPr>
          <p:cNvPr id="499716" name="Text Box 4"/>
          <p:cNvSpPr txBox="1">
            <a:spLocks noChangeArrowheads="1"/>
          </p:cNvSpPr>
          <p:nvPr/>
        </p:nvSpPr>
        <p:spPr bwMode="auto">
          <a:xfrm>
            <a:off x="1371600" y="3352800"/>
            <a:ext cx="3236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&gt;&gt; </a:t>
            </a:r>
            <a:r>
              <a:rPr lang="ja-JP" altLang="en-US" sz="2800"/>
              <a:t>2項演算子の</a:t>
            </a:r>
            <a:r>
              <a:rPr lang="ja-JP" altLang="en-US"/>
              <a:t> -</a:t>
            </a:r>
          </a:p>
        </p:txBody>
      </p:sp>
      <p:sp>
        <p:nvSpPr>
          <p:cNvPr id="499717" name="Text Box 5"/>
          <p:cNvSpPr txBox="1">
            <a:spLocks noChangeArrowheads="1"/>
          </p:cNvSpPr>
          <p:nvPr/>
        </p:nvSpPr>
        <p:spPr bwMode="auto">
          <a:xfrm>
            <a:off x="4800600" y="3352800"/>
            <a:ext cx="34147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&lt;&lt; </a:t>
            </a:r>
            <a:r>
              <a:rPr lang="ja-JP" altLang="en-US" sz="2800"/>
              <a:t>単項演算子の</a:t>
            </a:r>
            <a:r>
              <a:rPr lang="ja-JP" altLang="en-US"/>
              <a:t> -</a:t>
            </a:r>
          </a:p>
        </p:txBody>
      </p:sp>
      <p:sp>
        <p:nvSpPr>
          <p:cNvPr id="499718" name="Text Box 6"/>
          <p:cNvSpPr txBox="1">
            <a:spLocks noChangeArrowheads="1"/>
          </p:cNvSpPr>
          <p:nvPr/>
        </p:nvSpPr>
        <p:spPr bwMode="auto">
          <a:xfrm>
            <a:off x="1524000" y="3962400"/>
            <a:ext cx="3867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両者を区別する必要あり</a:t>
            </a:r>
          </a:p>
        </p:txBody>
      </p:sp>
      <p:sp>
        <p:nvSpPr>
          <p:cNvPr id="499719" name="Text Box 7"/>
          <p:cNvSpPr txBox="1">
            <a:spLocks noChangeArrowheads="1"/>
          </p:cNvSpPr>
          <p:nvPr/>
        </p:nvSpPr>
        <p:spPr bwMode="auto">
          <a:xfrm>
            <a:off x="1524000" y="4876800"/>
            <a:ext cx="6811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下降型構文解析なら構文解析時に区別可能</a:t>
            </a:r>
          </a:p>
        </p:txBody>
      </p:sp>
      <p:sp>
        <p:nvSpPr>
          <p:cNvPr id="499720" name="Text Box 8"/>
          <p:cNvSpPr txBox="1">
            <a:spLocks noChangeArrowheads="1"/>
          </p:cNvSpPr>
          <p:nvPr/>
        </p:nvSpPr>
        <p:spPr bwMode="auto">
          <a:xfrm>
            <a:off x="1676400" y="6019800"/>
            <a:ext cx="3449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字句解析時に区別</a:t>
            </a:r>
          </a:p>
        </p:txBody>
      </p:sp>
      <p:sp>
        <p:nvSpPr>
          <p:cNvPr id="499721" name="Text Box 9"/>
          <p:cNvSpPr txBox="1">
            <a:spLocks noChangeArrowheads="1"/>
          </p:cNvSpPr>
          <p:nvPr/>
        </p:nvSpPr>
        <p:spPr bwMode="auto">
          <a:xfrm>
            <a:off x="1524000" y="5562600"/>
            <a:ext cx="72374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上昇型構文解析では構文解析時に区別不可能</a:t>
            </a:r>
          </a:p>
        </p:txBody>
      </p:sp>
    </p:spTree>
    <p:extLst>
      <p:ext uri="{BB962C8B-B14F-4D97-AF65-F5344CB8AC3E}">
        <p14:creationId xmlns:p14="http://schemas.microsoft.com/office/powerpoint/2010/main" val="2746180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9716"/>
                                        </p:tgtEl>
                                        <p:attrNameLst>
                                          <p:attrName>style.visibility</p:attrName>
                                        </p:attrNameLst>
                                      </p:cBhvr>
                                      <p:to>
                                        <p:strVal val="visible"/>
                                      </p:to>
                                    </p:set>
                                    <p:animEffect transition="in" filter="checkerboard(across)">
                                      <p:cBhvr>
                                        <p:cTn id="7" dur="500"/>
                                        <p:tgtEl>
                                          <p:spTgt spid="4997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99717"/>
                                        </p:tgtEl>
                                        <p:attrNameLst>
                                          <p:attrName>style.visibility</p:attrName>
                                        </p:attrNameLst>
                                      </p:cBhvr>
                                      <p:to>
                                        <p:strVal val="visible"/>
                                      </p:to>
                                    </p:set>
                                    <p:animEffect transition="in" filter="checkerboard(across)">
                                      <p:cBhvr>
                                        <p:cTn id="12" dur="500"/>
                                        <p:tgtEl>
                                          <p:spTgt spid="4997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99718"/>
                                        </p:tgtEl>
                                        <p:attrNameLst>
                                          <p:attrName>style.visibility</p:attrName>
                                        </p:attrNameLst>
                                      </p:cBhvr>
                                      <p:to>
                                        <p:strVal val="visible"/>
                                      </p:to>
                                    </p:set>
                                    <p:animEffect transition="in" filter="checkerboard(across)">
                                      <p:cBhvr>
                                        <p:cTn id="17" dur="500"/>
                                        <p:tgtEl>
                                          <p:spTgt spid="4997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99719"/>
                                        </p:tgtEl>
                                        <p:attrNameLst>
                                          <p:attrName>style.visibility</p:attrName>
                                        </p:attrNameLst>
                                      </p:cBhvr>
                                      <p:to>
                                        <p:strVal val="visible"/>
                                      </p:to>
                                    </p:set>
                                    <p:animEffect transition="in" filter="checkerboard(across)">
                                      <p:cBhvr>
                                        <p:cTn id="22" dur="500"/>
                                        <p:tgtEl>
                                          <p:spTgt spid="4997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99721"/>
                                        </p:tgtEl>
                                        <p:attrNameLst>
                                          <p:attrName>style.visibility</p:attrName>
                                        </p:attrNameLst>
                                      </p:cBhvr>
                                      <p:to>
                                        <p:strVal val="visible"/>
                                      </p:to>
                                    </p:set>
                                    <p:animEffect transition="in" filter="checkerboard(across)">
                                      <p:cBhvr>
                                        <p:cTn id="27" dur="500"/>
                                        <p:tgtEl>
                                          <p:spTgt spid="49972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99720"/>
                                        </p:tgtEl>
                                        <p:attrNameLst>
                                          <p:attrName>style.visibility</p:attrName>
                                        </p:attrNameLst>
                                      </p:cBhvr>
                                      <p:to>
                                        <p:strVal val="visible"/>
                                      </p:to>
                                    </p:set>
                                    <p:animEffect transition="in" filter="checkerboard(across)">
                                      <p:cBhvr>
                                        <p:cTn id="32" dur="500"/>
                                        <p:tgtEl>
                                          <p:spTgt spid="4997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16" grpId="0" autoUpdateAnimBg="0"/>
      <p:bldP spid="499717" grpId="0" autoUpdateAnimBg="0"/>
      <p:bldP spid="499718" grpId="0" autoUpdateAnimBg="0"/>
      <p:bldP spid="499719" grpId="0" autoUpdateAnimBg="0"/>
      <p:bldP spid="499720" grpId="0" autoUpdateAnimBg="0"/>
      <p:bldP spid="499721" grpId="0"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演算子の区別</a:t>
            </a:r>
          </a:p>
        </p:txBody>
      </p:sp>
      <p:sp>
        <p:nvSpPr>
          <p:cNvPr id="111619"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a:effectLst/>
              </a:rPr>
              <a:t>&lt;Exp&gt; ::= &lt;Term&gt; { ( + | - ) &lt;Term&gt; }</a:t>
            </a:r>
          </a:p>
          <a:p>
            <a:pPr lvl="1"/>
            <a:r>
              <a:rPr lang="en-US" altLang="ja-JP">
                <a:effectLst/>
              </a:rPr>
              <a:t>2</a:t>
            </a:r>
            <a:r>
              <a:rPr lang="ja-JP" altLang="en-US">
                <a:effectLst/>
              </a:rPr>
              <a:t>項演算子の - は &lt;</a:t>
            </a:r>
            <a:r>
              <a:rPr lang="en-US" altLang="ja-JP">
                <a:effectLst/>
              </a:rPr>
              <a:t>Term&gt; </a:t>
            </a:r>
            <a:r>
              <a:rPr lang="ja-JP" altLang="en-US">
                <a:effectLst/>
              </a:rPr>
              <a:t>の後にのみ </a:t>
            </a:r>
          </a:p>
        </p:txBody>
      </p:sp>
      <p:sp>
        <p:nvSpPr>
          <p:cNvPr id="111620" name="Text Box 4"/>
          <p:cNvSpPr txBox="1">
            <a:spLocks noChangeArrowheads="1"/>
          </p:cNvSpPr>
          <p:nvPr/>
        </p:nvSpPr>
        <p:spPr bwMode="auto">
          <a:xfrm>
            <a:off x="1676400" y="3200400"/>
            <a:ext cx="64214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a:t>
            </a:r>
            <a:r>
              <a:rPr lang="en-US" altLang="ja-JP" sz="2800"/>
              <a:t>if (</a:t>
            </a:r>
            <a:r>
              <a:rPr lang="ja-JP" altLang="en-US" sz="2800"/>
              <a:t>一つ前のトークンが &lt;</a:t>
            </a:r>
            <a:r>
              <a:rPr lang="en-US" altLang="ja-JP" sz="2800"/>
              <a:t>Term&gt;</a:t>
            </a:r>
            <a:r>
              <a:rPr lang="ja-JP" altLang="en-US" sz="2800"/>
              <a:t>の末尾)</a:t>
            </a:r>
          </a:p>
          <a:p>
            <a:pPr eaLnBrk="1" hangingPunct="1">
              <a:spcBef>
                <a:spcPct val="0"/>
              </a:spcBef>
              <a:buClrTx/>
              <a:buSzTx/>
              <a:buFontTx/>
              <a:buNone/>
            </a:pPr>
            <a:r>
              <a:rPr lang="ja-JP" altLang="en-US" sz="2800"/>
              <a:t>      2項演算子の -,   </a:t>
            </a:r>
            <a:r>
              <a:rPr lang="en-US" altLang="ja-JP" sz="2800"/>
              <a:t>else </a:t>
            </a:r>
            <a:r>
              <a:rPr lang="ja-JP" altLang="en-US" sz="2800"/>
              <a:t>単項演算子の -</a:t>
            </a:r>
          </a:p>
        </p:txBody>
      </p:sp>
      <p:sp>
        <p:nvSpPr>
          <p:cNvPr id="111621" name="Text Box 5"/>
          <p:cNvSpPr txBox="1">
            <a:spLocks noChangeArrowheads="1"/>
          </p:cNvSpPr>
          <p:nvPr/>
        </p:nvSpPr>
        <p:spPr bwMode="auto">
          <a:xfrm>
            <a:off x="1219200" y="4343400"/>
            <a:ext cx="6781800"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&lt;Term&gt; </a:t>
            </a:r>
            <a:r>
              <a:rPr lang="ja-JP" altLang="en-US" sz="2800" dirty="0"/>
              <a:t>の末尾 : </a:t>
            </a:r>
          </a:p>
          <a:p>
            <a:pPr eaLnBrk="1" hangingPunct="1">
              <a:spcBef>
                <a:spcPct val="0"/>
              </a:spcBef>
              <a:buClrTx/>
              <a:buSzTx/>
              <a:buFontTx/>
              <a:buNone/>
            </a:pPr>
            <a:r>
              <a:rPr lang="en-US" altLang="ja-JP" sz="2800" dirty="0"/>
              <a:t>    NAME, INTEGER, “</a:t>
            </a:r>
            <a:r>
              <a:rPr lang="en-US" altLang="ja-JP" sz="2800" dirty="0" err="1"/>
              <a:t>inputint</a:t>
            </a:r>
            <a:r>
              <a:rPr lang="en-US" altLang="ja-JP" sz="2800" dirty="0"/>
              <a:t>” “]” “)” </a:t>
            </a:r>
            <a:r>
              <a:rPr lang="ja-JP" altLang="en-US" sz="2800" dirty="0"/>
              <a:t>等</a:t>
            </a:r>
          </a:p>
        </p:txBody>
      </p:sp>
    </p:spTree>
    <p:extLst>
      <p:ext uri="{BB962C8B-B14F-4D97-AF65-F5344CB8AC3E}">
        <p14:creationId xmlns:p14="http://schemas.microsoft.com/office/powerpoint/2010/main" val="398378448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066800" y="1524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演算子の区別</a:t>
            </a:r>
          </a:p>
        </p:txBody>
      </p:sp>
      <p:sp>
        <p:nvSpPr>
          <p:cNvPr id="112643" name="Rectangle 4"/>
          <p:cNvSpPr>
            <a:spLocks noGrp="1" noChangeArrowheads="1"/>
          </p:cNvSpPr>
          <p:nvPr>
            <p:ph idx="1"/>
          </p:nvPr>
        </p:nvSpPr>
        <p:spPr>
          <a:xfrm>
            <a:off x="1066800" y="8382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字句解析プログラム(の一部)</a:t>
            </a:r>
          </a:p>
        </p:txBody>
      </p:sp>
      <p:sp>
        <p:nvSpPr>
          <p:cNvPr id="112644" name="Rectangle 3"/>
          <p:cNvSpPr>
            <a:spLocks noChangeArrowheads="1"/>
          </p:cNvSpPr>
          <p:nvPr/>
        </p:nvSpPr>
        <p:spPr bwMode="auto">
          <a:xfrm>
            <a:off x="685800" y="1219200"/>
            <a:ext cx="8077200" cy="5486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if (</a:t>
            </a:r>
            <a:r>
              <a:rPr lang="en-US" altLang="ja-JP" sz="2800" dirty="0" err="1"/>
              <a:t>currentChar</a:t>
            </a:r>
            <a:r>
              <a:rPr lang="en-US" altLang="ja-JP" sz="2800" dirty="0"/>
              <a:t> == “-”) {</a:t>
            </a:r>
          </a:p>
          <a:p>
            <a:pPr eaLnBrk="1" hangingPunct="1">
              <a:spcBef>
                <a:spcPct val="0"/>
              </a:spcBef>
              <a:buClrTx/>
              <a:buSzTx/>
              <a:buFontTx/>
              <a:buNone/>
            </a:pPr>
            <a:r>
              <a:rPr lang="en-US" altLang="ja-JP" sz="2800" dirty="0"/>
              <a:t>    if (</a:t>
            </a:r>
            <a:r>
              <a:rPr lang="en-US" altLang="ja-JP" sz="2800" dirty="0" err="1"/>
              <a:t>lookAhead</a:t>
            </a:r>
            <a:r>
              <a:rPr lang="en-US" altLang="ja-JP" sz="2800" dirty="0"/>
              <a:t>() == “=”) {</a:t>
            </a:r>
          </a:p>
          <a:p>
            <a:pPr eaLnBrk="1" hangingPunct="1">
              <a:spcBef>
                <a:spcPct val="0"/>
              </a:spcBef>
              <a:buClrTx/>
              <a:buSzTx/>
              <a:buFontTx/>
              <a:buNone/>
            </a:pPr>
            <a:r>
              <a:rPr lang="en-US" altLang="ja-JP" sz="2800" dirty="0"/>
              <a:t>        </a:t>
            </a:r>
            <a:r>
              <a:rPr lang="en-US" altLang="ja-JP" sz="2800" dirty="0" err="1"/>
              <a:t>currentChar</a:t>
            </a:r>
            <a:r>
              <a:rPr lang="en-US" altLang="ja-JP" sz="2800" dirty="0"/>
              <a:t> = </a:t>
            </a:r>
            <a:r>
              <a:rPr lang="en-US" altLang="ja-JP" sz="2800" dirty="0" err="1"/>
              <a:t>nextChar</a:t>
            </a:r>
            <a:r>
              <a:rPr lang="en-US" altLang="ja-JP" sz="2800" dirty="0"/>
              <a:t>();</a:t>
            </a:r>
          </a:p>
          <a:p>
            <a:pPr eaLnBrk="1" hangingPunct="1">
              <a:spcBef>
                <a:spcPct val="0"/>
              </a:spcBef>
              <a:buClrTx/>
              <a:buSzTx/>
              <a:buFontTx/>
              <a:buNone/>
            </a:pPr>
            <a:r>
              <a:rPr lang="en-US" altLang="ja-JP" sz="2800" dirty="0"/>
              <a:t>        token = new Token (ASSIGNSUB);</a:t>
            </a:r>
          </a:p>
          <a:p>
            <a:pPr eaLnBrk="1" hangingPunct="1">
              <a:spcBef>
                <a:spcPct val="0"/>
              </a:spcBef>
              <a:buClrTx/>
              <a:buSzTx/>
              <a:buFontTx/>
              <a:buNone/>
            </a:pPr>
            <a:r>
              <a:rPr lang="en-US" altLang="ja-JP" sz="2800" dirty="0"/>
              <a:t>    } else if (</a:t>
            </a:r>
            <a:r>
              <a:rPr lang="en-US" altLang="ja-JP" sz="2800" dirty="0" err="1"/>
              <a:t>lookAhead</a:t>
            </a:r>
            <a:r>
              <a:rPr lang="en-US" altLang="ja-JP" sz="2800" dirty="0"/>
              <a:t> == “-”) {</a:t>
            </a:r>
          </a:p>
          <a:p>
            <a:pPr eaLnBrk="1" hangingPunct="1">
              <a:spcBef>
                <a:spcPct val="0"/>
              </a:spcBef>
              <a:buClrTx/>
              <a:buSzTx/>
              <a:buFontTx/>
              <a:buNone/>
            </a:pPr>
            <a:r>
              <a:rPr lang="en-US" altLang="ja-JP" sz="2800" dirty="0"/>
              <a:t>        </a:t>
            </a:r>
            <a:r>
              <a:rPr lang="en-US" altLang="ja-JP" sz="2800" dirty="0" err="1"/>
              <a:t>currentChar</a:t>
            </a:r>
            <a:r>
              <a:rPr lang="en-US" altLang="ja-JP" sz="2800" dirty="0"/>
              <a:t> = </a:t>
            </a:r>
            <a:r>
              <a:rPr lang="en-US" altLang="ja-JP" sz="2800" dirty="0" err="1"/>
              <a:t>nextChar</a:t>
            </a:r>
            <a:r>
              <a:rPr lang="en-US" altLang="ja-JP" sz="2800" dirty="0"/>
              <a:t>();</a:t>
            </a:r>
          </a:p>
          <a:p>
            <a:pPr eaLnBrk="1" hangingPunct="1">
              <a:spcBef>
                <a:spcPct val="0"/>
              </a:spcBef>
              <a:buClrTx/>
              <a:buSzTx/>
              <a:buFontTx/>
              <a:buNone/>
            </a:pPr>
            <a:r>
              <a:rPr lang="en-US" altLang="ja-JP" sz="2800" dirty="0"/>
              <a:t>        token = new Token (DEC);</a:t>
            </a:r>
          </a:p>
          <a:p>
            <a:pPr eaLnBrk="1" hangingPunct="1">
              <a:spcBef>
                <a:spcPct val="0"/>
              </a:spcBef>
              <a:buClrTx/>
              <a:buSzTx/>
              <a:buFontTx/>
              <a:buNone/>
            </a:pPr>
            <a:r>
              <a:rPr lang="en-US" altLang="ja-JP" sz="2800" dirty="0"/>
              <a:t>    } else if (</a:t>
            </a:r>
            <a:r>
              <a:rPr lang="en-US" altLang="ja-JP" sz="2800" dirty="0" err="1"/>
              <a:t>prevToken</a:t>
            </a:r>
            <a:r>
              <a:rPr lang="en-US" altLang="ja-JP" sz="2800" dirty="0"/>
              <a:t> == NAME</a:t>
            </a:r>
          </a:p>
          <a:p>
            <a:pPr eaLnBrk="1" hangingPunct="1">
              <a:spcBef>
                <a:spcPct val="0"/>
              </a:spcBef>
              <a:buClrTx/>
              <a:buSzTx/>
              <a:buFontTx/>
              <a:buNone/>
            </a:pPr>
            <a:r>
              <a:rPr lang="en-US" altLang="ja-JP" sz="2800" dirty="0"/>
              <a:t>                | </a:t>
            </a:r>
            <a:r>
              <a:rPr lang="en-US" altLang="ja-JP" sz="2800" dirty="0" err="1"/>
              <a:t>prevToken</a:t>
            </a:r>
            <a:r>
              <a:rPr lang="en-US" altLang="ja-JP" sz="2800" dirty="0"/>
              <a:t> == INTEGER</a:t>
            </a:r>
          </a:p>
          <a:p>
            <a:pPr eaLnBrk="1" hangingPunct="1">
              <a:spcBef>
                <a:spcPct val="0"/>
              </a:spcBef>
              <a:buClrTx/>
              <a:buSzTx/>
              <a:buFontTx/>
              <a:buNone/>
            </a:pPr>
            <a:r>
              <a:rPr lang="en-US" altLang="ja-JP" sz="2800" dirty="0"/>
              <a:t>                | </a:t>
            </a:r>
            <a:r>
              <a:rPr lang="en-US" altLang="ja-JP" sz="2800" dirty="0" err="1"/>
              <a:t>prevToken</a:t>
            </a:r>
            <a:r>
              <a:rPr lang="en-US" altLang="ja-JP" sz="2800" dirty="0"/>
              <a:t> == “</a:t>
            </a:r>
            <a:r>
              <a:rPr lang="en-US" altLang="ja-JP" sz="2800" dirty="0" err="1"/>
              <a:t>inputint</a:t>
            </a:r>
            <a:r>
              <a:rPr lang="en-US" altLang="ja-JP" sz="2800" dirty="0"/>
              <a:t>” ... ) {</a:t>
            </a:r>
          </a:p>
          <a:p>
            <a:pPr eaLnBrk="1" hangingPunct="1">
              <a:spcBef>
                <a:spcPct val="0"/>
              </a:spcBef>
              <a:buClrTx/>
              <a:buSzTx/>
              <a:buFontTx/>
              <a:buNone/>
            </a:pPr>
            <a:r>
              <a:rPr lang="en-US" altLang="ja-JP" sz="2800" dirty="0"/>
              <a:t>        token = new Token (SUB);           </a:t>
            </a:r>
            <a:r>
              <a:rPr lang="en-US" altLang="ja-JP" sz="2800" dirty="0">
                <a:solidFill>
                  <a:srgbClr val="FFFF99"/>
                </a:solidFill>
              </a:rPr>
              <a:t>// 2</a:t>
            </a:r>
            <a:r>
              <a:rPr lang="ja-JP" altLang="en-US" sz="2800" dirty="0">
                <a:solidFill>
                  <a:srgbClr val="FFFF99"/>
                </a:solidFill>
              </a:rPr>
              <a:t>項演算子</a:t>
            </a:r>
          </a:p>
          <a:p>
            <a:pPr eaLnBrk="1" hangingPunct="1">
              <a:spcBef>
                <a:spcPct val="0"/>
              </a:spcBef>
              <a:buClrTx/>
              <a:buSzTx/>
              <a:buFontTx/>
              <a:buNone/>
            </a:pPr>
            <a:r>
              <a:rPr lang="en-US" altLang="ja-JP" sz="2800" dirty="0"/>
              <a:t>    } else token = new Token (CSIGN); </a:t>
            </a:r>
            <a:r>
              <a:rPr lang="en-US" altLang="ja-JP" sz="2800" dirty="0">
                <a:solidFill>
                  <a:srgbClr val="FFFF99"/>
                </a:solidFill>
              </a:rPr>
              <a:t>// </a:t>
            </a:r>
            <a:r>
              <a:rPr lang="ja-JP" altLang="en-US" sz="2800" dirty="0">
                <a:solidFill>
                  <a:srgbClr val="FFFF99"/>
                </a:solidFill>
              </a:rPr>
              <a:t>単項演算子</a:t>
            </a:r>
          </a:p>
          <a:p>
            <a:pPr eaLnBrk="1" hangingPunct="1">
              <a:spcBef>
                <a:spcPct val="0"/>
              </a:spcBef>
              <a:buClrTx/>
              <a:buSzTx/>
              <a:buFontTx/>
              <a:buNone/>
            </a:pPr>
            <a:r>
              <a:rPr lang="en-US" altLang="ja-JP" sz="2800" dirty="0"/>
              <a:t>}</a:t>
            </a:r>
          </a:p>
        </p:txBody>
      </p:sp>
      <p:sp useBgFill="1">
        <p:nvSpPr>
          <p:cNvPr id="112645" name="AutoShape 5"/>
          <p:cNvSpPr>
            <a:spLocks noChangeArrowheads="1"/>
          </p:cNvSpPr>
          <p:nvPr/>
        </p:nvSpPr>
        <p:spPr bwMode="auto">
          <a:xfrm>
            <a:off x="6400800" y="3124200"/>
            <a:ext cx="2133600" cy="1524000"/>
          </a:xfrm>
          <a:prstGeom prst="wedgeRoundRectCallout">
            <a:avLst>
              <a:gd name="adj1" fmla="val -77681"/>
              <a:gd name="adj2" fmla="val 3895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直前の</a:t>
            </a:r>
          </a:p>
          <a:p>
            <a:pPr algn="ctr" eaLnBrk="1" hangingPunct="1">
              <a:spcBef>
                <a:spcPct val="0"/>
              </a:spcBef>
              <a:buClrTx/>
              <a:buSzTx/>
              <a:buFontTx/>
              <a:buNone/>
            </a:pPr>
            <a:r>
              <a:rPr lang="ja-JP" altLang="en-US" sz="2800"/>
              <a:t>トークンで</a:t>
            </a:r>
          </a:p>
          <a:p>
            <a:pPr algn="ctr" eaLnBrk="1" hangingPunct="1">
              <a:spcBef>
                <a:spcPct val="0"/>
              </a:spcBef>
              <a:buClrTx/>
              <a:buSzTx/>
              <a:buFontTx/>
              <a:buNone/>
            </a:pPr>
            <a:r>
              <a:rPr lang="ja-JP" altLang="en-US" sz="2800"/>
              <a:t>判定</a:t>
            </a:r>
          </a:p>
        </p:txBody>
      </p:sp>
    </p:spTree>
    <p:extLst>
      <p:ext uri="{BB962C8B-B14F-4D97-AF65-F5344CB8AC3E}">
        <p14:creationId xmlns:p14="http://schemas.microsoft.com/office/powerpoint/2010/main" val="3936219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LL</a:t>
            </a:r>
            <a:r>
              <a:rPr lang="ja-JP" altLang="en-US">
                <a:effectLst/>
              </a:rPr>
              <a:t>解析</a:t>
            </a:r>
            <a:endParaRPr lang="ja-JP" altLang="en-US" sz="4000">
              <a:effectLst/>
            </a:endParaRPr>
          </a:p>
        </p:txBody>
      </p:sp>
      <p:sp>
        <p:nvSpPr>
          <p:cNvPr id="14339"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a:effectLst/>
              </a:rPr>
              <a:t>Left to right scan &amp; Left most derivation </a:t>
            </a:r>
            <a:r>
              <a:rPr lang="ja-JP" altLang="en-US">
                <a:effectLst/>
              </a:rPr>
              <a:t>解析</a:t>
            </a:r>
          </a:p>
          <a:p>
            <a:pPr lvl="1"/>
            <a:r>
              <a:rPr lang="ja-JP" altLang="en-US">
                <a:effectLst/>
              </a:rPr>
              <a:t>下降型解析</a:t>
            </a:r>
          </a:p>
          <a:p>
            <a:pPr lvl="1"/>
            <a:r>
              <a:rPr lang="ja-JP" altLang="en-US">
                <a:effectLst/>
              </a:rPr>
              <a:t>スタックと解析表を用いて解析</a:t>
            </a:r>
          </a:p>
          <a:p>
            <a:pPr lvl="1"/>
            <a:r>
              <a:rPr lang="ja-JP" altLang="en-US">
                <a:effectLst/>
              </a:rPr>
              <a:t>再帰下降型解析と本質的に同じ</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LL</a:t>
            </a:r>
            <a:r>
              <a:rPr lang="ja-JP" altLang="en-US">
                <a:effectLst/>
              </a:rPr>
              <a:t>解析</a:t>
            </a:r>
          </a:p>
        </p:txBody>
      </p:sp>
      <p:graphicFrame>
        <p:nvGraphicFramePr>
          <p:cNvPr id="510979" name="Group 3"/>
          <p:cNvGraphicFramePr>
            <a:graphicFrameLocks noGrp="1"/>
          </p:cNvGraphicFramePr>
          <p:nvPr>
            <p:extLst>
              <p:ext uri="{D42A27DB-BD31-4B8C-83A1-F6EECF244321}">
                <p14:modId xmlns:p14="http://schemas.microsoft.com/office/powerpoint/2010/main" val="2764698527"/>
              </p:ext>
            </p:extLst>
          </p:nvPr>
        </p:nvGraphicFramePr>
        <p:xfrm>
          <a:off x="457200" y="2438400"/>
          <a:ext cx="1143000" cy="3784602"/>
        </p:xfrm>
        <a:graphic>
          <a:graphicData uri="http://schemas.openxmlformats.org/drawingml/2006/table">
            <a:tbl>
              <a:tblPr/>
              <a:tblGrid>
                <a:gridCol w="11430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15381" name="Text Box 21"/>
          <p:cNvSpPr txBox="1">
            <a:spLocks noChangeArrowheads="1"/>
          </p:cNvSpPr>
          <p:nvPr/>
        </p:nvSpPr>
        <p:spPr bwMode="auto">
          <a:xfrm>
            <a:off x="381000" y="17526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11031" name="Group 55"/>
          <p:cNvGraphicFramePr>
            <a:graphicFrameLocks noGrp="1"/>
          </p:cNvGraphicFramePr>
          <p:nvPr>
            <p:extLst>
              <p:ext uri="{D42A27DB-BD31-4B8C-83A1-F6EECF244321}">
                <p14:modId xmlns:p14="http://schemas.microsoft.com/office/powerpoint/2010/main" val="1717898441"/>
              </p:ext>
            </p:extLst>
          </p:nvPr>
        </p:nvGraphicFramePr>
        <p:xfrm>
          <a:off x="3276600" y="2057400"/>
          <a:ext cx="4375150" cy="609600"/>
        </p:xfrm>
        <a:graphic>
          <a:graphicData uri="http://schemas.openxmlformats.org/drawingml/2006/table">
            <a:tbl>
              <a:tblPr/>
              <a:tblGrid>
                <a:gridCol w="54610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6100">
                  <a:extLst>
                    <a:ext uri="{9D8B030D-6E8A-4147-A177-3AD203B41FA5}">
                      <a16:colId xmlns:a16="http://schemas.microsoft.com/office/drawing/2014/main" val="20002"/>
                    </a:ext>
                  </a:extLst>
                </a:gridCol>
                <a:gridCol w="547688">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7687">
                  <a:extLst>
                    <a:ext uri="{9D8B030D-6E8A-4147-A177-3AD203B41FA5}">
                      <a16:colId xmlns:a16="http://schemas.microsoft.com/office/drawing/2014/main" val="20005"/>
                    </a:ext>
                  </a:extLst>
                </a:gridCol>
                <a:gridCol w="547688">
                  <a:extLst>
                    <a:ext uri="{9D8B030D-6E8A-4147-A177-3AD203B41FA5}">
                      <a16:colId xmlns:a16="http://schemas.microsoft.com/office/drawing/2014/main" val="20006"/>
                    </a:ext>
                  </a:extLst>
                </a:gridCol>
                <a:gridCol w="547687">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15402" name="Text Box 42"/>
          <p:cNvSpPr txBox="1">
            <a:spLocks noChangeArrowheads="1"/>
          </p:cNvSpPr>
          <p:nvPr/>
        </p:nvSpPr>
        <p:spPr bwMode="auto">
          <a:xfrm>
            <a:off x="3200400" y="13716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11148" name="Group 172"/>
          <p:cNvGraphicFramePr>
            <a:graphicFrameLocks noGrp="1"/>
          </p:cNvGraphicFramePr>
          <p:nvPr>
            <p:extLst>
              <p:ext uri="{D42A27DB-BD31-4B8C-83A1-F6EECF244321}">
                <p14:modId xmlns:p14="http://schemas.microsoft.com/office/powerpoint/2010/main" val="2628327610"/>
              </p:ext>
            </p:extLst>
          </p:nvPr>
        </p:nvGraphicFramePr>
        <p:xfrm>
          <a:off x="1828800" y="3429000"/>
          <a:ext cx="7010400" cy="2921002"/>
        </p:xfrm>
        <a:graphic>
          <a:graphicData uri="http://schemas.openxmlformats.org/drawingml/2006/table">
            <a:tbl>
              <a:tblPr/>
              <a:tblGrid>
                <a:gridCol w="1135063">
                  <a:extLst>
                    <a:ext uri="{9D8B030D-6E8A-4147-A177-3AD203B41FA5}">
                      <a16:colId xmlns:a16="http://schemas.microsoft.com/office/drawing/2014/main" val="20000"/>
                    </a:ext>
                  </a:extLst>
                </a:gridCol>
                <a:gridCol w="974725">
                  <a:extLst>
                    <a:ext uri="{9D8B030D-6E8A-4147-A177-3AD203B41FA5}">
                      <a16:colId xmlns:a16="http://schemas.microsoft.com/office/drawing/2014/main" val="20001"/>
                    </a:ext>
                  </a:extLst>
                </a:gridCol>
                <a:gridCol w="982662">
                  <a:extLst>
                    <a:ext uri="{9D8B030D-6E8A-4147-A177-3AD203B41FA5}">
                      <a16:colId xmlns:a16="http://schemas.microsoft.com/office/drawing/2014/main" val="20002"/>
                    </a:ext>
                  </a:extLst>
                </a:gridCol>
                <a:gridCol w="977900">
                  <a:extLst>
                    <a:ext uri="{9D8B030D-6E8A-4147-A177-3AD203B41FA5}">
                      <a16:colId xmlns:a16="http://schemas.microsoft.com/office/drawing/2014/main" val="20003"/>
                    </a:ext>
                  </a:extLst>
                </a:gridCol>
                <a:gridCol w="982663">
                  <a:extLst>
                    <a:ext uri="{9D8B030D-6E8A-4147-A177-3AD203B41FA5}">
                      <a16:colId xmlns:a16="http://schemas.microsoft.com/office/drawing/2014/main" val="20004"/>
                    </a:ext>
                  </a:extLst>
                </a:gridCol>
                <a:gridCol w="974725">
                  <a:extLst>
                    <a:ext uri="{9D8B030D-6E8A-4147-A177-3AD203B41FA5}">
                      <a16:colId xmlns:a16="http://schemas.microsoft.com/office/drawing/2014/main" val="20005"/>
                    </a:ext>
                  </a:extLst>
                </a:gridCol>
                <a:gridCol w="982662">
                  <a:extLst>
                    <a:ext uri="{9D8B030D-6E8A-4147-A177-3AD203B41FA5}">
                      <a16:colId xmlns:a16="http://schemas.microsoft.com/office/drawing/2014/main" val="20006"/>
                    </a:ext>
                  </a:extLst>
                </a:gridCol>
              </a:tblGrid>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整数)</a:t>
                      </a:r>
                      <a:endParaRPr kumimoji="1" lang="ja-JP" altLang="en-US"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85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85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15461" name="Text Box 116"/>
          <p:cNvSpPr txBox="1">
            <a:spLocks noChangeArrowheads="1"/>
          </p:cNvSpPr>
          <p:nvPr/>
        </p:nvSpPr>
        <p:spPr bwMode="auto">
          <a:xfrm>
            <a:off x="4724400" y="2819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11142" name="AutoShape 166"/>
          <p:cNvSpPr>
            <a:spLocks noChangeArrowheads="1"/>
          </p:cNvSpPr>
          <p:nvPr/>
        </p:nvSpPr>
        <p:spPr bwMode="auto">
          <a:xfrm>
            <a:off x="6248400" y="1143000"/>
            <a:ext cx="1905000" cy="533400"/>
          </a:xfrm>
          <a:prstGeom prst="wedgeRoundRectCallout">
            <a:avLst>
              <a:gd name="adj1" fmla="val 11000"/>
              <a:gd name="adj2" fmla="val 10506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ファイル末</a:t>
            </a:r>
          </a:p>
        </p:txBody>
      </p:sp>
      <p:sp useBgFill="1">
        <p:nvSpPr>
          <p:cNvPr id="511145" name="AutoShape 169"/>
          <p:cNvSpPr>
            <a:spLocks noChangeArrowheads="1"/>
          </p:cNvSpPr>
          <p:nvPr/>
        </p:nvSpPr>
        <p:spPr bwMode="auto">
          <a:xfrm>
            <a:off x="1752600" y="2590800"/>
            <a:ext cx="1905000" cy="533400"/>
          </a:xfrm>
          <a:prstGeom prst="wedgeRoundRectCallout">
            <a:avLst>
              <a:gd name="adj1" fmla="val -66667"/>
              <a:gd name="adj2" fmla="val 7946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開始記号</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1142"/>
                                        </p:tgtEl>
                                        <p:attrNameLst>
                                          <p:attrName>style.visibility</p:attrName>
                                        </p:attrNameLst>
                                      </p:cBhvr>
                                      <p:to>
                                        <p:strVal val="visible"/>
                                      </p:to>
                                    </p:set>
                                    <p:animEffect transition="in" filter="checkerboard(across)">
                                      <p:cBhvr>
                                        <p:cTn id="7" dur="500"/>
                                        <p:tgtEl>
                                          <p:spTgt spid="5111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1145"/>
                                        </p:tgtEl>
                                        <p:attrNameLst>
                                          <p:attrName>style.visibility</p:attrName>
                                        </p:attrNameLst>
                                      </p:cBhvr>
                                      <p:to>
                                        <p:strVal val="visible"/>
                                      </p:to>
                                    </p:set>
                                    <p:animEffect transition="in" filter="checkerboard(across)">
                                      <p:cBhvr>
                                        <p:cTn id="12" dur="500"/>
                                        <p:tgtEl>
                                          <p:spTgt spid="511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1142" grpId="0" animBg="1" autoUpdateAnimBg="0"/>
      <p:bldP spid="51114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解析表</a:t>
            </a:r>
          </a:p>
        </p:txBody>
      </p:sp>
      <p:sp>
        <p:nvSpPr>
          <p:cNvPr id="16387" name="Rectangle 3"/>
          <p:cNvSpPr>
            <a:spLocks noGrp="1" noChangeArrowheads="1"/>
          </p:cNvSpPr>
          <p:nvPr>
            <p:ph idx="1"/>
          </p:nvPr>
        </p:nvSpPr>
        <p:spPr>
          <a:xfrm>
            <a:off x="1066800" y="1143000"/>
            <a:ext cx="7467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rPr>
              <a:t>非終端記号×終端記号の表</a:t>
            </a:r>
          </a:p>
        </p:txBody>
      </p:sp>
      <p:graphicFrame>
        <p:nvGraphicFramePr>
          <p:cNvPr id="512069" name="Group 69"/>
          <p:cNvGraphicFramePr>
            <a:graphicFrameLocks noGrp="1"/>
          </p:cNvGraphicFramePr>
          <p:nvPr>
            <p:extLst>
              <p:ext uri="{D42A27DB-BD31-4B8C-83A1-F6EECF244321}">
                <p14:modId xmlns:p14="http://schemas.microsoft.com/office/powerpoint/2010/main" val="266834228"/>
              </p:ext>
            </p:extLst>
          </p:nvPr>
        </p:nvGraphicFramePr>
        <p:xfrm>
          <a:off x="1066800" y="1752600"/>
          <a:ext cx="7010400" cy="2890839"/>
        </p:xfrm>
        <a:graphic>
          <a:graphicData uri="http://schemas.openxmlformats.org/drawingml/2006/table">
            <a:tbl>
              <a:tblPr/>
              <a:tblGrid>
                <a:gridCol w="1135063">
                  <a:extLst>
                    <a:ext uri="{9D8B030D-6E8A-4147-A177-3AD203B41FA5}">
                      <a16:colId xmlns:a16="http://schemas.microsoft.com/office/drawing/2014/main" val="20000"/>
                    </a:ext>
                  </a:extLst>
                </a:gridCol>
                <a:gridCol w="974725">
                  <a:extLst>
                    <a:ext uri="{9D8B030D-6E8A-4147-A177-3AD203B41FA5}">
                      <a16:colId xmlns:a16="http://schemas.microsoft.com/office/drawing/2014/main" val="20001"/>
                    </a:ext>
                  </a:extLst>
                </a:gridCol>
                <a:gridCol w="982662">
                  <a:extLst>
                    <a:ext uri="{9D8B030D-6E8A-4147-A177-3AD203B41FA5}">
                      <a16:colId xmlns:a16="http://schemas.microsoft.com/office/drawing/2014/main" val="20002"/>
                    </a:ext>
                  </a:extLst>
                </a:gridCol>
                <a:gridCol w="977900">
                  <a:extLst>
                    <a:ext uri="{9D8B030D-6E8A-4147-A177-3AD203B41FA5}">
                      <a16:colId xmlns:a16="http://schemas.microsoft.com/office/drawing/2014/main" val="20003"/>
                    </a:ext>
                  </a:extLst>
                </a:gridCol>
                <a:gridCol w="982663">
                  <a:extLst>
                    <a:ext uri="{9D8B030D-6E8A-4147-A177-3AD203B41FA5}">
                      <a16:colId xmlns:a16="http://schemas.microsoft.com/office/drawing/2014/main" val="20004"/>
                    </a:ext>
                  </a:extLst>
                </a:gridCol>
                <a:gridCol w="974725">
                  <a:extLst>
                    <a:ext uri="{9D8B030D-6E8A-4147-A177-3AD203B41FA5}">
                      <a16:colId xmlns:a16="http://schemas.microsoft.com/office/drawing/2014/main" val="20005"/>
                    </a:ext>
                  </a:extLst>
                </a:gridCol>
                <a:gridCol w="982662">
                  <a:extLst>
                    <a:ext uri="{9D8B030D-6E8A-4147-A177-3AD203B41FA5}">
                      <a16:colId xmlns:a16="http://schemas.microsoft.com/office/drawing/2014/main" val="20006"/>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整数)</a:t>
                      </a:r>
                      <a:endPar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85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85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512063" name="AutoShape 63"/>
          <p:cNvSpPr>
            <a:spLocks noChangeArrowheads="1"/>
          </p:cNvSpPr>
          <p:nvPr/>
        </p:nvSpPr>
        <p:spPr bwMode="auto">
          <a:xfrm>
            <a:off x="2133600" y="3200400"/>
            <a:ext cx="11430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12064" name="Text Box 64"/>
          <p:cNvSpPr txBox="1">
            <a:spLocks noChangeArrowheads="1"/>
          </p:cNvSpPr>
          <p:nvPr/>
        </p:nvSpPr>
        <p:spPr bwMode="auto">
          <a:xfrm>
            <a:off x="1828800" y="4724400"/>
            <a:ext cx="54943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項目</a:t>
            </a:r>
            <a:r>
              <a:rPr lang="en-US" altLang="ja-JP" dirty="0"/>
              <a:t>M [T, </a:t>
            </a:r>
            <a:r>
              <a:rPr lang="en-US" altLang="ja-JP" i="1" dirty="0"/>
              <a:t>i</a:t>
            </a:r>
            <a:r>
              <a:rPr lang="en-US" altLang="ja-JP" dirty="0"/>
              <a:t>] : </a:t>
            </a:r>
            <a:r>
              <a:rPr lang="ja-JP" altLang="en-US" sz="2800" dirty="0"/>
              <a:t>生成規則</a:t>
            </a:r>
            <a:r>
              <a:rPr lang="ja-JP" altLang="en-US" dirty="0"/>
              <a:t> </a:t>
            </a:r>
            <a:r>
              <a:rPr lang="en-US" altLang="ja-JP" dirty="0"/>
              <a:t>T </a:t>
            </a:r>
            <a:r>
              <a:rPr lang="ja-JP" altLang="en-US" dirty="0"/>
              <a:t>→ </a:t>
            </a:r>
            <a:r>
              <a:rPr lang="en-US" altLang="ja-JP" dirty="0"/>
              <a:t>FT’</a:t>
            </a:r>
          </a:p>
        </p:txBody>
      </p:sp>
      <p:sp>
        <p:nvSpPr>
          <p:cNvPr id="512065" name="Line 65"/>
          <p:cNvSpPr>
            <a:spLocks noChangeShapeType="1"/>
          </p:cNvSpPr>
          <p:nvPr/>
        </p:nvSpPr>
        <p:spPr bwMode="auto">
          <a:xfrm>
            <a:off x="2362200" y="3733800"/>
            <a:ext cx="0" cy="9906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12066" name="Text Box 66"/>
          <p:cNvSpPr txBox="1">
            <a:spLocks noChangeArrowheads="1"/>
          </p:cNvSpPr>
          <p:nvPr/>
        </p:nvSpPr>
        <p:spPr bwMode="auto">
          <a:xfrm>
            <a:off x="1295400" y="5257800"/>
            <a:ext cx="74517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意味 : 非終端記号 </a:t>
            </a:r>
            <a:r>
              <a:rPr lang="en-US" altLang="ja-JP" sz="2800" dirty="0"/>
              <a:t>T </a:t>
            </a:r>
            <a:r>
              <a:rPr lang="ja-JP" altLang="en-US" sz="2800" dirty="0"/>
              <a:t>の解析時に記号 </a:t>
            </a:r>
            <a:r>
              <a:rPr lang="en-US" altLang="ja-JP" sz="2800" i="1" dirty="0"/>
              <a:t>i</a:t>
            </a:r>
            <a:r>
              <a:rPr lang="en-US" altLang="ja-JP" sz="2800" dirty="0"/>
              <a:t> </a:t>
            </a:r>
            <a:r>
              <a:rPr lang="ja-JP" altLang="en-US" sz="2800" dirty="0"/>
              <a:t>を読めば</a:t>
            </a:r>
          </a:p>
          <a:p>
            <a:pPr eaLnBrk="1" hangingPunct="1">
              <a:spcBef>
                <a:spcPct val="0"/>
              </a:spcBef>
              <a:buClrTx/>
              <a:buSzTx/>
              <a:buFontTx/>
              <a:buNone/>
            </a:pPr>
            <a:r>
              <a:rPr lang="ja-JP" altLang="en-US" sz="2800" dirty="0"/>
              <a:t>           次は </a:t>
            </a:r>
            <a:r>
              <a:rPr lang="en-US" altLang="ja-JP" sz="2800" dirty="0"/>
              <a:t>FT’ </a:t>
            </a:r>
            <a:r>
              <a:rPr lang="ja-JP" altLang="en-US" sz="2800" dirty="0"/>
              <a:t>を解析する</a:t>
            </a:r>
          </a:p>
        </p:txBody>
      </p:sp>
      <p:sp>
        <p:nvSpPr>
          <p:cNvPr id="512067" name="Text Box 67"/>
          <p:cNvSpPr txBox="1">
            <a:spLocks noChangeArrowheads="1"/>
          </p:cNvSpPr>
          <p:nvPr/>
        </p:nvSpPr>
        <p:spPr bwMode="auto">
          <a:xfrm>
            <a:off x="5029200" y="6172200"/>
            <a:ext cx="3616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空欄は構文解析エラー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063"/>
                                        </p:tgtEl>
                                        <p:attrNameLst>
                                          <p:attrName>style.visibility</p:attrName>
                                        </p:attrNameLst>
                                      </p:cBhvr>
                                      <p:to>
                                        <p:strVal val="visible"/>
                                      </p:to>
                                    </p:set>
                                    <p:animEffect transition="in" filter="checkerboard(across)">
                                      <p:cBhvr>
                                        <p:cTn id="7" dur="500"/>
                                        <p:tgtEl>
                                          <p:spTgt spid="5120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12065"/>
                                        </p:tgtEl>
                                        <p:attrNameLst>
                                          <p:attrName>style.visibility</p:attrName>
                                        </p:attrNameLst>
                                      </p:cBhvr>
                                      <p:to>
                                        <p:strVal val="visible"/>
                                      </p:to>
                                    </p:set>
                                    <p:animEffect transition="in" filter="wipe(up)">
                                      <p:cBhvr>
                                        <p:cTn id="12" dur="500"/>
                                        <p:tgtEl>
                                          <p:spTgt spid="5120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2064"/>
                                        </p:tgtEl>
                                        <p:attrNameLst>
                                          <p:attrName>style.visibility</p:attrName>
                                        </p:attrNameLst>
                                      </p:cBhvr>
                                      <p:to>
                                        <p:strVal val="visible"/>
                                      </p:to>
                                    </p:set>
                                    <p:animEffect transition="in" filter="checkerboard(across)">
                                      <p:cBhvr>
                                        <p:cTn id="17" dur="500"/>
                                        <p:tgtEl>
                                          <p:spTgt spid="51206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12066"/>
                                        </p:tgtEl>
                                        <p:attrNameLst>
                                          <p:attrName>style.visibility</p:attrName>
                                        </p:attrNameLst>
                                      </p:cBhvr>
                                      <p:to>
                                        <p:strVal val="visible"/>
                                      </p:to>
                                    </p:set>
                                    <p:animEffect transition="in" filter="checkerboard(across)">
                                      <p:cBhvr>
                                        <p:cTn id="22" dur="500"/>
                                        <p:tgtEl>
                                          <p:spTgt spid="5120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12067"/>
                                        </p:tgtEl>
                                        <p:attrNameLst>
                                          <p:attrName>style.visibility</p:attrName>
                                        </p:attrNameLst>
                                      </p:cBhvr>
                                      <p:to>
                                        <p:strVal val="visible"/>
                                      </p:to>
                                    </p:set>
                                    <p:animEffect transition="in" filter="checkerboard(across)">
                                      <p:cBhvr>
                                        <p:cTn id="27" dur="500"/>
                                        <p:tgtEl>
                                          <p:spTgt spid="512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3" grpId="0" animBg="1"/>
      <p:bldP spid="512064" grpId="0" autoUpdateAnimBg="0"/>
      <p:bldP spid="512065" grpId="0" animBg="1"/>
      <p:bldP spid="512066" grpId="0" autoUpdateAnimBg="0"/>
      <p:bldP spid="51206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304800"/>
            <a:ext cx="7467600" cy="10369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生成規則→解析表</a:t>
            </a:r>
          </a:p>
        </p:txBody>
      </p:sp>
      <p:graphicFrame>
        <p:nvGraphicFramePr>
          <p:cNvPr id="512069" name="Group 69"/>
          <p:cNvGraphicFramePr>
            <a:graphicFrameLocks noGrp="1"/>
          </p:cNvGraphicFramePr>
          <p:nvPr>
            <p:extLst>
              <p:ext uri="{D42A27DB-BD31-4B8C-83A1-F6EECF244321}">
                <p14:modId xmlns:p14="http://schemas.microsoft.com/office/powerpoint/2010/main" val="732149113"/>
              </p:ext>
            </p:extLst>
          </p:nvPr>
        </p:nvGraphicFramePr>
        <p:xfrm>
          <a:off x="1066800" y="3755500"/>
          <a:ext cx="7010400" cy="2890839"/>
        </p:xfrm>
        <a:graphic>
          <a:graphicData uri="http://schemas.openxmlformats.org/drawingml/2006/table">
            <a:tbl>
              <a:tblPr/>
              <a:tblGrid>
                <a:gridCol w="1135063">
                  <a:extLst>
                    <a:ext uri="{9D8B030D-6E8A-4147-A177-3AD203B41FA5}">
                      <a16:colId xmlns:a16="http://schemas.microsoft.com/office/drawing/2014/main" val="20000"/>
                    </a:ext>
                  </a:extLst>
                </a:gridCol>
                <a:gridCol w="974725">
                  <a:extLst>
                    <a:ext uri="{9D8B030D-6E8A-4147-A177-3AD203B41FA5}">
                      <a16:colId xmlns:a16="http://schemas.microsoft.com/office/drawing/2014/main" val="20001"/>
                    </a:ext>
                  </a:extLst>
                </a:gridCol>
                <a:gridCol w="982662">
                  <a:extLst>
                    <a:ext uri="{9D8B030D-6E8A-4147-A177-3AD203B41FA5}">
                      <a16:colId xmlns:a16="http://schemas.microsoft.com/office/drawing/2014/main" val="20002"/>
                    </a:ext>
                  </a:extLst>
                </a:gridCol>
                <a:gridCol w="977900">
                  <a:extLst>
                    <a:ext uri="{9D8B030D-6E8A-4147-A177-3AD203B41FA5}">
                      <a16:colId xmlns:a16="http://schemas.microsoft.com/office/drawing/2014/main" val="20003"/>
                    </a:ext>
                  </a:extLst>
                </a:gridCol>
                <a:gridCol w="982663">
                  <a:extLst>
                    <a:ext uri="{9D8B030D-6E8A-4147-A177-3AD203B41FA5}">
                      <a16:colId xmlns:a16="http://schemas.microsoft.com/office/drawing/2014/main" val="20004"/>
                    </a:ext>
                  </a:extLst>
                </a:gridCol>
                <a:gridCol w="974725">
                  <a:extLst>
                    <a:ext uri="{9D8B030D-6E8A-4147-A177-3AD203B41FA5}">
                      <a16:colId xmlns:a16="http://schemas.microsoft.com/office/drawing/2014/main" val="20005"/>
                    </a:ext>
                  </a:extLst>
                </a:gridCol>
                <a:gridCol w="982662">
                  <a:extLst>
                    <a:ext uri="{9D8B030D-6E8A-4147-A177-3AD203B41FA5}">
                      <a16:colId xmlns:a16="http://schemas.microsoft.com/office/drawing/2014/main" val="20006"/>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整数)</a:t>
                      </a:r>
                      <a:endPar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85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85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11" name="Text Box 3"/>
          <p:cNvSpPr txBox="1">
            <a:spLocks noChangeArrowheads="1"/>
          </p:cNvSpPr>
          <p:nvPr/>
        </p:nvSpPr>
        <p:spPr bwMode="auto">
          <a:xfrm>
            <a:off x="609600" y="1143000"/>
            <a:ext cx="8382000" cy="255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E </a:t>
            </a:r>
            <a:r>
              <a:rPr lang="ja-JP" altLang="en-US" dirty="0"/>
              <a:t>→ </a:t>
            </a:r>
            <a:r>
              <a:rPr lang="en-US" altLang="ja-JP" dirty="0"/>
              <a:t>TE’            First (TE’) = {</a:t>
            </a:r>
            <a:r>
              <a:rPr lang="en-US" altLang="ja-JP" i="1" dirty="0"/>
              <a:t>i</a:t>
            </a:r>
            <a:r>
              <a:rPr lang="en-US" altLang="ja-JP" dirty="0"/>
              <a:t>,  “(”}</a:t>
            </a:r>
          </a:p>
          <a:p>
            <a:pPr eaLnBrk="1" hangingPunct="1">
              <a:spcBef>
                <a:spcPct val="0"/>
              </a:spcBef>
              <a:buClrTx/>
              <a:buSzTx/>
              <a:buFontTx/>
              <a:buNone/>
            </a:pPr>
            <a:r>
              <a:rPr lang="en-US" altLang="ja-JP" dirty="0"/>
              <a:t>E’</a:t>
            </a:r>
            <a:r>
              <a:rPr lang="ja-JP" altLang="en-US" dirty="0"/>
              <a:t>→ +</a:t>
            </a:r>
            <a:r>
              <a:rPr lang="en-US" altLang="ja-JP" dirty="0"/>
              <a:t>TE’ | ε     First (+TE’) = {“+”}</a:t>
            </a:r>
          </a:p>
          <a:p>
            <a:pPr eaLnBrk="1" hangingPunct="1">
              <a:spcBef>
                <a:spcPct val="0"/>
              </a:spcBef>
              <a:buClrTx/>
              <a:buSzTx/>
              <a:buFontTx/>
              <a:buNone/>
            </a:pPr>
            <a:r>
              <a:rPr lang="en-US" altLang="ja-JP" dirty="0"/>
              <a:t>T </a:t>
            </a:r>
            <a:r>
              <a:rPr lang="ja-JP" altLang="en-US" dirty="0"/>
              <a:t>→ </a:t>
            </a:r>
            <a:r>
              <a:rPr lang="en-US" altLang="ja-JP" dirty="0"/>
              <a:t>FT’            First (FT’) = {</a:t>
            </a:r>
            <a:r>
              <a:rPr lang="en-US" altLang="ja-JP" i="1" dirty="0"/>
              <a:t>i</a:t>
            </a:r>
            <a:r>
              <a:rPr lang="en-US" altLang="ja-JP" dirty="0"/>
              <a:t>,  “(”}</a:t>
            </a:r>
          </a:p>
          <a:p>
            <a:pPr eaLnBrk="1" hangingPunct="1">
              <a:spcBef>
                <a:spcPct val="0"/>
              </a:spcBef>
              <a:buClrTx/>
              <a:buSzTx/>
              <a:buNone/>
            </a:pPr>
            <a:r>
              <a:rPr lang="en-US" altLang="ja-JP" dirty="0"/>
              <a:t>T’</a:t>
            </a:r>
            <a:r>
              <a:rPr lang="ja-JP" altLang="en-US" dirty="0"/>
              <a:t>→ *</a:t>
            </a:r>
            <a:r>
              <a:rPr lang="en-US" altLang="ja-JP" dirty="0"/>
              <a:t>FT’ | ε     First (*FT’) = {“*”}</a:t>
            </a:r>
          </a:p>
          <a:p>
            <a:pPr eaLnBrk="1" hangingPunct="1">
              <a:spcBef>
                <a:spcPct val="0"/>
              </a:spcBef>
              <a:buClrTx/>
              <a:buSzTx/>
              <a:buNone/>
            </a:pPr>
            <a:r>
              <a:rPr lang="en-US" altLang="ja-JP" dirty="0"/>
              <a:t>F </a:t>
            </a:r>
            <a:r>
              <a:rPr lang="ja-JP" altLang="en-US" dirty="0"/>
              <a:t>→ </a:t>
            </a:r>
            <a:r>
              <a:rPr lang="en-US" altLang="ja-JP" i="1" dirty="0"/>
              <a:t>i </a:t>
            </a:r>
            <a:r>
              <a:rPr lang="en-US" altLang="ja-JP" dirty="0"/>
              <a:t>| (E)         First (</a:t>
            </a:r>
            <a:r>
              <a:rPr lang="en-US" altLang="ja-JP" i="1" dirty="0"/>
              <a:t>i</a:t>
            </a:r>
            <a:r>
              <a:rPr lang="en-US" altLang="ja-JP" dirty="0"/>
              <a:t> ) = {</a:t>
            </a:r>
            <a:r>
              <a:rPr lang="en-US" altLang="ja-JP" i="1" dirty="0"/>
              <a:t>i</a:t>
            </a:r>
            <a:r>
              <a:rPr lang="en-US" altLang="ja-JP" dirty="0"/>
              <a:t> }, First ((E)) = {“(”}</a:t>
            </a:r>
          </a:p>
        </p:txBody>
      </p:sp>
    </p:spTree>
    <p:extLst>
      <p:ext uri="{BB962C8B-B14F-4D97-AF65-F5344CB8AC3E}">
        <p14:creationId xmlns:p14="http://schemas.microsoft.com/office/powerpoint/2010/main" val="928585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LL</a:t>
            </a:r>
            <a:r>
              <a:rPr lang="ja-JP" altLang="en-US">
                <a:effectLst/>
              </a:rPr>
              <a:t>解析の手順</a:t>
            </a:r>
          </a:p>
        </p:txBody>
      </p:sp>
      <p:sp>
        <p:nvSpPr>
          <p:cNvPr id="17411" name="Rectangle 3"/>
          <p:cNvSpPr>
            <a:spLocks noGrp="1" noChangeArrowheads="1"/>
          </p:cNvSpPr>
          <p:nvPr>
            <p:ph idx="1"/>
          </p:nvPr>
        </p:nvSpPr>
        <p:spPr>
          <a:xfrm>
            <a:off x="10668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ja-JP" sz="2800" dirty="0">
                <a:effectLst/>
              </a:rPr>
              <a:t>X : </a:t>
            </a:r>
            <a:r>
              <a:rPr lang="ja-JP" altLang="en-US" sz="2800" dirty="0">
                <a:effectLst/>
              </a:rPr>
              <a:t>スタックトップ </a:t>
            </a:r>
            <a:r>
              <a:rPr lang="en-US" altLang="ja-JP" sz="2800" dirty="0">
                <a:effectLst/>
              </a:rPr>
              <a:t>a</a:t>
            </a:r>
            <a:r>
              <a:rPr lang="ja-JP" altLang="en-US" sz="2800" dirty="0">
                <a:effectLst/>
              </a:rPr>
              <a:t>∈</a:t>
            </a:r>
            <a:r>
              <a:rPr lang="en-US" altLang="ja-JP" sz="2800" dirty="0">
                <a:effectLst/>
              </a:rPr>
              <a:t>T : </a:t>
            </a:r>
            <a:r>
              <a:rPr lang="ja-JP" altLang="en-US" sz="2800" dirty="0">
                <a:effectLst/>
              </a:rPr>
              <a:t>現在の入力記号</a:t>
            </a:r>
          </a:p>
          <a:p>
            <a:r>
              <a:rPr lang="en-US" altLang="ja-JP" sz="2800" dirty="0">
                <a:effectLst/>
              </a:rPr>
              <a:t>X </a:t>
            </a:r>
            <a:r>
              <a:rPr lang="ja-JP" altLang="en-US" sz="2800" dirty="0">
                <a:effectLst/>
              </a:rPr>
              <a:t>が終端記号のとき</a:t>
            </a:r>
          </a:p>
          <a:p>
            <a:pPr lvl="1"/>
            <a:r>
              <a:rPr lang="en-US" altLang="ja-JP" dirty="0">
                <a:effectLst/>
              </a:rPr>
              <a:t>X = a </a:t>
            </a:r>
            <a:r>
              <a:rPr lang="ja-JP" altLang="en-US" dirty="0">
                <a:effectLst/>
              </a:rPr>
              <a:t>⇒ </a:t>
            </a:r>
            <a:r>
              <a:rPr lang="en-US" altLang="ja-JP" dirty="0">
                <a:effectLst/>
              </a:rPr>
              <a:t>X </a:t>
            </a:r>
            <a:r>
              <a:rPr lang="ja-JP" altLang="en-US" dirty="0">
                <a:effectLst/>
              </a:rPr>
              <a:t>をポップ, 次の文字を読み込む</a:t>
            </a:r>
          </a:p>
          <a:p>
            <a:pPr lvl="1"/>
            <a:r>
              <a:rPr lang="en-US" altLang="ja-JP" dirty="0">
                <a:effectLst/>
              </a:rPr>
              <a:t>X ≠ a </a:t>
            </a:r>
            <a:r>
              <a:rPr lang="ja-JP" altLang="en-US" dirty="0">
                <a:effectLst/>
              </a:rPr>
              <a:t>⇒ 構文解析エラー</a:t>
            </a:r>
          </a:p>
        </p:txBody>
      </p:sp>
      <p:graphicFrame>
        <p:nvGraphicFramePr>
          <p:cNvPr id="515076" name="Group 4"/>
          <p:cNvGraphicFramePr>
            <a:graphicFrameLocks noGrp="1"/>
          </p:cNvGraphicFramePr>
          <p:nvPr>
            <p:extLst>
              <p:ext uri="{D42A27DB-BD31-4B8C-83A1-F6EECF244321}">
                <p14:modId xmlns:p14="http://schemas.microsoft.com/office/powerpoint/2010/main" val="502364344"/>
              </p:ext>
            </p:extLst>
          </p:nvPr>
        </p:nvGraphicFramePr>
        <p:xfrm>
          <a:off x="533400" y="4419600"/>
          <a:ext cx="838200" cy="2162176"/>
        </p:xfrm>
        <a:graphic>
          <a:graphicData uri="http://schemas.openxmlformats.org/drawingml/2006/table">
            <a:tbl>
              <a:tblPr/>
              <a:tblGrid>
                <a:gridCol w="8382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bl>
          </a:graphicData>
        </a:graphic>
      </p:graphicFrame>
      <p:sp>
        <p:nvSpPr>
          <p:cNvPr id="17424" name="Text Box 16"/>
          <p:cNvSpPr txBox="1">
            <a:spLocks noChangeArrowheads="1"/>
          </p:cNvSpPr>
          <p:nvPr/>
        </p:nvSpPr>
        <p:spPr bwMode="auto">
          <a:xfrm>
            <a:off x="304800" y="37338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15089" name="Group 17"/>
          <p:cNvGraphicFramePr>
            <a:graphicFrameLocks noGrp="1"/>
          </p:cNvGraphicFramePr>
          <p:nvPr>
            <p:extLst>
              <p:ext uri="{D42A27DB-BD31-4B8C-83A1-F6EECF244321}">
                <p14:modId xmlns:p14="http://schemas.microsoft.com/office/powerpoint/2010/main" val="3372717205"/>
              </p:ext>
            </p:extLst>
          </p:nvPr>
        </p:nvGraphicFramePr>
        <p:xfrm>
          <a:off x="3581400" y="4191000"/>
          <a:ext cx="4375150" cy="609600"/>
        </p:xfrm>
        <a:graphic>
          <a:graphicData uri="http://schemas.openxmlformats.org/drawingml/2006/table">
            <a:tbl>
              <a:tblPr/>
              <a:tblGrid>
                <a:gridCol w="54610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6100">
                  <a:extLst>
                    <a:ext uri="{9D8B030D-6E8A-4147-A177-3AD203B41FA5}">
                      <a16:colId xmlns:a16="http://schemas.microsoft.com/office/drawing/2014/main" val="20002"/>
                    </a:ext>
                  </a:extLst>
                </a:gridCol>
                <a:gridCol w="547688">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7687">
                  <a:extLst>
                    <a:ext uri="{9D8B030D-6E8A-4147-A177-3AD203B41FA5}">
                      <a16:colId xmlns:a16="http://schemas.microsoft.com/office/drawing/2014/main" val="20005"/>
                    </a:ext>
                  </a:extLst>
                </a:gridCol>
                <a:gridCol w="547688">
                  <a:extLst>
                    <a:ext uri="{9D8B030D-6E8A-4147-A177-3AD203B41FA5}">
                      <a16:colId xmlns:a16="http://schemas.microsoft.com/office/drawing/2014/main" val="20006"/>
                    </a:ext>
                  </a:extLst>
                </a:gridCol>
                <a:gridCol w="547687">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17445" name="Text Box 37"/>
          <p:cNvSpPr txBox="1">
            <a:spLocks noChangeArrowheads="1"/>
          </p:cNvSpPr>
          <p:nvPr/>
        </p:nvSpPr>
        <p:spPr bwMode="auto">
          <a:xfrm>
            <a:off x="3352800" y="36576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15110" name="Group 38"/>
          <p:cNvGraphicFramePr>
            <a:graphicFrameLocks noGrp="1"/>
          </p:cNvGraphicFramePr>
          <p:nvPr>
            <p:extLst>
              <p:ext uri="{D42A27DB-BD31-4B8C-83A1-F6EECF244321}">
                <p14:modId xmlns:p14="http://schemas.microsoft.com/office/powerpoint/2010/main" val="4004027171"/>
              </p:ext>
            </p:extLst>
          </p:nvPr>
        </p:nvGraphicFramePr>
        <p:xfrm>
          <a:off x="2057400" y="4419600"/>
          <a:ext cx="838200" cy="2162176"/>
        </p:xfrm>
        <a:graphic>
          <a:graphicData uri="http://schemas.openxmlformats.org/drawingml/2006/table">
            <a:tbl>
              <a:tblPr/>
              <a:tblGrid>
                <a:gridCol w="8382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bl>
          </a:graphicData>
        </a:graphic>
      </p:graphicFrame>
      <p:sp>
        <p:nvSpPr>
          <p:cNvPr id="515122" name="AutoShape 50"/>
          <p:cNvSpPr>
            <a:spLocks noChangeArrowheads="1"/>
          </p:cNvSpPr>
          <p:nvPr/>
        </p:nvSpPr>
        <p:spPr bwMode="auto">
          <a:xfrm>
            <a:off x="1447800" y="5257800"/>
            <a:ext cx="457200" cy="533400"/>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17459" name="Group 51"/>
          <p:cNvGrpSpPr>
            <a:grpSpLocks/>
          </p:cNvGrpSpPr>
          <p:nvPr/>
        </p:nvGrpSpPr>
        <p:grpSpPr bwMode="auto">
          <a:xfrm>
            <a:off x="4953000" y="4800600"/>
            <a:ext cx="1781175" cy="396875"/>
            <a:chOff x="3120" y="3168"/>
            <a:chExt cx="1122" cy="250"/>
          </a:xfrm>
        </p:grpSpPr>
        <p:sp>
          <p:nvSpPr>
            <p:cNvPr id="17485" name="Line 52"/>
            <p:cNvSpPr>
              <a:spLocks noChangeShapeType="1"/>
            </p:cNvSpPr>
            <p:nvPr/>
          </p:nvSpPr>
          <p:spPr bwMode="auto">
            <a:xfrm flipV="1">
              <a:off x="3120" y="3168"/>
              <a:ext cx="0" cy="192"/>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7486" name="Text Box 53"/>
            <p:cNvSpPr txBox="1">
              <a:spLocks noChangeArrowheads="1"/>
            </p:cNvSpPr>
            <p:nvPr/>
          </p:nvSpPr>
          <p:spPr bwMode="auto">
            <a:xfrm>
              <a:off x="3168" y="3168"/>
              <a:ext cx="10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読み込み位置</a:t>
              </a:r>
            </a:p>
          </p:txBody>
        </p:sp>
      </p:grpSp>
      <p:graphicFrame>
        <p:nvGraphicFramePr>
          <p:cNvPr id="515126" name="Group 54"/>
          <p:cNvGraphicFramePr>
            <a:graphicFrameLocks noGrp="1"/>
          </p:cNvGraphicFramePr>
          <p:nvPr>
            <p:extLst>
              <p:ext uri="{D42A27DB-BD31-4B8C-83A1-F6EECF244321}">
                <p14:modId xmlns:p14="http://schemas.microsoft.com/office/powerpoint/2010/main" val="3186990286"/>
              </p:ext>
            </p:extLst>
          </p:nvPr>
        </p:nvGraphicFramePr>
        <p:xfrm>
          <a:off x="3581400" y="5638800"/>
          <a:ext cx="4375150" cy="609600"/>
        </p:xfrm>
        <a:graphic>
          <a:graphicData uri="http://schemas.openxmlformats.org/drawingml/2006/table">
            <a:tbl>
              <a:tblPr/>
              <a:tblGrid>
                <a:gridCol w="54610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6100">
                  <a:extLst>
                    <a:ext uri="{9D8B030D-6E8A-4147-A177-3AD203B41FA5}">
                      <a16:colId xmlns:a16="http://schemas.microsoft.com/office/drawing/2014/main" val="20002"/>
                    </a:ext>
                  </a:extLst>
                </a:gridCol>
                <a:gridCol w="547688">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7687">
                  <a:extLst>
                    <a:ext uri="{9D8B030D-6E8A-4147-A177-3AD203B41FA5}">
                      <a16:colId xmlns:a16="http://schemas.microsoft.com/office/drawing/2014/main" val="20005"/>
                    </a:ext>
                  </a:extLst>
                </a:gridCol>
                <a:gridCol w="547688">
                  <a:extLst>
                    <a:ext uri="{9D8B030D-6E8A-4147-A177-3AD203B41FA5}">
                      <a16:colId xmlns:a16="http://schemas.microsoft.com/office/drawing/2014/main" val="20006"/>
                    </a:ext>
                  </a:extLst>
                </a:gridCol>
                <a:gridCol w="547687">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grpSp>
        <p:nvGrpSpPr>
          <p:cNvPr id="515146" name="Group 74"/>
          <p:cNvGrpSpPr>
            <a:grpSpLocks/>
          </p:cNvGrpSpPr>
          <p:nvPr/>
        </p:nvGrpSpPr>
        <p:grpSpPr bwMode="auto">
          <a:xfrm>
            <a:off x="5486400" y="6248400"/>
            <a:ext cx="1781175" cy="396875"/>
            <a:chOff x="3456" y="3936"/>
            <a:chExt cx="1122" cy="250"/>
          </a:xfrm>
        </p:grpSpPr>
        <p:sp>
          <p:nvSpPr>
            <p:cNvPr id="17483" name="Line 75"/>
            <p:cNvSpPr>
              <a:spLocks noChangeShapeType="1"/>
            </p:cNvSpPr>
            <p:nvPr/>
          </p:nvSpPr>
          <p:spPr bwMode="auto">
            <a:xfrm flipV="1">
              <a:off x="3456" y="3936"/>
              <a:ext cx="0" cy="192"/>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7484" name="Text Box 76"/>
            <p:cNvSpPr txBox="1">
              <a:spLocks noChangeArrowheads="1"/>
            </p:cNvSpPr>
            <p:nvPr/>
          </p:nvSpPr>
          <p:spPr bwMode="auto">
            <a:xfrm>
              <a:off x="3504" y="3936"/>
              <a:ext cx="10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読み込み位置</a:t>
              </a:r>
            </a:p>
          </p:txBody>
        </p:sp>
      </p:grpSp>
      <p:sp>
        <p:nvSpPr>
          <p:cNvPr id="515149" name="AutoShape 77"/>
          <p:cNvSpPr>
            <a:spLocks noChangeArrowheads="1"/>
          </p:cNvSpPr>
          <p:nvPr/>
        </p:nvSpPr>
        <p:spPr bwMode="auto">
          <a:xfrm>
            <a:off x="5486400" y="5181600"/>
            <a:ext cx="533400" cy="381000"/>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5122"/>
                                        </p:tgtEl>
                                        <p:attrNameLst>
                                          <p:attrName>style.visibility</p:attrName>
                                        </p:attrNameLst>
                                      </p:cBhvr>
                                      <p:to>
                                        <p:strVal val="visible"/>
                                      </p:to>
                                    </p:set>
                                    <p:animEffect transition="in" filter="wipe(left)">
                                      <p:cBhvr>
                                        <p:cTn id="7" dur="500"/>
                                        <p:tgtEl>
                                          <p:spTgt spid="51512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15110"/>
                                        </p:tgtEl>
                                        <p:attrNameLst>
                                          <p:attrName>style.visibility</p:attrName>
                                        </p:attrNameLst>
                                      </p:cBhvr>
                                      <p:to>
                                        <p:strVal val="visible"/>
                                      </p:to>
                                    </p:set>
                                    <p:animEffect transition="in" filter="wipe(left)">
                                      <p:cBhvr>
                                        <p:cTn id="11" dur="500"/>
                                        <p:tgtEl>
                                          <p:spTgt spid="51511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515149"/>
                                        </p:tgtEl>
                                        <p:attrNameLst>
                                          <p:attrName>style.visibility</p:attrName>
                                        </p:attrNameLst>
                                      </p:cBhvr>
                                      <p:to>
                                        <p:strVal val="visible"/>
                                      </p:to>
                                    </p:set>
                                    <p:animEffect transition="in" filter="wipe(up)">
                                      <p:cBhvr>
                                        <p:cTn id="16" dur="500"/>
                                        <p:tgtEl>
                                          <p:spTgt spid="515149"/>
                                        </p:tgtEl>
                                      </p:cBhvr>
                                    </p:animEffect>
                                  </p:childTnLst>
                                </p:cTn>
                              </p:par>
                            </p:childTnLst>
                          </p:cTn>
                        </p:par>
                        <p:par>
                          <p:cTn id="17" fill="hold" nodeType="afterGroup">
                            <p:stCondLst>
                              <p:cond delay="500"/>
                            </p:stCondLst>
                            <p:childTnLst>
                              <p:par>
                                <p:cTn id="18" presetID="22" presetClass="entr" presetSubtype="1" fill="hold" nodeType="afterEffect">
                                  <p:stCondLst>
                                    <p:cond delay="0"/>
                                  </p:stCondLst>
                                  <p:childTnLst>
                                    <p:set>
                                      <p:cBhvr>
                                        <p:cTn id="19" dur="1" fill="hold">
                                          <p:stCondLst>
                                            <p:cond delay="0"/>
                                          </p:stCondLst>
                                        </p:cTn>
                                        <p:tgtEl>
                                          <p:spTgt spid="515126"/>
                                        </p:tgtEl>
                                        <p:attrNameLst>
                                          <p:attrName>style.visibility</p:attrName>
                                        </p:attrNameLst>
                                      </p:cBhvr>
                                      <p:to>
                                        <p:strVal val="visible"/>
                                      </p:to>
                                    </p:set>
                                    <p:animEffect transition="in" filter="wipe(up)">
                                      <p:cBhvr>
                                        <p:cTn id="20" dur="500"/>
                                        <p:tgtEl>
                                          <p:spTgt spid="515126"/>
                                        </p:tgtEl>
                                      </p:cBhvr>
                                    </p:animEffect>
                                  </p:childTnLst>
                                </p:cTn>
                              </p:par>
                            </p:childTnLst>
                          </p:cTn>
                        </p:par>
                        <p:par>
                          <p:cTn id="21" fill="hold" nodeType="afterGroup">
                            <p:stCondLst>
                              <p:cond delay="1000"/>
                            </p:stCondLst>
                            <p:childTnLst>
                              <p:par>
                                <p:cTn id="22" presetID="22" presetClass="entr" presetSubtype="1" fill="hold" nodeType="afterEffect">
                                  <p:stCondLst>
                                    <p:cond delay="0"/>
                                  </p:stCondLst>
                                  <p:childTnLst>
                                    <p:set>
                                      <p:cBhvr>
                                        <p:cTn id="23" dur="1" fill="hold">
                                          <p:stCondLst>
                                            <p:cond delay="0"/>
                                          </p:stCondLst>
                                        </p:cTn>
                                        <p:tgtEl>
                                          <p:spTgt spid="515146"/>
                                        </p:tgtEl>
                                        <p:attrNameLst>
                                          <p:attrName>style.visibility</p:attrName>
                                        </p:attrNameLst>
                                      </p:cBhvr>
                                      <p:to>
                                        <p:strVal val="visible"/>
                                      </p:to>
                                    </p:set>
                                    <p:animEffect transition="in" filter="wipe(up)">
                                      <p:cBhvr>
                                        <p:cTn id="24" dur="500"/>
                                        <p:tgtEl>
                                          <p:spTgt spid="515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122" grpId="0" animBg="1"/>
      <p:bldP spid="51514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304800"/>
            <a:ext cx="7467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LL</a:t>
            </a:r>
            <a:r>
              <a:rPr lang="ja-JP" altLang="en-US">
                <a:effectLst/>
              </a:rPr>
              <a:t>解析の手順</a:t>
            </a:r>
          </a:p>
        </p:txBody>
      </p:sp>
      <p:sp>
        <p:nvSpPr>
          <p:cNvPr id="18435" name="Rectangle 3"/>
          <p:cNvSpPr>
            <a:spLocks noGrp="1" noChangeArrowheads="1"/>
          </p:cNvSpPr>
          <p:nvPr>
            <p:ph idx="1"/>
          </p:nvPr>
        </p:nvSpPr>
        <p:spPr>
          <a:xfrm>
            <a:off x="1066800" y="1295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ja-JP" sz="2800">
                <a:effectLst/>
              </a:rPr>
              <a:t>X : </a:t>
            </a:r>
            <a:r>
              <a:rPr lang="ja-JP" altLang="en-US" sz="2800">
                <a:effectLst/>
              </a:rPr>
              <a:t>スタックトップ </a:t>
            </a:r>
            <a:r>
              <a:rPr lang="en-US" altLang="ja-JP" sz="2800">
                <a:effectLst/>
              </a:rPr>
              <a:t>a</a:t>
            </a:r>
            <a:r>
              <a:rPr lang="ja-JP" altLang="en-US" sz="2800">
                <a:effectLst/>
              </a:rPr>
              <a:t>∈</a:t>
            </a:r>
            <a:r>
              <a:rPr lang="en-US" altLang="ja-JP" sz="2800">
                <a:effectLst/>
              </a:rPr>
              <a:t>T : </a:t>
            </a:r>
            <a:r>
              <a:rPr lang="ja-JP" altLang="en-US" sz="2800">
                <a:effectLst/>
              </a:rPr>
              <a:t>現在の入力記号</a:t>
            </a:r>
          </a:p>
          <a:p>
            <a:r>
              <a:rPr lang="en-US" altLang="ja-JP" sz="2800">
                <a:effectLst/>
              </a:rPr>
              <a:t>X </a:t>
            </a:r>
            <a:r>
              <a:rPr lang="ja-JP" altLang="en-US" sz="2800">
                <a:effectLst/>
              </a:rPr>
              <a:t>が非終端記号のとき</a:t>
            </a:r>
          </a:p>
          <a:p>
            <a:pPr lvl="1"/>
            <a:r>
              <a:rPr lang="ja-JP" altLang="en-US">
                <a:effectLst/>
              </a:rPr>
              <a:t>解析表</a:t>
            </a:r>
            <a:r>
              <a:rPr lang="en-US" altLang="ja-JP">
                <a:effectLst/>
              </a:rPr>
              <a:t>M[X,a] = X </a:t>
            </a:r>
            <a:r>
              <a:rPr lang="ja-JP" altLang="en-US">
                <a:effectLst/>
              </a:rPr>
              <a:t>→</a:t>
            </a:r>
            <a:r>
              <a:rPr lang="en-US" altLang="ja-JP">
                <a:effectLst/>
              </a:rPr>
              <a:t>Y</a:t>
            </a:r>
            <a:r>
              <a:rPr lang="en-US" altLang="ja-JP" baseline="-25000">
                <a:effectLst/>
              </a:rPr>
              <a:t>1</a:t>
            </a:r>
            <a:r>
              <a:rPr lang="en-US" altLang="ja-JP">
                <a:effectLst/>
              </a:rPr>
              <a:t>Y</a:t>
            </a:r>
            <a:r>
              <a:rPr lang="en-US" altLang="ja-JP" baseline="-25000">
                <a:effectLst/>
              </a:rPr>
              <a:t>2</a:t>
            </a:r>
            <a:r>
              <a:rPr lang="en-US" altLang="ja-JP">
                <a:effectLst/>
              </a:rPr>
              <a:t>Y</a:t>
            </a:r>
            <a:r>
              <a:rPr lang="en-US" altLang="ja-JP" baseline="-25000">
                <a:effectLst/>
              </a:rPr>
              <a:t>3</a:t>
            </a:r>
            <a:r>
              <a:rPr lang="en-US" altLang="ja-JP">
                <a:effectLst/>
              </a:rPr>
              <a:t>...Y</a:t>
            </a:r>
            <a:r>
              <a:rPr lang="en-US" altLang="ja-JP" baseline="-25000">
                <a:effectLst/>
              </a:rPr>
              <a:t>k</a:t>
            </a:r>
            <a:r>
              <a:rPr lang="en-US" altLang="ja-JP">
                <a:effectLst/>
              </a:rPr>
              <a:t> </a:t>
            </a:r>
          </a:p>
          <a:p>
            <a:pPr lvl="1">
              <a:buFontTx/>
              <a:buNone/>
            </a:pPr>
            <a:r>
              <a:rPr lang="ja-JP" altLang="en-US">
                <a:effectLst/>
              </a:rPr>
              <a:t>　⇒ </a:t>
            </a:r>
            <a:r>
              <a:rPr lang="en-US" altLang="ja-JP">
                <a:effectLst/>
              </a:rPr>
              <a:t>X </a:t>
            </a:r>
            <a:r>
              <a:rPr lang="ja-JP" altLang="en-US">
                <a:effectLst/>
              </a:rPr>
              <a:t>をポップ, </a:t>
            </a:r>
            <a:r>
              <a:rPr lang="en-US" altLang="ja-JP">
                <a:effectLst/>
              </a:rPr>
              <a:t>Y</a:t>
            </a:r>
            <a:r>
              <a:rPr lang="en-US" altLang="ja-JP" baseline="-25000">
                <a:effectLst/>
              </a:rPr>
              <a:t>1</a:t>
            </a:r>
            <a:r>
              <a:rPr lang="ja-JP" altLang="en-US">
                <a:effectLst/>
              </a:rPr>
              <a:t>, </a:t>
            </a:r>
            <a:r>
              <a:rPr lang="en-US" altLang="ja-JP">
                <a:effectLst/>
              </a:rPr>
              <a:t>Y</a:t>
            </a:r>
            <a:r>
              <a:rPr lang="en-US" altLang="ja-JP" baseline="-25000">
                <a:effectLst/>
              </a:rPr>
              <a:t>2</a:t>
            </a:r>
            <a:r>
              <a:rPr lang="ja-JP" altLang="en-US">
                <a:effectLst/>
              </a:rPr>
              <a:t>, </a:t>
            </a:r>
            <a:r>
              <a:rPr lang="en-US" altLang="ja-JP">
                <a:effectLst/>
              </a:rPr>
              <a:t>Y</a:t>
            </a:r>
            <a:r>
              <a:rPr lang="en-US" altLang="ja-JP" baseline="-25000">
                <a:effectLst/>
              </a:rPr>
              <a:t>3</a:t>
            </a:r>
            <a:r>
              <a:rPr lang="ja-JP" altLang="en-US">
                <a:effectLst/>
              </a:rPr>
              <a:t>, </a:t>
            </a:r>
            <a:r>
              <a:rPr lang="en-US" altLang="ja-JP">
                <a:effectLst/>
              </a:rPr>
              <a:t>...</a:t>
            </a:r>
            <a:r>
              <a:rPr lang="ja-JP" altLang="en-US">
                <a:effectLst/>
              </a:rPr>
              <a:t>, </a:t>
            </a:r>
            <a:r>
              <a:rPr lang="en-US" altLang="ja-JP">
                <a:effectLst/>
              </a:rPr>
              <a:t>Y</a:t>
            </a:r>
            <a:r>
              <a:rPr lang="en-US" altLang="ja-JP" baseline="-25000">
                <a:effectLst/>
              </a:rPr>
              <a:t>k </a:t>
            </a:r>
            <a:r>
              <a:rPr lang="ja-JP" altLang="en-US">
                <a:effectLst/>
              </a:rPr>
              <a:t>をプッシュ</a:t>
            </a:r>
          </a:p>
        </p:txBody>
      </p:sp>
      <p:graphicFrame>
        <p:nvGraphicFramePr>
          <p:cNvPr id="514207" name="Group 159"/>
          <p:cNvGraphicFramePr>
            <a:graphicFrameLocks noGrp="1"/>
          </p:cNvGraphicFramePr>
          <p:nvPr>
            <p:extLst>
              <p:ext uri="{D42A27DB-BD31-4B8C-83A1-F6EECF244321}">
                <p14:modId xmlns:p14="http://schemas.microsoft.com/office/powerpoint/2010/main" val="3675341259"/>
              </p:ext>
            </p:extLst>
          </p:nvPr>
        </p:nvGraphicFramePr>
        <p:xfrm>
          <a:off x="533400" y="3962400"/>
          <a:ext cx="838200" cy="2701926"/>
        </p:xfrm>
        <a:graphic>
          <a:graphicData uri="http://schemas.openxmlformats.org/drawingml/2006/table">
            <a:tbl>
              <a:tblPr/>
              <a:tblGrid>
                <a:gridCol w="8382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bl>
          </a:graphicData>
        </a:graphic>
      </p:graphicFrame>
      <p:sp>
        <p:nvSpPr>
          <p:cNvPr id="18450" name="Text Box 22"/>
          <p:cNvSpPr txBox="1">
            <a:spLocks noChangeArrowheads="1"/>
          </p:cNvSpPr>
          <p:nvPr/>
        </p:nvSpPr>
        <p:spPr bwMode="auto">
          <a:xfrm>
            <a:off x="304800" y="32766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14210" name="Group 162"/>
          <p:cNvGraphicFramePr>
            <a:graphicFrameLocks noGrp="1"/>
          </p:cNvGraphicFramePr>
          <p:nvPr>
            <p:extLst>
              <p:ext uri="{D42A27DB-BD31-4B8C-83A1-F6EECF244321}">
                <p14:modId xmlns:p14="http://schemas.microsoft.com/office/powerpoint/2010/main" val="749604967"/>
              </p:ext>
            </p:extLst>
          </p:nvPr>
        </p:nvGraphicFramePr>
        <p:xfrm>
          <a:off x="2057400" y="3962400"/>
          <a:ext cx="838200" cy="2701926"/>
        </p:xfrm>
        <a:graphic>
          <a:graphicData uri="http://schemas.openxmlformats.org/drawingml/2006/table">
            <a:tbl>
              <a:tblPr/>
              <a:tblGrid>
                <a:gridCol w="8382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k</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Y</a:t>
                      </a:r>
                      <a:r>
                        <a:rPr kumimoji="1" lang="en-US" altLang="ja-JP" sz="28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bl>
          </a:graphicData>
        </a:graphic>
      </p:graphicFrame>
      <p:sp>
        <p:nvSpPr>
          <p:cNvPr id="514105" name="AutoShape 57"/>
          <p:cNvSpPr>
            <a:spLocks noChangeArrowheads="1"/>
          </p:cNvSpPr>
          <p:nvPr/>
        </p:nvSpPr>
        <p:spPr bwMode="auto">
          <a:xfrm>
            <a:off x="1447800" y="4800600"/>
            <a:ext cx="457200" cy="533400"/>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14204" name="Group 156"/>
          <p:cNvGraphicFramePr>
            <a:graphicFrameLocks noGrp="1"/>
          </p:cNvGraphicFramePr>
          <p:nvPr>
            <p:extLst>
              <p:ext uri="{D42A27DB-BD31-4B8C-83A1-F6EECF244321}">
                <p14:modId xmlns:p14="http://schemas.microsoft.com/office/powerpoint/2010/main" val="1966459272"/>
              </p:ext>
            </p:extLst>
          </p:nvPr>
        </p:nvGraphicFramePr>
        <p:xfrm>
          <a:off x="3429000" y="4419600"/>
          <a:ext cx="5257800" cy="1889126"/>
        </p:xfrm>
        <a:graphic>
          <a:graphicData uri="http://schemas.openxmlformats.org/drawingml/2006/table">
            <a:tbl>
              <a:tblPr/>
              <a:tblGrid>
                <a:gridCol w="1466850">
                  <a:extLst>
                    <a:ext uri="{9D8B030D-6E8A-4147-A177-3AD203B41FA5}">
                      <a16:colId xmlns:a16="http://schemas.microsoft.com/office/drawing/2014/main" val="20000"/>
                    </a:ext>
                  </a:extLst>
                </a:gridCol>
                <a:gridCol w="97155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87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bl>
          </a:graphicData>
        </a:graphic>
      </p:graphicFrame>
      <p:sp>
        <p:nvSpPr>
          <p:cNvPr id="18493" name="Text Box 149"/>
          <p:cNvSpPr txBox="1">
            <a:spLocks noChangeArrowheads="1"/>
          </p:cNvSpPr>
          <p:nvPr/>
        </p:nvSpPr>
        <p:spPr bwMode="auto">
          <a:xfrm>
            <a:off x="5410200" y="38862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grpSp>
        <p:nvGrpSpPr>
          <p:cNvPr id="5" name="グループ化 4"/>
          <p:cNvGrpSpPr/>
          <p:nvPr/>
        </p:nvGrpSpPr>
        <p:grpSpPr>
          <a:xfrm>
            <a:off x="4038600" y="3429000"/>
            <a:ext cx="3084613" cy="481799"/>
            <a:chOff x="4038600" y="3429000"/>
            <a:chExt cx="3084613" cy="481799"/>
          </a:xfrm>
        </p:grpSpPr>
        <p:cxnSp>
          <p:nvCxnSpPr>
            <p:cNvPr id="3" name="直線矢印コネクタ 2"/>
            <p:cNvCxnSpPr/>
            <p:nvPr/>
          </p:nvCxnSpPr>
          <p:spPr bwMode="auto">
            <a:xfrm flipH="1">
              <a:off x="4038600" y="3429000"/>
              <a:ext cx="2514600" cy="0"/>
            </a:xfrm>
            <a:prstGeom prst="straightConnector1">
              <a:avLst/>
            </a:prstGeom>
            <a:solidFill>
              <a:schemeClr val="accent1"/>
            </a:solidFill>
            <a:ln w="28575" cap="flat" cmpd="sng" algn="ctr">
              <a:solidFill>
                <a:srgbClr val="00FF00"/>
              </a:solidFill>
              <a:prstDash val="solid"/>
              <a:round/>
              <a:headEnd type="none" w="med" len="med"/>
              <a:tailEnd type="triangle"/>
            </a:ln>
            <a:effectLst/>
          </p:spPr>
        </p:cxnSp>
        <p:sp>
          <p:nvSpPr>
            <p:cNvPr id="4" name="テキスト ボックス 3"/>
            <p:cNvSpPr txBox="1"/>
            <p:nvPr/>
          </p:nvSpPr>
          <p:spPr>
            <a:xfrm>
              <a:off x="4191000" y="3449134"/>
              <a:ext cx="2932213" cy="461665"/>
            </a:xfrm>
            <a:prstGeom prst="rect">
              <a:avLst/>
            </a:prstGeom>
            <a:noFill/>
          </p:spPr>
          <p:txBody>
            <a:bodyPr wrap="none" rtlCol="0">
              <a:spAutoFit/>
            </a:bodyPr>
            <a:lstStyle/>
            <a:p>
              <a:r>
                <a:rPr lang="ja-JP" altLang="en-US" sz="2400" dirty="0"/>
                <a:t>後ろから順にプッシュ</a:t>
              </a:r>
              <a:endParaRPr kumimoji="1" lang="ja-JP" altLang="en-US" sz="2400"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4105"/>
                                        </p:tgtEl>
                                        <p:attrNameLst>
                                          <p:attrName>style.visibility</p:attrName>
                                        </p:attrNameLst>
                                      </p:cBhvr>
                                      <p:to>
                                        <p:strVal val="visible"/>
                                      </p:to>
                                    </p:set>
                                    <p:animEffect transition="in" filter="wipe(left)">
                                      <p:cBhvr>
                                        <p:cTn id="7" dur="500"/>
                                        <p:tgtEl>
                                          <p:spTgt spid="51410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14210"/>
                                        </p:tgtEl>
                                        <p:attrNameLst>
                                          <p:attrName>style.visibility</p:attrName>
                                        </p:attrNameLst>
                                      </p:cBhvr>
                                      <p:to>
                                        <p:strVal val="visible"/>
                                      </p:to>
                                    </p:set>
                                    <p:animEffect transition="in" filter="wipe(left)">
                                      <p:cBhvr>
                                        <p:cTn id="11" dur="500"/>
                                        <p:tgtEl>
                                          <p:spTgt spid="5142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righ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10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LL</a:t>
            </a:r>
            <a:r>
              <a:rPr lang="ja-JP" altLang="en-US">
                <a:effectLst/>
              </a:rPr>
              <a:t>解析の手順</a:t>
            </a:r>
          </a:p>
        </p:txBody>
      </p:sp>
      <p:sp>
        <p:nvSpPr>
          <p:cNvPr id="19459" name="Rectangle 3"/>
          <p:cNvSpPr>
            <a:spLocks noGrp="1" noChangeArrowheads="1"/>
          </p:cNvSpPr>
          <p:nvPr>
            <p:ph idx="1"/>
          </p:nvPr>
        </p:nvSpPr>
        <p:spPr>
          <a:xfrm>
            <a:off x="10668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ja-JP" sz="2800" dirty="0">
                <a:effectLst/>
              </a:rPr>
              <a:t>X : </a:t>
            </a:r>
            <a:r>
              <a:rPr lang="ja-JP" altLang="en-US" sz="2800" dirty="0">
                <a:effectLst/>
              </a:rPr>
              <a:t>スタックトップ </a:t>
            </a:r>
            <a:r>
              <a:rPr lang="en-US" altLang="ja-JP" sz="2800" dirty="0">
                <a:effectLst/>
              </a:rPr>
              <a:t>a</a:t>
            </a:r>
            <a:r>
              <a:rPr lang="ja-JP" altLang="en-US" sz="2800" dirty="0">
                <a:effectLst/>
              </a:rPr>
              <a:t>∈</a:t>
            </a:r>
            <a:r>
              <a:rPr lang="en-US" altLang="ja-JP" sz="2800" dirty="0">
                <a:effectLst/>
              </a:rPr>
              <a:t>T : </a:t>
            </a:r>
            <a:r>
              <a:rPr lang="ja-JP" altLang="en-US" sz="2800" dirty="0">
                <a:effectLst/>
              </a:rPr>
              <a:t>現在の入力記号</a:t>
            </a:r>
          </a:p>
          <a:p>
            <a:r>
              <a:rPr lang="en-US" altLang="ja-JP" sz="2800" dirty="0">
                <a:effectLst/>
              </a:rPr>
              <a:t>X =</a:t>
            </a:r>
            <a:r>
              <a:rPr lang="ja-JP" altLang="en-US" sz="2800" dirty="0">
                <a:effectLst/>
              </a:rPr>
              <a:t> </a:t>
            </a:r>
            <a:r>
              <a:rPr lang="en-US" altLang="ja-JP" sz="2800" dirty="0">
                <a:effectLst/>
              </a:rPr>
              <a:t>“</a:t>
            </a:r>
            <a:r>
              <a:rPr lang="ja-JP" altLang="en-US" sz="2800" dirty="0">
                <a:effectLst/>
              </a:rPr>
              <a:t>$</a:t>
            </a:r>
            <a:r>
              <a:rPr lang="en-US" altLang="ja-JP" sz="2800" dirty="0">
                <a:effectLst/>
              </a:rPr>
              <a:t>”</a:t>
            </a:r>
            <a:r>
              <a:rPr lang="ja-JP" altLang="en-US" sz="2800" dirty="0">
                <a:effectLst/>
              </a:rPr>
              <a:t> かつ </a:t>
            </a:r>
            <a:r>
              <a:rPr lang="en-US" altLang="ja-JP" sz="2800" dirty="0">
                <a:effectLst/>
              </a:rPr>
              <a:t>a = “$” </a:t>
            </a:r>
            <a:r>
              <a:rPr lang="ja-JP" altLang="en-US" sz="2800" dirty="0">
                <a:effectLst/>
              </a:rPr>
              <a:t>のとき</a:t>
            </a:r>
          </a:p>
          <a:p>
            <a:pPr lvl="1"/>
            <a:r>
              <a:rPr lang="ja-JP" altLang="en-US" dirty="0">
                <a:effectLst/>
              </a:rPr>
              <a:t>解析完了</a:t>
            </a:r>
          </a:p>
        </p:txBody>
      </p:sp>
      <p:graphicFrame>
        <p:nvGraphicFramePr>
          <p:cNvPr id="516100" name="Group 4"/>
          <p:cNvGraphicFramePr>
            <a:graphicFrameLocks noGrp="1"/>
          </p:cNvGraphicFramePr>
          <p:nvPr>
            <p:extLst>
              <p:ext uri="{D42A27DB-BD31-4B8C-83A1-F6EECF244321}">
                <p14:modId xmlns:p14="http://schemas.microsoft.com/office/powerpoint/2010/main" val="489304632"/>
              </p:ext>
            </p:extLst>
          </p:nvPr>
        </p:nvGraphicFramePr>
        <p:xfrm>
          <a:off x="533400" y="4419600"/>
          <a:ext cx="838200" cy="2162176"/>
        </p:xfrm>
        <a:graphic>
          <a:graphicData uri="http://schemas.openxmlformats.org/drawingml/2006/table">
            <a:tbl>
              <a:tblPr/>
              <a:tblGrid>
                <a:gridCol w="8382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bl>
          </a:graphicData>
        </a:graphic>
      </p:graphicFrame>
      <p:sp>
        <p:nvSpPr>
          <p:cNvPr id="19472" name="Text Box 16"/>
          <p:cNvSpPr txBox="1">
            <a:spLocks noChangeArrowheads="1"/>
          </p:cNvSpPr>
          <p:nvPr/>
        </p:nvSpPr>
        <p:spPr bwMode="auto">
          <a:xfrm>
            <a:off x="304800" y="37338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16113" name="Group 17"/>
          <p:cNvGraphicFramePr>
            <a:graphicFrameLocks noGrp="1"/>
          </p:cNvGraphicFramePr>
          <p:nvPr>
            <p:extLst>
              <p:ext uri="{D42A27DB-BD31-4B8C-83A1-F6EECF244321}">
                <p14:modId xmlns:p14="http://schemas.microsoft.com/office/powerpoint/2010/main" val="2978670440"/>
              </p:ext>
            </p:extLst>
          </p:nvPr>
        </p:nvGraphicFramePr>
        <p:xfrm>
          <a:off x="2286000" y="4191000"/>
          <a:ext cx="4375150" cy="609600"/>
        </p:xfrm>
        <a:graphic>
          <a:graphicData uri="http://schemas.openxmlformats.org/drawingml/2006/table">
            <a:tbl>
              <a:tblPr/>
              <a:tblGrid>
                <a:gridCol w="54610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6100">
                  <a:extLst>
                    <a:ext uri="{9D8B030D-6E8A-4147-A177-3AD203B41FA5}">
                      <a16:colId xmlns:a16="http://schemas.microsoft.com/office/drawing/2014/main" val="20002"/>
                    </a:ext>
                  </a:extLst>
                </a:gridCol>
                <a:gridCol w="547688">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7687">
                  <a:extLst>
                    <a:ext uri="{9D8B030D-6E8A-4147-A177-3AD203B41FA5}">
                      <a16:colId xmlns:a16="http://schemas.microsoft.com/office/drawing/2014/main" val="20005"/>
                    </a:ext>
                  </a:extLst>
                </a:gridCol>
                <a:gridCol w="547688">
                  <a:extLst>
                    <a:ext uri="{9D8B030D-6E8A-4147-A177-3AD203B41FA5}">
                      <a16:colId xmlns:a16="http://schemas.microsoft.com/office/drawing/2014/main" val="20006"/>
                    </a:ext>
                  </a:extLst>
                </a:gridCol>
                <a:gridCol w="547687">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19493" name="Text Box 37"/>
          <p:cNvSpPr txBox="1">
            <a:spLocks noChangeArrowheads="1"/>
          </p:cNvSpPr>
          <p:nvPr/>
        </p:nvSpPr>
        <p:spPr bwMode="auto">
          <a:xfrm>
            <a:off x="2133600" y="36576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pSp>
        <p:nvGrpSpPr>
          <p:cNvPr id="19494" name="Group 51"/>
          <p:cNvGrpSpPr>
            <a:grpSpLocks/>
          </p:cNvGrpSpPr>
          <p:nvPr/>
        </p:nvGrpSpPr>
        <p:grpSpPr bwMode="auto">
          <a:xfrm>
            <a:off x="6324600" y="4800600"/>
            <a:ext cx="1781175" cy="396875"/>
            <a:chOff x="3120" y="3168"/>
            <a:chExt cx="1122" cy="250"/>
          </a:xfrm>
        </p:grpSpPr>
        <p:sp>
          <p:nvSpPr>
            <p:cNvPr id="19496" name="Line 52"/>
            <p:cNvSpPr>
              <a:spLocks noChangeShapeType="1"/>
            </p:cNvSpPr>
            <p:nvPr/>
          </p:nvSpPr>
          <p:spPr bwMode="auto">
            <a:xfrm flipV="1">
              <a:off x="3120" y="3168"/>
              <a:ext cx="0" cy="192"/>
            </a:xfrm>
            <a:prstGeom prst="line">
              <a:avLst/>
            </a:prstGeom>
            <a:noFill/>
            <a:ln w="317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9497" name="Text Box 53"/>
            <p:cNvSpPr txBox="1">
              <a:spLocks noChangeArrowheads="1"/>
            </p:cNvSpPr>
            <p:nvPr/>
          </p:nvSpPr>
          <p:spPr bwMode="auto">
            <a:xfrm>
              <a:off x="3168" y="3168"/>
              <a:ext cx="10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読み込み位置</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20483"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19275" name="Group 107"/>
          <p:cNvGraphicFramePr>
            <a:graphicFrameLocks noGrp="1"/>
          </p:cNvGraphicFramePr>
          <p:nvPr>
            <p:extLst>
              <p:ext uri="{D42A27DB-BD31-4B8C-83A1-F6EECF244321}">
                <p14:modId xmlns:p14="http://schemas.microsoft.com/office/powerpoint/2010/main" val="1844667079"/>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20502" name="Text Box 20"/>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19189" name="Group 21"/>
          <p:cNvGraphicFramePr>
            <a:graphicFrameLocks noGrp="1"/>
          </p:cNvGraphicFramePr>
          <p:nvPr>
            <p:extLst>
              <p:ext uri="{D42A27DB-BD31-4B8C-83A1-F6EECF244321}">
                <p14:modId xmlns:p14="http://schemas.microsoft.com/office/powerpoint/2010/main" val="3481743197"/>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20523" name="Text Box 41"/>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19210" name="Group 42"/>
          <p:cNvGraphicFramePr>
            <a:graphicFrameLocks noGrp="1"/>
          </p:cNvGraphicFramePr>
          <p:nvPr>
            <p:extLst>
              <p:ext uri="{D42A27DB-BD31-4B8C-83A1-F6EECF244321}">
                <p14:modId xmlns:p14="http://schemas.microsoft.com/office/powerpoint/2010/main" val="3263659319"/>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20582" name="Text Box 100"/>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19269" name="AutoShape 101"/>
          <p:cNvSpPr>
            <a:spLocks noChangeArrowheads="1"/>
          </p:cNvSpPr>
          <p:nvPr/>
        </p:nvSpPr>
        <p:spPr bwMode="auto">
          <a:xfrm>
            <a:off x="3886200" y="4419600"/>
            <a:ext cx="990600" cy="6096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19270" name="Line 102"/>
          <p:cNvSpPr>
            <a:spLocks noChangeShapeType="1"/>
          </p:cNvSpPr>
          <p:nvPr/>
        </p:nvSpPr>
        <p:spPr bwMode="auto">
          <a:xfrm>
            <a:off x="2438400" y="3733800"/>
            <a:ext cx="609600" cy="9906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19271" name="Line 103"/>
          <p:cNvSpPr>
            <a:spLocks noChangeShapeType="1"/>
          </p:cNvSpPr>
          <p:nvPr/>
        </p:nvSpPr>
        <p:spPr bwMode="auto">
          <a:xfrm>
            <a:off x="3429000" y="3581400"/>
            <a:ext cx="9144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useBgFill="1">
        <p:nvSpPr>
          <p:cNvPr id="519272" name="AutoShape 104"/>
          <p:cNvSpPr>
            <a:spLocks noChangeArrowheads="1"/>
          </p:cNvSpPr>
          <p:nvPr/>
        </p:nvSpPr>
        <p:spPr bwMode="auto">
          <a:xfrm>
            <a:off x="5105400" y="5410200"/>
            <a:ext cx="3200400" cy="609600"/>
          </a:xfrm>
          <a:prstGeom prst="wedgeRoundRectCallout">
            <a:avLst>
              <a:gd name="adj1" fmla="val -64236"/>
              <a:gd name="adj2" fmla="val -11510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E </a:t>
            </a:r>
            <a:r>
              <a:rPr lang="ja-JP" altLang="en-US"/>
              <a:t>→ </a:t>
            </a:r>
            <a:r>
              <a:rPr lang="en-US" altLang="ja-JP"/>
              <a:t>TE’ </a:t>
            </a:r>
            <a:r>
              <a:rPr lang="ja-JP" altLang="en-US"/>
              <a:t>を生成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9270"/>
                                        </p:tgtEl>
                                        <p:attrNameLst>
                                          <p:attrName>style.visibility</p:attrName>
                                        </p:attrNameLst>
                                      </p:cBhvr>
                                      <p:to>
                                        <p:strVal val="visible"/>
                                      </p:to>
                                    </p:set>
                                    <p:animEffect transition="in" filter="wipe(up)">
                                      <p:cBhvr>
                                        <p:cTn id="7" dur="500"/>
                                        <p:tgtEl>
                                          <p:spTgt spid="5192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9271"/>
                                        </p:tgtEl>
                                        <p:attrNameLst>
                                          <p:attrName>style.visibility</p:attrName>
                                        </p:attrNameLst>
                                      </p:cBhvr>
                                      <p:to>
                                        <p:strVal val="visible"/>
                                      </p:to>
                                    </p:set>
                                    <p:animEffect transition="in" filter="wipe(left)">
                                      <p:cBhvr>
                                        <p:cTn id="12" dur="500"/>
                                        <p:tgtEl>
                                          <p:spTgt spid="5192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9269"/>
                                        </p:tgtEl>
                                        <p:attrNameLst>
                                          <p:attrName>style.visibility</p:attrName>
                                        </p:attrNameLst>
                                      </p:cBhvr>
                                      <p:to>
                                        <p:strVal val="visible"/>
                                      </p:to>
                                    </p:set>
                                    <p:animEffect transition="in" filter="checkerboard(across)">
                                      <p:cBhvr>
                                        <p:cTn id="17" dur="500"/>
                                        <p:tgtEl>
                                          <p:spTgt spid="5192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19272"/>
                                        </p:tgtEl>
                                        <p:attrNameLst>
                                          <p:attrName>style.visibility</p:attrName>
                                        </p:attrNameLst>
                                      </p:cBhvr>
                                      <p:to>
                                        <p:strVal val="visible"/>
                                      </p:to>
                                    </p:set>
                                    <p:animEffect transition="in" filter="checkerboard(across)">
                                      <p:cBhvr>
                                        <p:cTn id="22" dur="500"/>
                                        <p:tgtEl>
                                          <p:spTgt spid="519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269" grpId="0" animBg="1"/>
      <p:bldP spid="519270" grpId="0" animBg="1"/>
      <p:bldP spid="519271" grpId="0" animBg="1"/>
      <p:bldP spid="519272"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21507"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18253" name="Group 109"/>
          <p:cNvGraphicFramePr>
            <a:graphicFrameLocks noGrp="1"/>
          </p:cNvGraphicFramePr>
          <p:nvPr>
            <p:extLst>
              <p:ext uri="{D42A27DB-BD31-4B8C-83A1-F6EECF244321}">
                <p14:modId xmlns:p14="http://schemas.microsoft.com/office/powerpoint/2010/main" val="2244977094"/>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21526" name="Text Box 20"/>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18165" name="Group 21"/>
          <p:cNvGraphicFramePr>
            <a:graphicFrameLocks noGrp="1"/>
          </p:cNvGraphicFramePr>
          <p:nvPr>
            <p:extLst>
              <p:ext uri="{D42A27DB-BD31-4B8C-83A1-F6EECF244321}">
                <p14:modId xmlns:p14="http://schemas.microsoft.com/office/powerpoint/2010/main" val="1415218764"/>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21547" name="Text Box 41"/>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18186" name="Group 42"/>
          <p:cNvGraphicFramePr>
            <a:graphicFrameLocks noGrp="1"/>
          </p:cNvGraphicFramePr>
          <p:nvPr>
            <p:extLst>
              <p:ext uri="{D42A27DB-BD31-4B8C-83A1-F6EECF244321}">
                <p14:modId xmlns:p14="http://schemas.microsoft.com/office/powerpoint/2010/main" val="3142663651"/>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21606" name="Text Box 100"/>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18246" name="AutoShape 102"/>
          <p:cNvSpPr>
            <a:spLocks noChangeArrowheads="1"/>
          </p:cNvSpPr>
          <p:nvPr/>
        </p:nvSpPr>
        <p:spPr bwMode="auto">
          <a:xfrm>
            <a:off x="3886200" y="5257800"/>
            <a:ext cx="990600" cy="6096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18247" name="Line 103"/>
          <p:cNvSpPr>
            <a:spLocks noChangeShapeType="1"/>
          </p:cNvSpPr>
          <p:nvPr/>
        </p:nvSpPr>
        <p:spPr bwMode="auto">
          <a:xfrm>
            <a:off x="2438400" y="4267200"/>
            <a:ext cx="609600" cy="1295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18248" name="Line 104"/>
          <p:cNvSpPr>
            <a:spLocks noChangeShapeType="1"/>
          </p:cNvSpPr>
          <p:nvPr/>
        </p:nvSpPr>
        <p:spPr bwMode="auto">
          <a:xfrm>
            <a:off x="3429000" y="3581400"/>
            <a:ext cx="9144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useBgFill="1">
        <p:nvSpPr>
          <p:cNvPr id="518250" name="AutoShape 106"/>
          <p:cNvSpPr>
            <a:spLocks noChangeArrowheads="1"/>
          </p:cNvSpPr>
          <p:nvPr/>
        </p:nvSpPr>
        <p:spPr bwMode="auto">
          <a:xfrm>
            <a:off x="5181600" y="5943600"/>
            <a:ext cx="3200400" cy="609600"/>
          </a:xfrm>
          <a:prstGeom prst="wedgeRoundRectCallout">
            <a:avLst>
              <a:gd name="adj1" fmla="val -58977"/>
              <a:gd name="adj2" fmla="val -8750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T </a:t>
            </a:r>
            <a:r>
              <a:rPr lang="ja-JP" altLang="en-US"/>
              <a:t>→ </a:t>
            </a:r>
            <a:r>
              <a:rPr lang="en-US" altLang="ja-JP"/>
              <a:t>FT’ </a:t>
            </a:r>
            <a:r>
              <a:rPr lang="ja-JP" altLang="en-US"/>
              <a:t>を生成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8247"/>
                                        </p:tgtEl>
                                        <p:attrNameLst>
                                          <p:attrName>style.visibility</p:attrName>
                                        </p:attrNameLst>
                                      </p:cBhvr>
                                      <p:to>
                                        <p:strVal val="visible"/>
                                      </p:to>
                                    </p:set>
                                    <p:animEffect transition="in" filter="wipe(up)">
                                      <p:cBhvr>
                                        <p:cTn id="7" dur="500"/>
                                        <p:tgtEl>
                                          <p:spTgt spid="5182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8248"/>
                                        </p:tgtEl>
                                        <p:attrNameLst>
                                          <p:attrName>style.visibility</p:attrName>
                                        </p:attrNameLst>
                                      </p:cBhvr>
                                      <p:to>
                                        <p:strVal val="visible"/>
                                      </p:to>
                                    </p:set>
                                    <p:animEffect transition="in" filter="wipe(left)">
                                      <p:cBhvr>
                                        <p:cTn id="12" dur="500"/>
                                        <p:tgtEl>
                                          <p:spTgt spid="5182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8246"/>
                                        </p:tgtEl>
                                        <p:attrNameLst>
                                          <p:attrName>style.visibility</p:attrName>
                                        </p:attrNameLst>
                                      </p:cBhvr>
                                      <p:to>
                                        <p:strVal val="visible"/>
                                      </p:to>
                                    </p:set>
                                    <p:animEffect transition="in" filter="checkerboard(across)">
                                      <p:cBhvr>
                                        <p:cTn id="17" dur="500"/>
                                        <p:tgtEl>
                                          <p:spTgt spid="5182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18250"/>
                                        </p:tgtEl>
                                        <p:attrNameLst>
                                          <p:attrName>style.visibility</p:attrName>
                                        </p:attrNameLst>
                                      </p:cBhvr>
                                      <p:to>
                                        <p:strVal val="visible"/>
                                      </p:to>
                                    </p:set>
                                    <p:animEffect transition="in" filter="checkerboard(across)">
                                      <p:cBhvr>
                                        <p:cTn id="22" dur="500"/>
                                        <p:tgtEl>
                                          <p:spTgt spid="518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246" grpId="0" animBg="1"/>
      <p:bldP spid="518247" grpId="0" animBg="1"/>
      <p:bldP spid="518248" grpId="0" animBg="1"/>
      <p:bldP spid="518250"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コンパイラの構造</a:t>
            </a:r>
          </a:p>
        </p:txBody>
      </p:sp>
      <p:sp>
        <p:nvSpPr>
          <p:cNvPr id="5123" name="Rectangle 1027"/>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字句解析系</a:t>
            </a:r>
          </a:p>
          <a:p>
            <a:r>
              <a:rPr lang="ja-JP" altLang="en-US">
                <a:effectLst/>
              </a:rPr>
              <a:t>構文解析系</a:t>
            </a:r>
          </a:p>
          <a:p>
            <a:r>
              <a:rPr lang="ja-JP" altLang="en-US">
                <a:effectLst/>
              </a:rPr>
              <a:t>制約検査系</a:t>
            </a:r>
          </a:p>
          <a:p>
            <a:r>
              <a:rPr lang="ja-JP" altLang="en-US">
                <a:effectLst/>
              </a:rPr>
              <a:t>中間コード生成系</a:t>
            </a:r>
          </a:p>
          <a:p>
            <a:r>
              <a:rPr lang="ja-JP" altLang="en-US">
                <a:effectLst/>
              </a:rPr>
              <a:t>最適化系</a:t>
            </a:r>
          </a:p>
          <a:p>
            <a:r>
              <a:rPr lang="ja-JP" altLang="en-US">
                <a:effectLst/>
              </a:rPr>
              <a:t>目的コード生成系</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22531"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20300" name="Group 108"/>
          <p:cNvGraphicFramePr>
            <a:graphicFrameLocks noGrp="1"/>
          </p:cNvGraphicFramePr>
          <p:nvPr>
            <p:extLst>
              <p:ext uri="{D42A27DB-BD31-4B8C-83A1-F6EECF244321}">
                <p14:modId xmlns:p14="http://schemas.microsoft.com/office/powerpoint/2010/main" val="2573894859"/>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22550" name="Text Box 20"/>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20213" name="Group 21"/>
          <p:cNvGraphicFramePr>
            <a:graphicFrameLocks noGrp="1"/>
          </p:cNvGraphicFramePr>
          <p:nvPr>
            <p:extLst>
              <p:ext uri="{D42A27DB-BD31-4B8C-83A1-F6EECF244321}">
                <p14:modId xmlns:p14="http://schemas.microsoft.com/office/powerpoint/2010/main" val="1596675853"/>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22571" name="Text Box 41"/>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20234" name="Group 42"/>
          <p:cNvGraphicFramePr>
            <a:graphicFrameLocks noGrp="1"/>
          </p:cNvGraphicFramePr>
          <p:nvPr>
            <p:extLst>
              <p:ext uri="{D42A27DB-BD31-4B8C-83A1-F6EECF244321}">
                <p14:modId xmlns:p14="http://schemas.microsoft.com/office/powerpoint/2010/main" val="1809300090"/>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22630" name="Text Box 100"/>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20293" name="AutoShape 101"/>
          <p:cNvSpPr>
            <a:spLocks noChangeArrowheads="1"/>
          </p:cNvSpPr>
          <p:nvPr/>
        </p:nvSpPr>
        <p:spPr bwMode="auto">
          <a:xfrm>
            <a:off x="3886200" y="60960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20294" name="Line 102"/>
          <p:cNvSpPr>
            <a:spLocks noChangeShapeType="1"/>
          </p:cNvSpPr>
          <p:nvPr/>
        </p:nvSpPr>
        <p:spPr bwMode="auto">
          <a:xfrm>
            <a:off x="2438400" y="4800600"/>
            <a:ext cx="609600" cy="16002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20295" name="Line 103"/>
          <p:cNvSpPr>
            <a:spLocks noChangeShapeType="1"/>
          </p:cNvSpPr>
          <p:nvPr/>
        </p:nvSpPr>
        <p:spPr bwMode="auto">
          <a:xfrm>
            <a:off x="3429000" y="3581400"/>
            <a:ext cx="9144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useBgFill="1">
        <p:nvSpPr>
          <p:cNvPr id="520297" name="AutoShape 105"/>
          <p:cNvSpPr>
            <a:spLocks noChangeArrowheads="1"/>
          </p:cNvSpPr>
          <p:nvPr/>
        </p:nvSpPr>
        <p:spPr bwMode="auto">
          <a:xfrm>
            <a:off x="5181600" y="5943600"/>
            <a:ext cx="3657600" cy="609600"/>
          </a:xfrm>
          <a:prstGeom prst="wedgeRoundRectCallout">
            <a:avLst>
              <a:gd name="adj1" fmla="val -57856"/>
              <a:gd name="adj2" fmla="val 2239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dirty="0"/>
              <a:t>F </a:t>
            </a:r>
            <a:r>
              <a:rPr lang="ja-JP" altLang="en-US" dirty="0"/>
              <a:t>→ </a:t>
            </a:r>
            <a:r>
              <a:rPr lang="en-US" altLang="ja-JP" i="1" dirty="0"/>
              <a:t>i</a:t>
            </a:r>
            <a:r>
              <a:rPr lang="en-US" altLang="ja-JP" dirty="0"/>
              <a:t> </a:t>
            </a:r>
            <a:r>
              <a:rPr lang="en-US" altLang="ja-JP" sz="2400" dirty="0"/>
              <a:t>(</a:t>
            </a:r>
            <a:r>
              <a:rPr lang="ja-JP" altLang="en-US" sz="2400" dirty="0"/>
              <a:t>整数) </a:t>
            </a:r>
            <a:r>
              <a:rPr lang="ja-JP" altLang="en-US" dirty="0"/>
              <a:t>を生成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20294"/>
                                        </p:tgtEl>
                                        <p:attrNameLst>
                                          <p:attrName>style.visibility</p:attrName>
                                        </p:attrNameLst>
                                      </p:cBhvr>
                                      <p:to>
                                        <p:strVal val="visible"/>
                                      </p:to>
                                    </p:set>
                                    <p:animEffect transition="in" filter="wipe(up)">
                                      <p:cBhvr>
                                        <p:cTn id="7" dur="500"/>
                                        <p:tgtEl>
                                          <p:spTgt spid="5202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0295"/>
                                        </p:tgtEl>
                                        <p:attrNameLst>
                                          <p:attrName>style.visibility</p:attrName>
                                        </p:attrNameLst>
                                      </p:cBhvr>
                                      <p:to>
                                        <p:strVal val="visible"/>
                                      </p:to>
                                    </p:set>
                                    <p:animEffect transition="in" filter="wipe(left)">
                                      <p:cBhvr>
                                        <p:cTn id="12" dur="500"/>
                                        <p:tgtEl>
                                          <p:spTgt spid="5202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20293"/>
                                        </p:tgtEl>
                                        <p:attrNameLst>
                                          <p:attrName>style.visibility</p:attrName>
                                        </p:attrNameLst>
                                      </p:cBhvr>
                                      <p:to>
                                        <p:strVal val="visible"/>
                                      </p:to>
                                    </p:set>
                                    <p:animEffect transition="in" filter="checkerboard(across)">
                                      <p:cBhvr>
                                        <p:cTn id="17" dur="500"/>
                                        <p:tgtEl>
                                          <p:spTgt spid="5202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20297"/>
                                        </p:tgtEl>
                                        <p:attrNameLst>
                                          <p:attrName>style.visibility</p:attrName>
                                        </p:attrNameLst>
                                      </p:cBhvr>
                                      <p:to>
                                        <p:strVal val="visible"/>
                                      </p:to>
                                    </p:set>
                                    <p:animEffect transition="in" filter="checkerboard(across)">
                                      <p:cBhvr>
                                        <p:cTn id="22" dur="500"/>
                                        <p:tgtEl>
                                          <p:spTgt spid="520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293" grpId="0" animBg="1"/>
      <p:bldP spid="520294" grpId="0" animBg="1"/>
      <p:bldP spid="520295" grpId="0" animBg="1"/>
      <p:bldP spid="520297"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23555"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23376" name="Group 112"/>
          <p:cNvGraphicFramePr>
            <a:graphicFrameLocks noGrp="1"/>
          </p:cNvGraphicFramePr>
          <p:nvPr>
            <p:extLst>
              <p:ext uri="{D42A27DB-BD31-4B8C-83A1-F6EECF244321}">
                <p14:modId xmlns:p14="http://schemas.microsoft.com/office/powerpoint/2010/main" val="4121262109"/>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整数)</a:t>
                      </a:r>
                      <a:endParaRPr kumimoji="1" lang="ja-JP" altLang="en-US"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23574" name="Text Box 20"/>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23285" name="Group 21"/>
          <p:cNvGraphicFramePr>
            <a:graphicFrameLocks noGrp="1"/>
          </p:cNvGraphicFramePr>
          <p:nvPr>
            <p:extLst>
              <p:ext uri="{D42A27DB-BD31-4B8C-83A1-F6EECF244321}">
                <p14:modId xmlns:p14="http://schemas.microsoft.com/office/powerpoint/2010/main" val="3071476259"/>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23595" name="Text Box 41"/>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23306" name="Group 42"/>
          <p:cNvGraphicFramePr>
            <a:graphicFrameLocks noGrp="1"/>
          </p:cNvGraphicFramePr>
          <p:nvPr>
            <p:extLst>
              <p:ext uri="{D42A27DB-BD31-4B8C-83A1-F6EECF244321}">
                <p14:modId xmlns:p14="http://schemas.microsoft.com/office/powerpoint/2010/main" val="274576172"/>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23654" name="Text Box 100"/>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23369" name="Line 105"/>
          <p:cNvSpPr>
            <a:spLocks noChangeShapeType="1"/>
          </p:cNvSpPr>
          <p:nvPr/>
        </p:nvSpPr>
        <p:spPr bwMode="auto">
          <a:xfrm flipV="1">
            <a:off x="2438400" y="3581400"/>
            <a:ext cx="990600" cy="1219200"/>
          </a:xfrm>
          <a:prstGeom prst="line">
            <a:avLst/>
          </a:prstGeom>
          <a:noFill/>
          <a:ln w="38100">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useBgFill="1">
        <p:nvSpPr>
          <p:cNvPr id="523370" name="AutoShape 106"/>
          <p:cNvSpPr>
            <a:spLocks noChangeArrowheads="1"/>
          </p:cNvSpPr>
          <p:nvPr/>
        </p:nvSpPr>
        <p:spPr bwMode="auto">
          <a:xfrm>
            <a:off x="3429000" y="4953000"/>
            <a:ext cx="4876800" cy="1143000"/>
          </a:xfrm>
          <a:prstGeom prst="wedgeRoundRectCallout">
            <a:avLst>
              <a:gd name="adj1" fmla="val -60838"/>
              <a:gd name="adj2" fmla="val -10861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dirty="0"/>
              <a:t>スタックトップ = 入力記号</a:t>
            </a:r>
          </a:p>
          <a:p>
            <a:pPr algn="ctr" eaLnBrk="1" hangingPunct="1">
              <a:spcBef>
                <a:spcPct val="0"/>
              </a:spcBef>
              <a:buClrTx/>
              <a:buSzTx/>
              <a:buFontTx/>
              <a:buNone/>
            </a:pPr>
            <a:r>
              <a:rPr lang="ja-JP" altLang="en-US" sz="2800" dirty="0"/>
              <a:t>⇒ 次の入力を読み込む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23369"/>
                                        </p:tgtEl>
                                        <p:attrNameLst>
                                          <p:attrName>style.visibility</p:attrName>
                                        </p:attrNameLst>
                                      </p:cBhvr>
                                      <p:to>
                                        <p:strVal val="visible"/>
                                      </p:to>
                                    </p:set>
                                    <p:animEffect transition="in" filter="barn(outHorizontal)">
                                      <p:cBhvr>
                                        <p:cTn id="7" dur="500"/>
                                        <p:tgtEl>
                                          <p:spTgt spid="5233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23370"/>
                                        </p:tgtEl>
                                        <p:attrNameLst>
                                          <p:attrName>style.visibility</p:attrName>
                                        </p:attrNameLst>
                                      </p:cBhvr>
                                      <p:to>
                                        <p:strVal val="visible"/>
                                      </p:to>
                                    </p:set>
                                    <p:animEffect transition="in" filter="checkerboard(across)">
                                      <p:cBhvr>
                                        <p:cTn id="12" dur="500"/>
                                        <p:tgtEl>
                                          <p:spTgt spid="523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369" grpId="0" animBg="1"/>
      <p:bldP spid="523370"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24579"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22347" name="Group 107"/>
          <p:cNvGraphicFramePr>
            <a:graphicFrameLocks noGrp="1"/>
          </p:cNvGraphicFramePr>
          <p:nvPr>
            <p:extLst>
              <p:ext uri="{D42A27DB-BD31-4B8C-83A1-F6EECF244321}">
                <p14:modId xmlns:p14="http://schemas.microsoft.com/office/powerpoint/2010/main" val="2635939721"/>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24598" name="Text Box 20"/>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22261" name="Group 21"/>
          <p:cNvGraphicFramePr>
            <a:graphicFrameLocks noGrp="1"/>
          </p:cNvGraphicFramePr>
          <p:nvPr>
            <p:extLst>
              <p:ext uri="{D42A27DB-BD31-4B8C-83A1-F6EECF244321}">
                <p14:modId xmlns:p14="http://schemas.microsoft.com/office/powerpoint/2010/main" val="3559354114"/>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24619" name="Text Box 41"/>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22282" name="Group 42"/>
          <p:cNvGraphicFramePr>
            <a:graphicFrameLocks noGrp="1"/>
          </p:cNvGraphicFramePr>
          <p:nvPr>
            <p:extLst>
              <p:ext uri="{D42A27DB-BD31-4B8C-83A1-F6EECF244321}">
                <p14:modId xmlns:p14="http://schemas.microsoft.com/office/powerpoint/2010/main" val="252539219"/>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24678" name="Text Box 100"/>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22341" name="AutoShape 101"/>
          <p:cNvSpPr>
            <a:spLocks noChangeArrowheads="1"/>
          </p:cNvSpPr>
          <p:nvPr/>
        </p:nvSpPr>
        <p:spPr bwMode="auto">
          <a:xfrm>
            <a:off x="5486400" y="57150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22342" name="Line 102"/>
          <p:cNvSpPr>
            <a:spLocks noChangeShapeType="1"/>
          </p:cNvSpPr>
          <p:nvPr/>
        </p:nvSpPr>
        <p:spPr bwMode="auto">
          <a:xfrm>
            <a:off x="2438400" y="4267200"/>
            <a:ext cx="609600" cy="17526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22343" name="Line 103"/>
          <p:cNvSpPr>
            <a:spLocks noChangeShapeType="1"/>
          </p:cNvSpPr>
          <p:nvPr/>
        </p:nvSpPr>
        <p:spPr bwMode="auto">
          <a:xfrm>
            <a:off x="3886200" y="3581400"/>
            <a:ext cx="21336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useBgFill="1">
        <p:nvSpPr>
          <p:cNvPr id="522344" name="AutoShape 104"/>
          <p:cNvSpPr>
            <a:spLocks noChangeArrowheads="1"/>
          </p:cNvSpPr>
          <p:nvPr/>
        </p:nvSpPr>
        <p:spPr bwMode="auto">
          <a:xfrm>
            <a:off x="5257800" y="4800600"/>
            <a:ext cx="3581400" cy="609600"/>
          </a:xfrm>
          <a:prstGeom prst="wedgeRoundRectCallout">
            <a:avLst>
              <a:gd name="adj1" fmla="val -30366"/>
              <a:gd name="adj2" fmla="val 8984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T’ </a:t>
            </a:r>
            <a:r>
              <a:rPr lang="ja-JP" altLang="en-US"/>
              <a:t>→ *</a:t>
            </a:r>
            <a:r>
              <a:rPr lang="en-US" altLang="ja-JP"/>
              <a:t>FT’ </a:t>
            </a:r>
            <a:r>
              <a:rPr lang="ja-JP" altLang="en-US"/>
              <a:t>を生成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22342"/>
                                        </p:tgtEl>
                                        <p:attrNameLst>
                                          <p:attrName>style.visibility</p:attrName>
                                        </p:attrNameLst>
                                      </p:cBhvr>
                                      <p:to>
                                        <p:strVal val="visible"/>
                                      </p:to>
                                    </p:set>
                                    <p:animEffect transition="in" filter="wipe(up)">
                                      <p:cBhvr>
                                        <p:cTn id="7" dur="500"/>
                                        <p:tgtEl>
                                          <p:spTgt spid="5223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2343"/>
                                        </p:tgtEl>
                                        <p:attrNameLst>
                                          <p:attrName>style.visibility</p:attrName>
                                        </p:attrNameLst>
                                      </p:cBhvr>
                                      <p:to>
                                        <p:strVal val="visible"/>
                                      </p:to>
                                    </p:set>
                                    <p:animEffect transition="in" filter="wipe(left)">
                                      <p:cBhvr>
                                        <p:cTn id="12" dur="500"/>
                                        <p:tgtEl>
                                          <p:spTgt spid="5223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22341"/>
                                        </p:tgtEl>
                                        <p:attrNameLst>
                                          <p:attrName>style.visibility</p:attrName>
                                        </p:attrNameLst>
                                      </p:cBhvr>
                                      <p:to>
                                        <p:strVal val="visible"/>
                                      </p:to>
                                    </p:set>
                                    <p:animEffect transition="in" filter="checkerboard(across)">
                                      <p:cBhvr>
                                        <p:cTn id="17" dur="500"/>
                                        <p:tgtEl>
                                          <p:spTgt spid="52234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22344"/>
                                        </p:tgtEl>
                                        <p:attrNameLst>
                                          <p:attrName>style.visibility</p:attrName>
                                        </p:attrNameLst>
                                      </p:cBhvr>
                                      <p:to>
                                        <p:strVal val="visible"/>
                                      </p:to>
                                    </p:set>
                                    <p:animEffect transition="in" filter="checkerboard(across)">
                                      <p:cBhvr>
                                        <p:cTn id="22" dur="500"/>
                                        <p:tgtEl>
                                          <p:spTgt spid="522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41" grpId="0" animBg="1"/>
      <p:bldP spid="522342" grpId="0" animBg="1"/>
      <p:bldP spid="522343" grpId="0" animBg="1"/>
      <p:bldP spid="522344"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25603"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21325" name="Group 109"/>
          <p:cNvGraphicFramePr>
            <a:graphicFrameLocks noGrp="1"/>
          </p:cNvGraphicFramePr>
          <p:nvPr>
            <p:extLst>
              <p:ext uri="{D42A27DB-BD31-4B8C-83A1-F6EECF244321}">
                <p14:modId xmlns:p14="http://schemas.microsoft.com/office/powerpoint/2010/main" val="1320930930"/>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25622" name="Text Box 20"/>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21237" name="Group 21"/>
          <p:cNvGraphicFramePr>
            <a:graphicFrameLocks noGrp="1"/>
          </p:cNvGraphicFramePr>
          <p:nvPr>
            <p:extLst>
              <p:ext uri="{D42A27DB-BD31-4B8C-83A1-F6EECF244321}">
                <p14:modId xmlns:p14="http://schemas.microsoft.com/office/powerpoint/2010/main" val="3462845074"/>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25643" name="Text Box 41"/>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21258" name="Group 42"/>
          <p:cNvGraphicFramePr>
            <a:graphicFrameLocks noGrp="1"/>
          </p:cNvGraphicFramePr>
          <p:nvPr>
            <p:extLst>
              <p:ext uri="{D42A27DB-BD31-4B8C-83A1-F6EECF244321}">
                <p14:modId xmlns:p14="http://schemas.microsoft.com/office/powerpoint/2010/main" val="2566715784"/>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25702" name="Text Box 100"/>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21321" name="Line 105"/>
          <p:cNvSpPr>
            <a:spLocks noChangeShapeType="1"/>
          </p:cNvSpPr>
          <p:nvPr/>
        </p:nvSpPr>
        <p:spPr bwMode="auto">
          <a:xfrm flipV="1">
            <a:off x="2438400" y="3581400"/>
            <a:ext cx="1447800" cy="1752600"/>
          </a:xfrm>
          <a:prstGeom prst="line">
            <a:avLst/>
          </a:prstGeom>
          <a:noFill/>
          <a:ln w="38100">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useBgFill="1">
        <p:nvSpPr>
          <p:cNvPr id="521322" name="AutoShape 106"/>
          <p:cNvSpPr>
            <a:spLocks noChangeArrowheads="1"/>
          </p:cNvSpPr>
          <p:nvPr/>
        </p:nvSpPr>
        <p:spPr bwMode="auto">
          <a:xfrm>
            <a:off x="3429000" y="4953000"/>
            <a:ext cx="4876800" cy="1143000"/>
          </a:xfrm>
          <a:prstGeom prst="wedgeRoundRectCallout">
            <a:avLst>
              <a:gd name="adj1" fmla="val -52704"/>
              <a:gd name="adj2" fmla="val -9527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dirty="0"/>
              <a:t>スタックトップ = 入力記号</a:t>
            </a:r>
          </a:p>
          <a:p>
            <a:pPr algn="ctr" eaLnBrk="1" hangingPunct="1">
              <a:spcBef>
                <a:spcPct val="0"/>
              </a:spcBef>
              <a:buClrTx/>
              <a:buSzTx/>
              <a:buFontTx/>
              <a:buNone/>
            </a:pPr>
            <a:r>
              <a:rPr lang="ja-JP" altLang="en-US" sz="2800" dirty="0"/>
              <a:t>⇒ 次の入力を読み込む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21321"/>
                                        </p:tgtEl>
                                        <p:attrNameLst>
                                          <p:attrName>style.visibility</p:attrName>
                                        </p:attrNameLst>
                                      </p:cBhvr>
                                      <p:to>
                                        <p:strVal val="visible"/>
                                      </p:to>
                                    </p:set>
                                    <p:animEffect transition="in" filter="barn(outHorizontal)">
                                      <p:cBhvr>
                                        <p:cTn id="7" dur="500"/>
                                        <p:tgtEl>
                                          <p:spTgt spid="5213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21322"/>
                                        </p:tgtEl>
                                        <p:attrNameLst>
                                          <p:attrName>style.visibility</p:attrName>
                                        </p:attrNameLst>
                                      </p:cBhvr>
                                      <p:to>
                                        <p:strVal val="visible"/>
                                      </p:to>
                                    </p:set>
                                    <p:animEffect transition="in" filter="checkerboard(across)">
                                      <p:cBhvr>
                                        <p:cTn id="12" dur="500"/>
                                        <p:tgtEl>
                                          <p:spTgt spid="521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321" grpId="0" animBg="1"/>
      <p:bldP spid="521322"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解析例</a:t>
            </a:r>
          </a:p>
        </p:txBody>
      </p:sp>
      <p:sp>
        <p:nvSpPr>
          <p:cNvPr id="26627"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24395" name="Group 107"/>
          <p:cNvGraphicFramePr>
            <a:graphicFrameLocks noGrp="1"/>
          </p:cNvGraphicFramePr>
          <p:nvPr>
            <p:extLst>
              <p:ext uri="{D42A27DB-BD31-4B8C-83A1-F6EECF244321}">
                <p14:modId xmlns:p14="http://schemas.microsoft.com/office/powerpoint/2010/main" val="754857272"/>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26646" name="Text Box 20"/>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24309" name="Group 21"/>
          <p:cNvGraphicFramePr>
            <a:graphicFrameLocks noGrp="1"/>
          </p:cNvGraphicFramePr>
          <p:nvPr>
            <p:extLst>
              <p:ext uri="{D42A27DB-BD31-4B8C-83A1-F6EECF244321}">
                <p14:modId xmlns:p14="http://schemas.microsoft.com/office/powerpoint/2010/main" val="3113094968"/>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26667" name="Text Box 41"/>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24330" name="Group 42"/>
          <p:cNvGraphicFramePr>
            <a:graphicFrameLocks noGrp="1"/>
          </p:cNvGraphicFramePr>
          <p:nvPr>
            <p:extLst>
              <p:ext uri="{D42A27DB-BD31-4B8C-83A1-F6EECF244321}">
                <p14:modId xmlns:p14="http://schemas.microsoft.com/office/powerpoint/2010/main" val="1972183498"/>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26726" name="Text Box 100"/>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24389" name="AutoShape 101"/>
          <p:cNvSpPr>
            <a:spLocks noChangeArrowheads="1"/>
          </p:cNvSpPr>
          <p:nvPr/>
        </p:nvSpPr>
        <p:spPr bwMode="auto">
          <a:xfrm>
            <a:off x="6248400" y="60960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24390" name="Line 102"/>
          <p:cNvSpPr>
            <a:spLocks noChangeShapeType="1"/>
          </p:cNvSpPr>
          <p:nvPr/>
        </p:nvSpPr>
        <p:spPr bwMode="auto">
          <a:xfrm>
            <a:off x="2438400" y="4800600"/>
            <a:ext cx="609600" cy="16002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24391" name="Line 103"/>
          <p:cNvSpPr>
            <a:spLocks noChangeShapeType="1"/>
          </p:cNvSpPr>
          <p:nvPr/>
        </p:nvSpPr>
        <p:spPr bwMode="auto">
          <a:xfrm>
            <a:off x="4495800" y="3581400"/>
            <a:ext cx="22860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24390"/>
                                        </p:tgtEl>
                                        <p:attrNameLst>
                                          <p:attrName>style.visibility</p:attrName>
                                        </p:attrNameLst>
                                      </p:cBhvr>
                                      <p:to>
                                        <p:strVal val="visible"/>
                                      </p:to>
                                    </p:set>
                                    <p:animEffect transition="in" filter="wipe(up)">
                                      <p:cBhvr>
                                        <p:cTn id="7" dur="500"/>
                                        <p:tgtEl>
                                          <p:spTgt spid="524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4391"/>
                                        </p:tgtEl>
                                        <p:attrNameLst>
                                          <p:attrName>style.visibility</p:attrName>
                                        </p:attrNameLst>
                                      </p:cBhvr>
                                      <p:to>
                                        <p:strVal val="visible"/>
                                      </p:to>
                                    </p:set>
                                    <p:animEffect transition="in" filter="wipe(left)">
                                      <p:cBhvr>
                                        <p:cTn id="12" dur="500"/>
                                        <p:tgtEl>
                                          <p:spTgt spid="5243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24389"/>
                                        </p:tgtEl>
                                        <p:attrNameLst>
                                          <p:attrName>style.visibility</p:attrName>
                                        </p:attrNameLst>
                                      </p:cBhvr>
                                      <p:to>
                                        <p:strVal val="visible"/>
                                      </p:to>
                                    </p:set>
                                    <p:animEffect transition="in" filter="checkerboard(across)">
                                      <p:cBhvr>
                                        <p:cTn id="17" dur="500"/>
                                        <p:tgtEl>
                                          <p:spTgt spid="524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389" grpId="0" animBg="1"/>
      <p:bldP spid="524390" grpId="0" animBg="1"/>
      <p:bldP spid="52439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27651"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25419" name="Group 107"/>
          <p:cNvGraphicFramePr>
            <a:graphicFrameLocks noGrp="1"/>
          </p:cNvGraphicFramePr>
          <p:nvPr>
            <p:extLst>
              <p:ext uri="{D42A27DB-BD31-4B8C-83A1-F6EECF244321}">
                <p14:modId xmlns:p14="http://schemas.microsoft.com/office/powerpoint/2010/main" val="1275600226"/>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27670" name="Text Box 20"/>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25333" name="Group 21"/>
          <p:cNvGraphicFramePr>
            <a:graphicFrameLocks noGrp="1"/>
          </p:cNvGraphicFramePr>
          <p:nvPr>
            <p:extLst>
              <p:ext uri="{D42A27DB-BD31-4B8C-83A1-F6EECF244321}">
                <p14:modId xmlns:p14="http://schemas.microsoft.com/office/powerpoint/2010/main" val="1904122639"/>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27691" name="Text Box 41"/>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25354" name="Group 42"/>
          <p:cNvGraphicFramePr>
            <a:graphicFrameLocks noGrp="1"/>
          </p:cNvGraphicFramePr>
          <p:nvPr>
            <p:extLst>
              <p:ext uri="{D42A27DB-BD31-4B8C-83A1-F6EECF244321}">
                <p14:modId xmlns:p14="http://schemas.microsoft.com/office/powerpoint/2010/main" val="2721382714"/>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27750" name="Text Box 100"/>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25416" name="Line 104"/>
          <p:cNvSpPr>
            <a:spLocks noChangeShapeType="1"/>
          </p:cNvSpPr>
          <p:nvPr/>
        </p:nvSpPr>
        <p:spPr bwMode="auto">
          <a:xfrm flipV="1">
            <a:off x="2438400" y="3581400"/>
            <a:ext cx="2057400" cy="2286000"/>
          </a:xfrm>
          <a:prstGeom prst="line">
            <a:avLst/>
          </a:prstGeom>
          <a:noFill/>
          <a:ln w="38100">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25416"/>
                                        </p:tgtEl>
                                        <p:attrNameLst>
                                          <p:attrName>style.visibility</p:attrName>
                                        </p:attrNameLst>
                                      </p:cBhvr>
                                      <p:to>
                                        <p:strVal val="visible"/>
                                      </p:to>
                                    </p:set>
                                    <p:animEffect transition="in" filter="barn(outHorizontal)">
                                      <p:cBhvr>
                                        <p:cTn id="7" dur="500"/>
                                        <p:tgtEl>
                                          <p:spTgt spid="525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4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28675"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26442" name="Group 106"/>
          <p:cNvGraphicFramePr>
            <a:graphicFrameLocks noGrp="1"/>
          </p:cNvGraphicFramePr>
          <p:nvPr>
            <p:extLst>
              <p:ext uri="{D42A27DB-BD31-4B8C-83A1-F6EECF244321}">
                <p14:modId xmlns:p14="http://schemas.microsoft.com/office/powerpoint/2010/main" val="2674415057"/>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28694" name="Text Box 20"/>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26357" name="Group 21"/>
          <p:cNvGraphicFramePr>
            <a:graphicFrameLocks noGrp="1"/>
          </p:cNvGraphicFramePr>
          <p:nvPr>
            <p:extLst>
              <p:ext uri="{D42A27DB-BD31-4B8C-83A1-F6EECF244321}">
                <p14:modId xmlns:p14="http://schemas.microsoft.com/office/powerpoint/2010/main" val="1640468235"/>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28715" name="Text Box 41"/>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26378" name="Group 42"/>
          <p:cNvGraphicFramePr>
            <a:graphicFrameLocks noGrp="1"/>
          </p:cNvGraphicFramePr>
          <p:nvPr>
            <p:extLst>
              <p:ext uri="{D42A27DB-BD31-4B8C-83A1-F6EECF244321}">
                <p14:modId xmlns:p14="http://schemas.microsoft.com/office/powerpoint/2010/main" val="1911514015"/>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28774" name="Text Box 100"/>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26437" name="AutoShape 101"/>
          <p:cNvSpPr>
            <a:spLocks noChangeArrowheads="1"/>
          </p:cNvSpPr>
          <p:nvPr/>
        </p:nvSpPr>
        <p:spPr bwMode="auto">
          <a:xfrm>
            <a:off x="3886200" y="44958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26438" name="Line 102"/>
          <p:cNvSpPr>
            <a:spLocks noChangeShapeType="1"/>
          </p:cNvSpPr>
          <p:nvPr/>
        </p:nvSpPr>
        <p:spPr bwMode="auto">
          <a:xfrm flipV="1">
            <a:off x="2438400" y="4724400"/>
            <a:ext cx="609600" cy="6096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26439" name="Line 103"/>
          <p:cNvSpPr>
            <a:spLocks noChangeShapeType="1"/>
          </p:cNvSpPr>
          <p:nvPr/>
        </p:nvSpPr>
        <p:spPr bwMode="auto">
          <a:xfrm flipH="1">
            <a:off x="4419600" y="3581400"/>
            <a:ext cx="6096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6438"/>
                                        </p:tgtEl>
                                        <p:attrNameLst>
                                          <p:attrName>style.visibility</p:attrName>
                                        </p:attrNameLst>
                                      </p:cBhvr>
                                      <p:to>
                                        <p:strVal val="visible"/>
                                      </p:to>
                                    </p:set>
                                    <p:animEffect transition="in" filter="wipe(left)">
                                      <p:cBhvr>
                                        <p:cTn id="7" dur="500"/>
                                        <p:tgtEl>
                                          <p:spTgt spid="5264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26439"/>
                                        </p:tgtEl>
                                        <p:attrNameLst>
                                          <p:attrName>style.visibility</p:attrName>
                                        </p:attrNameLst>
                                      </p:cBhvr>
                                      <p:to>
                                        <p:strVal val="visible"/>
                                      </p:to>
                                    </p:set>
                                    <p:animEffect transition="in" filter="wipe(up)">
                                      <p:cBhvr>
                                        <p:cTn id="12" dur="500"/>
                                        <p:tgtEl>
                                          <p:spTgt spid="5264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26437"/>
                                        </p:tgtEl>
                                        <p:attrNameLst>
                                          <p:attrName>style.visibility</p:attrName>
                                        </p:attrNameLst>
                                      </p:cBhvr>
                                      <p:to>
                                        <p:strVal val="visible"/>
                                      </p:to>
                                    </p:set>
                                    <p:animEffect transition="in" filter="checkerboard(across)">
                                      <p:cBhvr>
                                        <p:cTn id="17" dur="500"/>
                                        <p:tgtEl>
                                          <p:spTgt spid="526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437" grpId="0" animBg="1"/>
      <p:bldP spid="526438" grpId="0" animBg="1"/>
      <p:bldP spid="52643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29699"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27364" name="Group 4"/>
          <p:cNvGraphicFramePr>
            <a:graphicFrameLocks noGrp="1"/>
          </p:cNvGraphicFramePr>
          <p:nvPr>
            <p:extLst>
              <p:ext uri="{D42A27DB-BD31-4B8C-83A1-F6EECF244321}">
                <p14:modId xmlns:p14="http://schemas.microsoft.com/office/powerpoint/2010/main" val="309596675"/>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29718"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27383" name="Group 23"/>
          <p:cNvGraphicFramePr>
            <a:graphicFrameLocks noGrp="1"/>
          </p:cNvGraphicFramePr>
          <p:nvPr>
            <p:extLst>
              <p:ext uri="{D42A27DB-BD31-4B8C-83A1-F6EECF244321}">
                <p14:modId xmlns:p14="http://schemas.microsoft.com/office/powerpoint/2010/main" val="3741026565"/>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29739"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27404" name="Group 44"/>
          <p:cNvGraphicFramePr>
            <a:graphicFrameLocks noGrp="1"/>
          </p:cNvGraphicFramePr>
          <p:nvPr>
            <p:extLst>
              <p:ext uri="{D42A27DB-BD31-4B8C-83A1-F6EECF244321}">
                <p14:modId xmlns:p14="http://schemas.microsoft.com/office/powerpoint/2010/main" val="251644127"/>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29798"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27463" name="AutoShape 103"/>
          <p:cNvSpPr>
            <a:spLocks noChangeArrowheads="1"/>
          </p:cNvSpPr>
          <p:nvPr/>
        </p:nvSpPr>
        <p:spPr bwMode="auto">
          <a:xfrm>
            <a:off x="3886200" y="52578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27464" name="Line 104"/>
          <p:cNvSpPr>
            <a:spLocks noChangeShapeType="1"/>
          </p:cNvSpPr>
          <p:nvPr/>
        </p:nvSpPr>
        <p:spPr bwMode="auto">
          <a:xfrm flipV="1">
            <a:off x="2438400" y="5562600"/>
            <a:ext cx="609600" cy="3048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27465" name="Line 105"/>
          <p:cNvSpPr>
            <a:spLocks noChangeShapeType="1"/>
          </p:cNvSpPr>
          <p:nvPr/>
        </p:nvSpPr>
        <p:spPr bwMode="auto">
          <a:xfrm flipH="1">
            <a:off x="4419600" y="3581400"/>
            <a:ext cx="6096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7464"/>
                                        </p:tgtEl>
                                        <p:attrNameLst>
                                          <p:attrName>style.visibility</p:attrName>
                                        </p:attrNameLst>
                                      </p:cBhvr>
                                      <p:to>
                                        <p:strVal val="visible"/>
                                      </p:to>
                                    </p:set>
                                    <p:animEffect transition="in" filter="wipe(left)">
                                      <p:cBhvr>
                                        <p:cTn id="7" dur="500"/>
                                        <p:tgtEl>
                                          <p:spTgt spid="5274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27465"/>
                                        </p:tgtEl>
                                        <p:attrNameLst>
                                          <p:attrName>style.visibility</p:attrName>
                                        </p:attrNameLst>
                                      </p:cBhvr>
                                      <p:to>
                                        <p:strVal val="visible"/>
                                      </p:to>
                                    </p:set>
                                    <p:animEffect transition="in" filter="wipe(up)">
                                      <p:cBhvr>
                                        <p:cTn id="12" dur="500"/>
                                        <p:tgtEl>
                                          <p:spTgt spid="5274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27463"/>
                                        </p:tgtEl>
                                        <p:attrNameLst>
                                          <p:attrName>style.visibility</p:attrName>
                                        </p:attrNameLst>
                                      </p:cBhvr>
                                      <p:to>
                                        <p:strVal val="visible"/>
                                      </p:to>
                                    </p:set>
                                    <p:animEffect transition="in" filter="checkerboard(across)">
                                      <p:cBhvr>
                                        <p:cTn id="17" dur="500"/>
                                        <p:tgtEl>
                                          <p:spTgt spid="527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463" grpId="0" animBg="1"/>
      <p:bldP spid="527464" grpId="0" animBg="1"/>
      <p:bldP spid="52746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30723"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28388" name="Group 4"/>
          <p:cNvGraphicFramePr>
            <a:graphicFrameLocks noGrp="1"/>
          </p:cNvGraphicFramePr>
          <p:nvPr>
            <p:extLst>
              <p:ext uri="{D42A27DB-BD31-4B8C-83A1-F6EECF244321}">
                <p14:modId xmlns:p14="http://schemas.microsoft.com/office/powerpoint/2010/main" val="1590834300"/>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30742"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28407" name="Group 23"/>
          <p:cNvGraphicFramePr>
            <a:graphicFrameLocks noGrp="1"/>
          </p:cNvGraphicFramePr>
          <p:nvPr>
            <p:extLst>
              <p:ext uri="{D42A27DB-BD31-4B8C-83A1-F6EECF244321}">
                <p14:modId xmlns:p14="http://schemas.microsoft.com/office/powerpoint/2010/main" val="2899671201"/>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30763"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28428" name="Group 44"/>
          <p:cNvGraphicFramePr>
            <a:graphicFrameLocks noGrp="1"/>
          </p:cNvGraphicFramePr>
          <p:nvPr>
            <p:extLst>
              <p:ext uri="{D42A27DB-BD31-4B8C-83A1-F6EECF244321}">
                <p14:modId xmlns:p14="http://schemas.microsoft.com/office/powerpoint/2010/main" val="2867415379"/>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30822"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28487" name="AutoShape 103"/>
          <p:cNvSpPr>
            <a:spLocks noChangeArrowheads="1"/>
          </p:cNvSpPr>
          <p:nvPr/>
        </p:nvSpPr>
        <p:spPr bwMode="auto">
          <a:xfrm>
            <a:off x="3886200" y="60960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28488" name="Line 104"/>
          <p:cNvSpPr>
            <a:spLocks noChangeShapeType="1"/>
          </p:cNvSpPr>
          <p:nvPr/>
        </p:nvSpPr>
        <p:spPr bwMode="auto">
          <a:xfrm flipV="1">
            <a:off x="2438400" y="6400800"/>
            <a:ext cx="609600" cy="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28489" name="Line 105"/>
          <p:cNvSpPr>
            <a:spLocks noChangeShapeType="1"/>
          </p:cNvSpPr>
          <p:nvPr/>
        </p:nvSpPr>
        <p:spPr bwMode="auto">
          <a:xfrm flipH="1">
            <a:off x="4419600" y="3581400"/>
            <a:ext cx="6096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8488"/>
                                        </p:tgtEl>
                                        <p:attrNameLst>
                                          <p:attrName>style.visibility</p:attrName>
                                        </p:attrNameLst>
                                      </p:cBhvr>
                                      <p:to>
                                        <p:strVal val="visible"/>
                                      </p:to>
                                    </p:set>
                                    <p:animEffect transition="in" filter="wipe(left)">
                                      <p:cBhvr>
                                        <p:cTn id="7" dur="500"/>
                                        <p:tgtEl>
                                          <p:spTgt spid="5284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28489"/>
                                        </p:tgtEl>
                                        <p:attrNameLst>
                                          <p:attrName>style.visibility</p:attrName>
                                        </p:attrNameLst>
                                      </p:cBhvr>
                                      <p:to>
                                        <p:strVal val="visible"/>
                                      </p:to>
                                    </p:set>
                                    <p:animEffect transition="in" filter="wipe(right)">
                                      <p:cBhvr>
                                        <p:cTn id="12" dur="500"/>
                                        <p:tgtEl>
                                          <p:spTgt spid="5284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28487"/>
                                        </p:tgtEl>
                                        <p:attrNameLst>
                                          <p:attrName>style.visibility</p:attrName>
                                        </p:attrNameLst>
                                      </p:cBhvr>
                                      <p:to>
                                        <p:strVal val="visible"/>
                                      </p:to>
                                    </p:set>
                                    <p:animEffect transition="in" filter="checkerboard(across)">
                                      <p:cBhvr>
                                        <p:cTn id="17" dur="500"/>
                                        <p:tgtEl>
                                          <p:spTgt spid="528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487" grpId="0" animBg="1"/>
      <p:bldP spid="528488" grpId="0" animBg="1"/>
      <p:bldP spid="52848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31747"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29412" name="Group 4"/>
          <p:cNvGraphicFramePr>
            <a:graphicFrameLocks noGrp="1"/>
          </p:cNvGraphicFramePr>
          <p:nvPr>
            <p:extLst>
              <p:ext uri="{D42A27DB-BD31-4B8C-83A1-F6EECF244321}">
                <p14:modId xmlns:p14="http://schemas.microsoft.com/office/powerpoint/2010/main" val="3921845868"/>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31766"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29431" name="Group 23"/>
          <p:cNvGraphicFramePr>
            <a:graphicFrameLocks noGrp="1"/>
          </p:cNvGraphicFramePr>
          <p:nvPr>
            <p:extLst>
              <p:ext uri="{D42A27DB-BD31-4B8C-83A1-F6EECF244321}">
                <p14:modId xmlns:p14="http://schemas.microsoft.com/office/powerpoint/2010/main" val="64914975"/>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31787"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29452" name="Group 44"/>
          <p:cNvGraphicFramePr>
            <a:graphicFrameLocks noGrp="1"/>
          </p:cNvGraphicFramePr>
          <p:nvPr>
            <p:extLst>
              <p:ext uri="{D42A27DB-BD31-4B8C-83A1-F6EECF244321}">
                <p14:modId xmlns:p14="http://schemas.microsoft.com/office/powerpoint/2010/main" val="4183545927"/>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31846"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29511" name="Line 103"/>
          <p:cNvSpPr>
            <a:spLocks noChangeShapeType="1"/>
          </p:cNvSpPr>
          <p:nvPr/>
        </p:nvSpPr>
        <p:spPr bwMode="auto">
          <a:xfrm flipV="1">
            <a:off x="2438400" y="3581400"/>
            <a:ext cx="2514600" cy="2819400"/>
          </a:xfrm>
          <a:prstGeom prst="line">
            <a:avLst/>
          </a:prstGeom>
          <a:noFill/>
          <a:ln w="38100">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29511"/>
                                        </p:tgtEl>
                                        <p:attrNameLst>
                                          <p:attrName>style.visibility</p:attrName>
                                        </p:attrNameLst>
                                      </p:cBhvr>
                                      <p:to>
                                        <p:strVal val="visible"/>
                                      </p:to>
                                    </p:set>
                                    <p:animEffect transition="in" filter="barn(outHorizontal)">
                                      <p:cBhvr>
                                        <p:cTn id="7" dur="500"/>
                                        <p:tgtEl>
                                          <p:spTgt spid="529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95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構文解析系</a:t>
            </a:r>
            <a:br>
              <a:rPr lang="ja-JP" altLang="en-US">
                <a:effectLst/>
              </a:rPr>
            </a:br>
            <a:r>
              <a:rPr lang="ja-JP" altLang="en-US" sz="4000">
                <a:effectLst/>
              </a:rPr>
              <a:t>(</a:t>
            </a:r>
            <a:r>
              <a:rPr lang="en-US" altLang="ja-JP" sz="4000">
                <a:effectLst/>
              </a:rPr>
              <a:t>syntax analizer, parser)</a:t>
            </a:r>
          </a:p>
        </p:txBody>
      </p:sp>
      <p:sp>
        <p:nvSpPr>
          <p:cNvPr id="6147" name="Rectangle 3"/>
          <p:cNvSpPr>
            <a:spLocks noGrp="1" noChangeArrowheads="1"/>
          </p:cNvSpPr>
          <p:nvPr>
            <p:ph idx="1"/>
          </p:nvPr>
        </p:nvSpPr>
        <p:spPr>
          <a:xfrm>
            <a:off x="457200" y="1600200"/>
            <a:ext cx="8153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構文解析系</a:t>
            </a:r>
          </a:p>
          <a:p>
            <a:pPr lvl="1"/>
            <a:r>
              <a:rPr lang="ja-JP" altLang="en-US">
                <a:effectLst/>
              </a:rPr>
              <a:t>構文解析木を作成</a:t>
            </a:r>
          </a:p>
        </p:txBody>
      </p:sp>
      <p:sp>
        <p:nvSpPr>
          <p:cNvPr id="126980" name="Rectangle 4"/>
          <p:cNvSpPr>
            <a:spLocks noChangeArrowheads="1"/>
          </p:cNvSpPr>
          <p:nvPr/>
        </p:nvSpPr>
        <p:spPr bwMode="auto">
          <a:xfrm>
            <a:off x="304800" y="2971800"/>
            <a:ext cx="25908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if (</a:t>
            </a:r>
            <a:r>
              <a:rPr lang="en-US" altLang="ja-JP" dirty="0" err="1"/>
              <a:t>ans</a:t>
            </a:r>
            <a:r>
              <a:rPr lang="en-US" altLang="ja-JP" dirty="0"/>
              <a:t> &gt; 123 )</a:t>
            </a:r>
            <a:r>
              <a:rPr lang="en-US" altLang="ja-JP" sz="2000" dirty="0">
                <a:solidFill>
                  <a:srgbClr val="FFFF66"/>
                </a:solidFill>
              </a:rPr>
              <a:t>　</a:t>
            </a:r>
          </a:p>
          <a:p>
            <a:pPr eaLnBrk="1" hangingPunct="1">
              <a:spcBef>
                <a:spcPct val="0"/>
              </a:spcBef>
              <a:buClrTx/>
              <a:buSzTx/>
              <a:buFontTx/>
              <a:buNone/>
            </a:pPr>
            <a:r>
              <a:rPr lang="en-US" altLang="ja-JP" dirty="0"/>
              <a:t>  output (‘1’) ; </a:t>
            </a:r>
          </a:p>
        </p:txBody>
      </p:sp>
      <p:sp>
        <p:nvSpPr>
          <p:cNvPr id="126981" name="Text Box 5"/>
          <p:cNvSpPr txBox="1">
            <a:spLocks noChangeArrowheads="1"/>
          </p:cNvSpPr>
          <p:nvPr/>
        </p:nvSpPr>
        <p:spPr bwMode="auto">
          <a:xfrm>
            <a:off x="4953000" y="1752600"/>
            <a:ext cx="955675" cy="5984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if </a:t>
            </a:r>
            <a:r>
              <a:rPr lang="ja-JP" altLang="en-US"/>
              <a:t>文</a:t>
            </a:r>
          </a:p>
        </p:txBody>
      </p:sp>
      <p:grpSp>
        <p:nvGrpSpPr>
          <p:cNvPr id="127021" name="Group 45"/>
          <p:cNvGrpSpPr>
            <a:grpSpLocks/>
          </p:cNvGrpSpPr>
          <p:nvPr/>
        </p:nvGrpSpPr>
        <p:grpSpPr bwMode="auto">
          <a:xfrm>
            <a:off x="3581400" y="2362200"/>
            <a:ext cx="3733800" cy="838200"/>
            <a:chOff x="2160" y="1920"/>
            <a:chExt cx="2352" cy="528"/>
          </a:xfrm>
        </p:grpSpPr>
        <p:sp>
          <p:nvSpPr>
            <p:cNvPr id="6190" name="Oval 6"/>
            <p:cNvSpPr>
              <a:spLocks noChangeArrowheads="1"/>
            </p:cNvSpPr>
            <p:nvPr/>
          </p:nvSpPr>
          <p:spPr bwMode="auto">
            <a:xfrm>
              <a:off x="2160" y="21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if</a:t>
              </a:r>
            </a:p>
          </p:txBody>
        </p:sp>
        <p:sp>
          <p:nvSpPr>
            <p:cNvPr id="6191" name="Oval 7"/>
            <p:cNvSpPr>
              <a:spLocks noChangeArrowheads="1"/>
            </p:cNvSpPr>
            <p:nvPr/>
          </p:nvSpPr>
          <p:spPr bwMode="auto">
            <a:xfrm>
              <a:off x="2592" y="21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6192" name="Rectangle 8"/>
            <p:cNvSpPr>
              <a:spLocks noChangeArrowheads="1"/>
            </p:cNvSpPr>
            <p:nvPr/>
          </p:nvSpPr>
          <p:spPr bwMode="auto">
            <a:xfrm>
              <a:off x="3072" y="2112"/>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6193" name="Oval 9"/>
            <p:cNvSpPr>
              <a:spLocks noChangeArrowheads="1"/>
            </p:cNvSpPr>
            <p:nvPr/>
          </p:nvSpPr>
          <p:spPr bwMode="auto">
            <a:xfrm>
              <a:off x="3600" y="21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6194" name="Rectangle 10"/>
            <p:cNvSpPr>
              <a:spLocks noChangeArrowheads="1"/>
            </p:cNvSpPr>
            <p:nvPr/>
          </p:nvSpPr>
          <p:spPr bwMode="auto">
            <a:xfrm>
              <a:off x="4080" y="2112"/>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文</a:t>
              </a:r>
            </a:p>
          </p:txBody>
        </p:sp>
        <p:sp>
          <p:nvSpPr>
            <p:cNvPr id="6195" name="Line 11"/>
            <p:cNvSpPr>
              <a:spLocks noChangeShapeType="1"/>
            </p:cNvSpPr>
            <p:nvPr/>
          </p:nvSpPr>
          <p:spPr bwMode="auto">
            <a:xfrm flipH="1">
              <a:off x="2352" y="1920"/>
              <a:ext cx="96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96" name="Line 12"/>
            <p:cNvSpPr>
              <a:spLocks noChangeShapeType="1"/>
            </p:cNvSpPr>
            <p:nvPr/>
          </p:nvSpPr>
          <p:spPr bwMode="auto">
            <a:xfrm flipH="1">
              <a:off x="2784" y="1920"/>
              <a:ext cx="52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97" name="Line 13"/>
            <p:cNvSpPr>
              <a:spLocks noChangeShapeType="1"/>
            </p:cNvSpPr>
            <p:nvPr/>
          </p:nvSpPr>
          <p:spPr bwMode="auto">
            <a:xfrm>
              <a:off x="3312" y="192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98" name="Line 14"/>
            <p:cNvSpPr>
              <a:spLocks noChangeShapeType="1"/>
            </p:cNvSpPr>
            <p:nvPr/>
          </p:nvSpPr>
          <p:spPr bwMode="auto">
            <a:xfrm>
              <a:off x="3312" y="1920"/>
              <a:ext cx="43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99" name="Line 15"/>
            <p:cNvSpPr>
              <a:spLocks noChangeShapeType="1"/>
            </p:cNvSpPr>
            <p:nvPr/>
          </p:nvSpPr>
          <p:spPr bwMode="auto">
            <a:xfrm>
              <a:off x="3312" y="1920"/>
              <a:ext cx="100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4" name="Group 48"/>
          <p:cNvGrpSpPr>
            <a:grpSpLocks/>
          </p:cNvGrpSpPr>
          <p:nvPr/>
        </p:nvGrpSpPr>
        <p:grpSpPr bwMode="auto">
          <a:xfrm>
            <a:off x="2971800" y="4038600"/>
            <a:ext cx="838200" cy="838200"/>
            <a:chOff x="1776" y="2880"/>
            <a:chExt cx="528" cy="528"/>
          </a:xfrm>
        </p:grpSpPr>
        <p:sp>
          <p:nvSpPr>
            <p:cNvPr id="6188" name="Rectangle 19"/>
            <p:cNvSpPr>
              <a:spLocks noChangeArrowheads="1"/>
            </p:cNvSpPr>
            <p:nvPr/>
          </p:nvSpPr>
          <p:spPr bwMode="auto">
            <a:xfrm>
              <a:off x="1776" y="3072"/>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変数</a:t>
              </a:r>
            </a:p>
          </p:txBody>
        </p:sp>
        <p:sp>
          <p:nvSpPr>
            <p:cNvPr id="6189" name="Line 21"/>
            <p:cNvSpPr>
              <a:spLocks noChangeShapeType="1"/>
            </p:cNvSpPr>
            <p:nvPr/>
          </p:nvSpPr>
          <p:spPr bwMode="auto">
            <a:xfrm>
              <a:off x="2016" y="288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5" name="Group 49"/>
          <p:cNvGrpSpPr>
            <a:grpSpLocks/>
          </p:cNvGrpSpPr>
          <p:nvPr/>
        </p:nvGrpSpPr>
        <p:grpSpPr bwMode="auto">
          <a:xfrm>
            <a:off x="4419600" y="4038600"/>
            <a:ext cx="838200" cy="838200"/>
            <a:chOff x="2688" y="2880"/>
            <a:chExt cx="528" cy="528"/>
          </a:xfrm>
        </p:grpSpPr>
        <p:sp>
          <p:nvSpPr>
            <p:cNvPr id="6186" name="Rectangle 20"/>
            <p:cNvSpPr>
              <a:spLocks noChangeArrowheads="1"/>
            </p:cNvSpPr>
            <p:nvPr/>
          </p:nvSpPr>
          <p:spPr bwMode="auto">
            <a:xfrm>
              <a:off x="2688" y="3072"/>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整数</a:t>
              </a:r>
            </a:p>
          </p:txBody>
        </p:sp>
        <p:sp>
          <p:nvSpPr>
            <p:cNvPr id="6187" name="Line 22"/>
            <p:cNvSpPr>
              <a:spLocks noChangeShapeType="1"/>
            </p:cNvSpPr>
            <p:nvPr/>
          </p:nvSpPr>
          <p:spPr bwMode="auto">
            <a:xfrm>
              <a:off x="2928" y="288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2" name="Group 46"/>
          <p:cNvGrpSpPr>
            <a:grpSpLocks/>
          </p:cNvGrpSpPr>
          <p:nvPr/>
        </p:nvGrpSpPr>
        <p:grpSpPr bwMode="auto">
          <a:xfrm>
            <a:off x="3048000" y="3200400"/>
            <a:ext cx="2286000" cy="838200"/>
            <a:chOff x="1824" y="2448"/>
            <a:chExt cx="1440" cy="528"/>
          </a:xfrm>
        </p:grpSpPr>
        <p:sp>
          <p:nvSpPr>
            <p:cNvPr id="6180" name="Rectangle 16"/>
            <p:cNvSpPr>
              <a:spLocks noChangeArrowheads="1"/>
            </p:cNvSpPr>
            <p:nvPr/>
          </p:nvSpPr>
          <p:spPr bwMode="auto">
            <a:xfrm>
              <a:off x="1824" y="2640"/>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6181" name="Oval 17"/>
            <p:cNvSpPr>
              <a:spLocks noChangeArrowheads="1"/>
            </p:cNvSpPr>
            <p:nvPr/>
          </p:nvSpPr>
          <p:spPr bwMode="auto">
            <a:xfrm>
              <a:off x="2304" y="264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&gt;</a:t>
              </a:r>
            </a:p>
          </p:txBody>
        </p:sp>
        <p:sp>
          <p:nvSpPr>
            <p:cNvPr id="6182" name="Rectangle 18"/>
            <p:cNvSpPr>
              <a:spLocks noChangeArrowheads="1"/>
            </p:cNvSpPr>
            <p:nvPr/>
          </p:nvSpPr>
          <p:spPr bwMode="auto">
            <a:xfrm>
              <a:off x="2688" y="2640"/>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6183" name="Line 23"/>
            <p:cNvSpPr>
              <a:spLocks noChangeShapeType="1"/>
            </p:cNvSpPr>
            <p:nvPr/>
          </p:nvSpPr>
          <p:spPr bwMode="auto">
            <a:xfrm flipH="1">
              <a:off x="2016" y="2448"/>
              <a:ext cx="124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84" name="Line 24"/>
            <p:cNvSpPr>
              <a:spLocks noChangeShapeType="1"/>
            </p:cNvSpPr>
            <p:nvPr/>
          </p:nvSpPr>
          <p:spPr bwMode="auto">
            <a:xfrm flipH="1">
              <a:off x="2496" y="2448"/>
              <a:ext cx="76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85" name="Line 25"/>
            <p:cNvSpPr>
              <a:spLocks noChangeShapeType="1"/>
            </p:cNvSpPr>
            <p:nvPr/>
          </p:nvSpPr>
          <p:spPr bwMode="auto">
            <a:xfrm flipH="1">
              <a:off x="2976" y="2448"/>
              <a:ext cx="28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35" name="Group 59"/>
          <p:cNvGrpSpPr>
            <a:grpSpLocks/>
          </p:cNvGrpSpPr>
          <p:nvPr/>
        </p:nvGrpSpPr>
        <p:grpSpPr bwMode="auto">
          <a:xfrm>
            <a:off x="3048000" y="4876800"/>
            <a:ext cx="685800" cy="838200"/>
            <a:chOff x="1920" y="3072"/>
            <a:chExt cx="432" cy="528"/>
          </a:xfrm>
        </p:grpSpPr>
        <p:sp>
          <p:nvSpPr>
            <p:cNvPr id="6178" name="Line 26"/>
            <p:cNvSpPr>
              <a:spLocks noChangeShapeType="1"/>
            </p:cNvSpPr>
            <p:nvPr/>
          </p:nvSpPr>
          <p:spPr bwMode="auto">
            <a:xfrm>
              <a:off x="2112" y="3072"/>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79" name="Oval 27"/>
            <p:cNvSpPr>
              <a:spLocks noChangeArrowheads="1"/>
            </p:cNvSpPr>
            <p:nvPr/>
          </p:nvSpPr>
          <p:spPr bwMode="auto">
            <a:xfrm>
              <a:off x="1920" y="3264"/>
              <a:ext cx="432"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ans</a:t>
              </a:r>
            </a:p>
          </p:txBody>
        </p:sp>
      </p:grpSp>
      <p:grpSp>
        <p:nvGrpSpPr>
          <p:cNvPr id="127027" name="Group 51"/>
          <p:cNvGrpSpPr>
            <a:grpSpLocks/>
          </p:cNvGrpSpPr>
          <p:nvPr/>
        </p:nvGrpSpPr>
        <p:grpSpPr bwMode="auto">
          <a:xfrm>
            <a:off x="4495800" y="4876800"/>
            <a:ext cx="685800" cy="838200"/>
            <a:chOff x="2736" y="3408"/>
            <a:chExt cx="432" cy="528"/>
          </a:xfrm>
        </p:grpSpPr>
        <p:sp>
          <p:nvSpPr>
            <p:cNvPr id="6176" name="Line 28"/>
            <p:cNvSpPr>
              <a:spLocks noChangeShapeType="1"/>
            </p:cNvSpPr>
            <p:nvPr/>
          </p:nvSpPr>
          <p:spPr bwMode="auto">
            <a:xfrm>
              <a:off x="2928" y="340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77" name="Oval 29"/>
            <p:cNvSpPr>
              <a:spLocks noChangeArrowheads="1"/>
            </p:cNvSpPr>
            <p:nvPr/>
          </p:nvSpPr>
          <p:spPr bwMode="auto">
            <a:xfrm>
              <a:off x="2736" y="3600"/>
              <a:ext cx="432"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123</a:t>
              </a:r>
            </a:p>
          </p:txBody>
        </p:sp>
      </p:grpSp>
      <p:grpSp>
        <p:nvGrpSpPr>
          <p:cNvPr id="127034" name="Group 58"/>
          <p:cNvGrpSpPr>
            <a:grpSpLocks/>
          </p:cNvGrpSpPr>
          <p:nvPr/>
        </p:nvGrpSpPr>
        <p:grpSpPr bwMode="auto">
          <a:xfrm>
            <a:off x="6629400" y="3200400"/>
            <a:ext cx="1219200" cy="838200"/>
            <a:chOff x="4176" y="2016"/>
            <a:chExt cx="768" cy="528"/>
          </a:xfrm>
        </p:grpSpPr>
        <p:sp>
          <p:nvSpPr>
            <p:cNvPr id="6174" name="Rectangle 30"/>
            <p:cNvSpPr>
              <a:spLocks noChangeArrowheads="1"/>
            </p:cNvSpPr>
            <p:nvPr/>
          </p:nvSpPr>
          <p:spPr bwMode="auto">
            <a:xfrm>
              <a:off x="4176" y="2208"/>
              <a:ext cx="76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出力文</a:t>
              </a:r>
            </a:p>
          </p:txBody>
        </p:sp>
        <p:sp>
          <p:nvSpPr>
            <p:cNvPr id="6175" name="Line 31"/>
            <p:cNvSpPr>
              <a:spLocks noChangeShapeType="1"/>
            </p:cNvSpPr>
            <p:nvPr/>
          </p:nvSpPr>
          <p:spPr bwMode="auto">
            <a:xfrm>
              <a:off x="4416" y="2016"/>
              <a:ext cx="144"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3" name="Group 47"/>
          <p:cNvGrpSpPr>
            <a:grpSpLocks/>
          </p:cNvGrpSpPr>
          <p:nvPr/>
        </p:nvGrpSpPr>
        <p:grpSpPr bwMode="auto">
          <a:xfrm>
            <a:off x="5486400" y="4038600"/>
            <a:ext cx="3352800" cy="838200"/>
            <a:chOff x="3408" y="2880"/>
            <a:chExt cx="2112" cy="528"/>
          </a:xfrm>
        </p:grpSpPr>
        <p:sp>
          <p:nvSpPr>
            <p:cNvPr id="6164" name="Oval 32"/>
            <p:cNvSpPr>
              <a:spLocks noChangeArrowheads="1"/>
            </p:cNvSpPr>
            <p:nvPr/>
          </p:nvSpPr>
          <p:spPr bwMode="auto">
            <a:xfrm>
              <a:off x="3408" y="3072"/>
              <a:ext cx="57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dirty="0"/>
                <a:t>output</a:t>
              </a:r>
            </a:p>
          </p:txBody>
        </p:sp>
        <p:sp>
          <p:nvSpPr>
            <p:cNvPr id="6165" name="Oval 35"/>
            <p:cNvSpPr>
              <a:spLocks noChangeArrowheads="1"/>
            </p:cNvSpPr>
            <p:nvPr/>
          </p:nvSpPr>
          <p:spPr bwMode="auto">
            <a:xfrm>
              <a:off x="4032" y="307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6166" name="Rectangle 36"/>
            <p:cNvSpPr>
              <a:spLocks noChangeArrowheads="1"/>
            </p:cNvSpPr>
            <p:nvPr/>
          </p:nvSpPr>
          <p:spPr bwMode="auto">
            <a:xfrm>
              <a:off x="4416" y="3072"/>
              <a:ext cx="384"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6167" name="Oval 37"/>
            <p:cNvSpPr>
              <a:spLocks noChangeArrowheads="1"/>
            </p:cNvSpPr>
            <p:nvPr/>
          </p:nvSpPr>
          <p:spPr bwMode="auto">
            <a:xfrm>
              <a:off x="4848" y="307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6168" name="Line 38"/>
            <p:cNvSpPr>
              <a:spLocks noChangeShapeType="1"/>
            </p:cNvSpPr>
            <p:nvPr/>
          </p:nvSpPr>
          <p:spPr bwMode="auto">
            <a:xfrm flipH="1">
              <a:off x="3744" y="2880"/>
              <a:ext cx="72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69" name="Line 39"/>
            <p:cNvSpPr>
              <a:spLocks noChangeShapeType="1"/>
            </p:cNvSpPr>
            <p:nvPr/>
          </p:nvSpPr>
          <p:spPr bwMode="auto">
            <a:xfrm flipH="1">
              <a:off x="4272" y="2880"/>
              <a:ext cx="19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70" name="Line 40"/>
            <p:cNvSpPr>
              <a:spLocks noChangeShapeType="1"/>
            </p:cNvSpPr>
            <p:nvPr/>
          </p:nvSpPr>
          <p:spPr bwMode="auto">
            <a:xfrm>
              <a:off x="4464" y="2880"/>
              <a:ext cx="24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71" name="Line 41"/>
            <p:cNvSpPr>
              <a:spLocks noChangeShapeType="1"/>
            </p:cNvSpPr>
            <p:nvPr/>
          </p:nvSpPr>
          <p:spPr bwMode="auto">
            <a:xfrm>
              <a:off x="4464" y="2880"/>
              <a:ext cx="52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72" name="Oval 42"/>
            <p:cNvSpPr>
              <a:spLocks noChangeArrowheads="1"/>
            </p:cNvSpPr>
            <p:nvPr/>
          </p:nvSpPr>
          <p:spPr bwMode="auto">
            <a:xfrm>
              <a:off x="5184" y="307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6173" name="Line 44"/>
            <p:cNvSpPr>
              <a:spLocks noChangeShapeType="1"/>
            </p:cNvSpPr>
            <p:nvPr/>
          </p:nvSpPr>
          <p:spPr bwMode="auto">
            <a:xfrm>
              <a:off x="4464" y="2880"/>
              <a:ext cx="91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8" name="Group 52"/>
          <p:cNvGrpSpPr>
            <a:grpSpLocks/>
          </p:cNvGrpSpPr>
          <p:nvPr/>
        </p:nvGrpSpPr>
        <p:grpSpPr bwMode="auto">
          <a:xfrm>
            <a:off x="7010400" y="4876800"/>
            <a:ext cx="838200" cy="838200"/>
            <a:chOff x="2688" y="2880"/>
            <a:chExt cx="528" cy="528"/>
          </a:xfrm>
        </p:grpSpPr>
        <p:sp>
          <p:nvSpPr>
            <p:cNvPr id="6162" name="Rectangle 53"/>
            <p:cNvSpPr>
              <a:spLocks noChangeArrowheads="1"/>
            </p:cNvSpPr>
            <p:nvPr/>
          </p:nvSpPr>
          <p:spPr bwMode="auto">
            <a:xfrm>
              <a:off x="2688" y="3072"/>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文字</a:t>
              </a:r>
            </a:p>
          </p:txBody>
        </p:sp>
        <p:sp>
          <p:nvSpPr>
            <p:cNvPr id="6163" name="Line 54"/>
            <p:cNvSpPr>
              <a:spLocks noChangeShapeType="1"/>
            </p:cNvSpPr>
            <p:nvPr/>
          </p:nvSpPr>
          <p:spPr bwMode="auto">
            <a:xfrm>
              <a:off x="2928" y="288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31" name="Group 55"/>
          <p:cNvGrpSpPr>
            <a:grpSpLocks/>
          </p:cNvGrpSpPr>
          <p:nvPr/>
        </p:nvGrpSpPr>
        <p:grpSpPr bwMode="auto">
          <a:xfrm>
            <a:off x="7086600" y="5715000"/>
            <a:ext cx="685800" cy="838200"/>
            <a:chOff x="2736" y="3408"/>
            <a:chExt cx="432" cy="528"/>
          </a:xfrm>
        </p:grpSpPr>
        <p:sp>
          <p:nvSpPr>
            <p:cNvPr id="6160" name="Line 56"/>
            <p:cNvSpPr>
              <a:spLocks noChangeShapeType="1"/>
            </p:cNvSpPr>
            <p:nvPr/>
          </p:nvSpPr>
          <p:spPr bwMode="auto">
            <a:xfrm>
              <a:off x="2928" y="340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161" name="Oval 57"/>
            <p:cNvSpPr>
              <a:spLocks noChangeArrowheads="1"/>
            </p:cNvSpPr>
            <p:nvPr/>
          </p:nvSpPr>
          <p:spPr bwMode="auto">
            <a:xfrm>
              <a:off x="2736" y="3600"/>
              <a:ext cx="432"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6980"/>
                                        </p:tgtEl>
                                        <p:attrNameLst>
                                          <p:attrName>style.visibility</p:attrName>
                                        </p:attrNameLst>
                                      </p:cBhvr>
                                      <p:to>
                                        <p:strVal val="visible"/>
                                      </p:to>
                                    </p:set>
                                    <p:animEffect transition="in" filter="checkerboard(across)">
                                      <p:cBhvr>
                                        <p:cTn id="7" dur="500"/>
                                        <p:tgtEl>
                                          <p:spTgt spid="1269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6981"/>
                                        </p:tgtEl>
                                        <p:attrNameLst>
                                          <p:attrName>style.visibility</p:attrName>
                                        </p:attrNameLst>
                                      </p:cBhvr>
                                      <p:to>
                                        <p:strVal val="visible"/>
                                      </p:to>
                                    </p:set>
                                    <p:animEffect transition="in" filter="wipe(up)">
                                      <p:cBhvr>
                                        <p:cTn id="12" dur="500"/>
                                        <p:tgtEl>
                                          <p:spTgt spid="1269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27021"/>
                                        </p:tgtEl>
                                        <p:attrNameLst>
                                          <p:attrName>style.visibility</p:attrName>
                                        </p:attrNameLst>
                                      </p:cBhvr>
                                      <p:to>
                                        <p:strVal val="visible"/>
                                      </p:to>
                                    </p:set>
                                    <p:animEffect transition="in" filter="wipe(up)">
                                      <p:cBhvr>
                                        <p:cTn id="17" dur="500"/>
                                        <p:tgtEl>
                                          <p:spTgt spid="1270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27022"/>
                                        </p:tgtEl>
                                        <p:attrNameLst>
                                          <p:attrName>style.visibility</p:attrName>
                                        </p:attrNameLst>
                                      </p:cBhvr>
                                      <p:to>
                                        <p:strVal val="visible"/>
                                      </p:to>
                                    </p:set>
                                    <p:animEffect transition="in" filter="wipe(up)">
                                      <p:cBhvr>
                                        <p:cTn id="22" dur="500"/>
                                        <p:tgtEl>
                                          <p:spTgt spid="1270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27024"/>
                                        </p:tgtEl>
                                        <p:attrNameLst>
                                          <p:attrName>style.visibility</p:attrName>
                                        </p:attrNameLst>
                                      </p:cBhvr>
                                      <p:to>
                                        <p:strVal val="visible"/>
                                      </p:to>
                                    </p:set>
                                    <p:animEffect transition="in" filter="wipe(up)">
                                      <p:cBhvr>
                                        <p:cTn id="27" dur="500"/>
                                        <p:tgtEl>
                                          <p:spTgt spid="1270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27035"/>
                                        </p:tgtEl>
                                        <p:attrNameLst>
                                          <p:attrName>style.visibility</p:attrName>
                                        </p:attrNameLst>
                                      </p:cBhvr>
                                      <p:to>
                                        <p:strVal val="visible"/>
                                      </p:to>
                                    </p:set>
                                    <p:animEffect transition="in" filter="wipe(up)">
                                      <p:cBhvr>
                                        <p:cTn id="32" dur="500"/>
                                        <p:tgtEl>
                                          <p:spTgt spid="1270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27025"/>
                                        </p:tgtEl>
                                        <p:attrNameLst>
                                          <p:attrName>style.visibility</p:attrName>
                                        </p:attrNameLst>
                                      </p:cBhvr>
                                      <p:to>
                                        <p:strVal val="visible"/>
                                      </p:to>
                                    </p:set>
                                    <p:animEffect transition="in" filter="wipe(up)">
                                      <p:cBhvr>
                                        <p:cTn id="37" dur="500"/>
                                        <p:tgtEl>
                                          <p:spTgt spid="12702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27027"/>
                                        </p:tgtEl>
                                        <p:attrNameLst>
                                          <p:attrName>style.visibility</p:attrName>
                                        </p:attrNameLst>
                                      </p:cBhvr>
                                      <p:to>
                                        <p:strVal val="visible"/>
                                      </p:to>
                                    </p:set>
                                    <p:animEffect transition="in" filter="wipe(up)">
                                      <p:cBhvr>
                                        <p:cTn id="42" dur="500"/>
                                        <p:tgtEl>
                                          <p:spTgt spid="12702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27034"/>
                                        </p:tgtEl>
                                        <p:attrNameLst>
                                          <p:attrName>style.visibility</p:attrName>
                                        </p:attrNameLst>
                                      </p:cBhvr>
                                      <p:to>
                                        <p:strVal val="visible"/>
                                      </p:to>
                                    </p:set>
                                    <p:animEffect transition="in" filter="wipe(up)">
                                      <p:cBhvr>
                                        <p:cTn id="47" dur="500"/>
                                        <p:tgtEl>
                                          <p:spTgt spid="12703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127023"/>
                                        </p:tgtEl>
                                        <p:attrNameLst>
                                          <p:attrName>style.visibility</p:attrName>
                                        </p:attrNameLst>
                                      </p:cBhvr>
                                      <p:to>
                                        <p:strVal val="visible"/>
                                      </p:to>
                                    </p:set>
                                    <p:animEffect transition="in" filter="wipe(up)">
                                      <p:cBhvr>
                                        <p:cTn id="52" dur="500"/>
                                        <p:tgtEl>
                                          <p:spTgt spid="12702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127028"/>
                                        </p:tgtEl>
                                        <p:attrNameLst>
                                          <p:attrName>style.visibility</p:attrName>
                                        </p:attrNameLst>
                                      </p:cBhvr>
                                      <p:to>
                                        <p:strVal val="visible"/>
                                      </p:to>
                                    </p:set>
                                    <p:animEffect transition="in" filter="wipe(up)">
                                      <p:cBhvr>
                                        <p:cTn id="57" dur="500"/>
                                        <p:tgtEl>
                                          <p:spTgt spid="12702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127031"/>
                                        </p:tgtEl>
                                        <p:attrNameLst>
                                          <p:attrName>style.visibility</p:attrName>
                                        </p:attrNameLst>
                                      </p:cBhvr>
                                      <p:to>
                                        <p:strVal val="visible"/>
                                      </p:to>
                                    </p:set>
                                    <p:animEffect transition="in" filter="wipe(up)">
                                      <p:cBhvr>
                                        <p:cTn id="62" dur="500"/>
                                        <p:tgtEl>
                                          <p:spTgt spid="127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animBg="1" autoUpdateAnimBg="0"/>
      <p:bldP spid="126981"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32771"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31460" name="Group 4"/>
          <p:cNvGraphicFramePr>
            <a:graphicFrameLocks noGrp="1"/>
          </p:cNvGraphicFramePr>
          <p:nvPr>
            <p:extLst>
              <p:ext uri="{D42A27DB-BD31-4B8C-83A1-F6EECF244321}">
                <p14:modId xmlns:p14="http://schemas.microsoft.com/office/powerpoint/2010/main" val="1920610190"/>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32790"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31479" name="Group 23"/>
          <p:cNvGraphicFramePr>
            <a:graphicFrameLocks noGrp="1"/>
          </p:cNvGraphicFramePr>
          <p:nvPr>
            <p:extLst>
              <p:ext uri="{D42A27DB-BD31-4B8C-83A1-F6EECF244321}">
                <p14:modId xmlns:p14="http://schemas.microsoft.com/office/powerpoint/2010/main" val="685539786"/>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32811"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31500" name="Group 44"/>
          <p:cNvGraphicFramePr>
            <a:graphicFrameLocks noGrp="1"/>
          </p:cNvGraphicFramePr>
          <p:nvPr>
            <p:extLst>
              <p:ext uri="{D42A27DB-BD31-4B8C-83A1-F6EECF244321}">
                <p14:modId xmlns:p14="http://schemas.microsoft.com/office/powerpoint/2010/main" val="1167379766"/>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32870"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31559" name="AutoShape 103"/>
          <p:cNvSpPr>
            <a:spLocks noChangeArrowheads="1"/>
          </p:cNvSpPr>
          <p:nvPr/>
        </p:nvSpPr>
        <p:spPr bwMode="auto">
          <a:xfrm>
            <a:off x="4724400" y="57150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1560" name="Line 104"/>
          <p:cNvSpPr>
            <a:spLocks noChangeShapeType="1"/>
          </p:cNvSpPr>
          <p:nvPr/>
        </p:nvSpPr>
        <p:spPr bwMode="auto">
          <a:xfrm>
            <a:off x="2438400" y="5867400"/>
            <a:ext cx="609600" cy="762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1561" name="Line 105"/>
          <p:cNvSpPr>
            <a:spLocks noChangeShapeType="1"/>
          </p:cNvSpPr>
          <p:nvPr/>
        </p:nvSpPr>
        <p:spPr bwMode="auto">
          <a:xfrm flipH="1">
            <a:off x="5181600" y="3581400"/>
            <a:ext cx="3810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1560"/>
                                        </p:tgtEl>
                                        <p:attrNameLst>
                                          <p:attrName>style.visibility</p:attrName>
                                        </p:attrNameLst>
                                      </p:cBhvr>
                                      <p:to>
                                        <p:strVal val="visible"/>
                                      </p:to>
                                    </p:set>
                                    <p:animEffect transition="in" filter="wipe(left)">
                                      <p:cBhvr>
                                        <p:cTn id="7" dur="500"/>
                                        <p:tgtEl>
                                          <p:spTgt spid="5315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31561"/>
                                        </p:tgtEl>
                                        <p:attrNameLst>
                                          <p:attrName>style.visibility</p:attrName>
                                        </p:attrNameLst>
                                      </p:cBhvr>
                                      <p:to>
                                        <p:strVal val="visible"/>
                                      </p:to>
                                    </p:set>
                                    <p:animEffect transition="in" filter="wipe(up)">
                                      <p:cBhvr>
                                        <p:cTn id="12" dur="500"/>
                                        <p:tgtEl>
                                          <p:spTgt spid="5315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1559"/>
                                        </p:tgtEl>
                                        <p:attrNameLst>
                                          <p:attrName>style.visibility</p:attrName>
                                        </p:attrNameLst>
                                      </p:cBhvr>
                                      <p:to>
                                        <p:strVal val="visible"/>
                                      </p:to>
                                    </p:set>
                                    <p:animEffect transition="in" filter="checkerboard(across)">
                                      <p:cBhvr>
                                        <p:cTn id="17" dur="500"/>
                                        <p:tgtEl>
                                          <p:spTgt spid="531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559" grpId="0" animBg="1"/>
      <p:bldP spid="531560" grpId="0" animBg="1"/>
      <p:bldP spid="53156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33795"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32484" name="Group 4"/>
          <p:cNvGraphicFramePr>
            <a:graphicFrameLocks noGrp="1"/>
          </p:cNvGraphicFramePr>
          <p:nvPr>
            <p:extLst>
              <p:ext uri="{D42A27DB-BD31-4B8C-83A1-F6EECF244321}">
                <p14:modId xmlns:p14="http://schemas.microsoft.com/office/powerpoint/2010/main" val="642573966"/>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33814"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32503" name="Group 23"/>
          <p:cNvGraphicFramePr>
            <a:graphicFrameLocks noGrp="1"/>
          </p:cNvGraphicFramePr>
          <p:nvPr>
            <p:extLst>
              <p:ext uri="{D42A27DB-BD31-4B8C-83A1-F6EECF244321}">
                <p14:modId xmlns:p14="http://schemas.microsoft.com/office/powerpoint/2010/main" val="4120765581"/>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33835"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32524" name="Group 44"/>
          <p:cNvGraphicFramePr>
            <a:graphicFrameLocks noGrp="1"/>
          </p:cNvGraphicFramePr>
          <p:nvPr>
            <p:extLst>
              <p:ext uri="{D42A27DB-BD31-4B8C-83A1-F6EECF244321}">
                <p14:modId xmlns:p14="http://schemas.microsoft.com/office/powerpoint/2010/main" val="782916857"/>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33894"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32583" name="AutoShape 103"/>
          <p:cNvSpPr>
            <a:spLocks noChangeArrowheads="1"/>
          </p:cNvSpPr>
          <p:nvPr/>
        </p:nvSpPr>
        <p:spPr bwMode="auto">
          <a:xfrm>
            <a:off x="4724400" y="48768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2584" name="Line 104"/>
          <p:cNvSpPr>
            <a:spLocks noChangeShapeType="1"/>
          </p:cNvSpPr>
          <p:nvPr/>
        </p:nvSpPr>
        <p:spPr bwMode="auto">
          <a:xfrm flipV="1">
            <a:off x="2438400" y="5181600"/>
            <a:ext cx="609600" cy="152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2585" name="Line 105"/>
          <p:cNvSpPr>
            <a:spLocks noChangeShapeType="1"/>
          </p:cNvSpPr>
          <p:nvPr/>
        </p:nvSpPr>
        <p:spPr bwMode="auto">
          <a:xfrm flipH="1">
            <a:off x="5181600" y="3581400"/>
            <a:ext cx="3810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84"/>
                                        </p:tgtEl>
                                        <p:attrNameLst>
                                          <p:attrName>style.visibility</p:attrName>
                                        </p:attrNameLst>
                                      </p:cBhvr>
                                      <p:to>
                                        <p:strVal val="visible"/>
                                      </p:to>
                                    </p:set>
                                    <p:animEffect transition="in" filter="wipe(left)">
                                      <p:cBhvr>
                                        <p:cTn id="7" dur="500"/>
                                        <p:tgtEl>
                                          <p:spTgt spid="5325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32585"/>
                                        </p:tgtEl>
                                        <p:attrNameLst>
                                          <p:attrName>style.visibility</p:attrName>
                                        </p:attrNameLst>
                                      </p:cBhvr>
                                      <p:to>
                                        <p:strVal val="visible"/>
                                      </p:to>
                                    </p:set>
                                    <p:animEffect transition="in" filter="wipe(up)">
                                      <p:cBhvr>
                                        <p:cTn id="12" dur="500"/>
                                        <p:tgtEl>
                                          <p:spTgt spid="5325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2583"/>
                                        </p:tgtEl>
                                        <p:attrNameLst>
                                          <p:attrName>style.visibility</p:attrName>
                                        </p:attrNameLst>
                                      </p:cBhvr>
                                      <p:to>
                                        <p:strVal val="visible"/>
                                      </p:to>
                                    </p:set>
                                    <p:animEffect transition="in" filter="checkerboard(across)">
                                      <p:cBhvr>
                                        <p:cTn id="17" dur="500"/>
                                        <p:tgtEl>
                                          <p:spTgt spid="532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83" grpId="0" animBg="1"/>
      <p:bldP spid="532584" grpId="0" animBg="1"/>
      <p:bldP spid="53258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34819"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33508" name="Group 4"/>
          <p:cNvGraphicFramePr>
            <a:graphicFrameLocks noGrp="1"/>
          </p:cNvGraphicFramePr>
          <p:nvPr>
            <p:extLst>
              <p:ext uri="{D42A27DB-BD31-4B8C-83A1-F6EECF244321}">
                <p14:modId xmlns:p14="http://schemas.microsoft.com/office/powerpoint/2010/main" val="3836341659"/>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34838"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33527" name="Group 23"/>
          <p:cNvGraphicFramePr>
            <a:graphicFrameLocks noGrp="1"/>
          </p:cNvGraphicFramePr>
          <p:nvPr>
            <p:extLst>
              <p:ext uri="{D42A27DB-BD31-4B8C-83A1-F6EECF244321}">
                <p14:modId xmlns:p14="http://schemas.microsoft.com/office/powerpoint/2010/main" val="999843685"/>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34859"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33548" name="Group 44"/>
          <p:cNvGraphicFramePr>
            <a:graphicFrameLocks noGrp="1"/>
          </p:cNvGraphicFramePr>
          <p:nvPr>
            <p:extLst>
              <p:ext uri="{D42A27DB-BD31-4B8C-83A1-F6EECF244321}">
                <p14:modId xmlns:p14="http://schemas.microsoft.com/office/powerpoint/2010/main" val="3394341636"/>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34918"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33610" name="Line 106"/>
          <p:cNvSpPr>
            <a:spLocks noChangeShapeType="1"/>
          </p:cNvSpPr>
          <p:nvPr/>
        </p:nvSpPr>
        <p:spPr bwMode="auto">
          <a:xfrm flipV="1">
            <a:off x="2438400" y="3581400"/>
            <a:ext cx="3124200" cy="2819400"/>
          </a:xfrm>
          <a:prstGeom prst="line">
            <a:avLst/>
          </a:prstGeom>
          <a:noFill/>
          <a:ln w="38100">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33610"/>
                                        </p:tgtEl>
                                        <p:attrNameLst>
                                          <p:attrName>style.visibility</p:attrName>
                                        </p:attrNameLst>
                                      </p:cBhvr>
                                      <p:to>
                                        <p:strVal val="visible"/>
                                      </p:to>
                                    </p:set>
                                    <p:animEffect transition="in" filter="barn(outVertical)">
                                      <p:cBhvr>
                                        <p:cTn id="7" dur="500"/>
                                        <p:tgtEl>
                                          <p:spTgt spid="533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36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35843"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34532" name="Group 4"/>
          <p:cNvGraphicFramePr>
            <a:graphicFrameLocks noGrp="1"/>
          </p:cNvGraphicFramePr>
          <p:nvPr>
            <p:extLst>
              <p:ext uri="{D42A27DB-BD31-4B8C-83A1-F6EECF244321}">
                <p14:modId xmlns:p14="http://schemas.microsoft.com/office/powerpoint/2010/main" val="640409324"/>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35862"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34551" name="Group 23"/>
          <p:cNvGraphicFramePr>
            <a:graphicFrameLocks noGrp="1"/>
          </p:cNvGraphicFramePr>
          <p:nvPr>
            <p:extLst>
              <p:ext uri="{D42A27DB-BD31-4B8C-83A1-F6EECF244321}">
                <p14:modId xmlns:p14="http://schemas.microsoft.com/office/powerpoint/2010/main" val="3955159518"/>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35883"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34572" name="Group 44"/>
          <p:cNvGraphicFramePr>
            <a:graphicFrameLocks noGrp="1"/>
          </p:cNvGraphicFramePr>
          <p:nvPr>
            <p:extLst>
              <p:ext uri="{D42A27DB-BD31-4B8C-83A1-F6EECF244321}">
                <p14:modId xmlns:p14="http://schemas.microsoft.com/office/powerpoint/2010/main" val="3666853860"/>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35942"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34631" name="AutoShape 103"/>
          <p:cNvSpPr>
            <a:spLocks noChangeArrowheads="1"/>
          </p:cNvSpPr>
          <p:nvPr/>
        </p:nvSpPr>
        <p:spPr bwMode="auto">
          <a:xfrm>
            <a:off x="3886200" y="52578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4632" name="Line 104"/>
          <p:cNvSpPr>
            <a:spLocks noChangeShapeType="1"/>
          </p:cNvSpPr>
          <p:nvPr/>
        </p:nvSpPr>
        <p:spPr bwMode="auto">
          <a:xfrm flipV="1">
            <a:off x="2438400" y="5562600"/>
            <a:ext cx="609600" cy="3048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4633" name="Line 105"/>
          <p:cNvSpPr>
            <a:spLocks noChangeShapeType="1"/>
          </p:cNvSpPr>
          <p:nvPr/>
        </p:nvSpPr>
        <p:spPr bwMode="auto">
          <a:xfrm flipH="1">
            <a:off x="4419600" y="3581400"/>
            <a:ext cx="16764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4632"/>
                                        </p:tgtEl>
                                        <p:attrNameLst>
                                          <p:attrName>style.visibility</p:attrName>
                                        </p:attrNameLst>
                                      </p:cBhvr>
                                      <p:to>
                                        <p:strVal val="visible"/>
                                      </p:to>
                                    </p:set>
                                    <p:animEffect transition="in" filter="wipe(left)">
                                      <p:cBhvr>
                                        <p:cTn id="7" dur="500"/>
                                        <p:tgtEl>
                                          <p:spTgt spid="5346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34633"/>
                                        </p:tgtEl>
                                        <p:attrNameLst>
                                          <p:attrName>style.visibility</p:attrName>
                                        </p:attrNameLst>
                                      </p:cBhvr>
                                      <p:to>
                                        <p:strVal val="visible"/>
                                      </p:to>
                                    </p:set>
                                    <p:animEffect transition="in" filter="wipe(right)">
                                      <p:cBhvr>
                                        <p:cTn id="12" dur="500"/>
                                        <p:tgtEl>
                                          <p:spTgt spid="5346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4631"/>
                                        </p:tgtEl>
                                        <p:attrNameLst>
                                          <p:attrName>style.visibility</p:attrName>
                                        </p:attrNameLst>
                                      </p:cBhvr>
                                      <p:to>
                                        <p:strVal val="visible"/>
                                      </p:to>
                                    </p:set>
                                    <p:animEffect transition="in" filter="checkerboard(across)">
                                      <p:cBhvr>
                                        <p:cTn id="17" dur="500"/>
                                        <p:tgtEl>
                                          <p:spTgt spid="534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631" grpId="0" animBg="1"/>
      <p:bldP spid="534632" grpId="0" animBg="1"/>
      <p:bldP spid="53463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36867"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35556" name="Group 4"/>
          <p:cNvGraphicFramePr>
            <a:graphicFrameLocks noGrp="1"/>
          </p:cNvGraphicFramePr>
          <p:nvPr>
            <p:extLst>
              <p:ext uri="{D42A27DB-BD31-4B8C-83A1-F6EECF244321}">
                <p14:modId xmlns:p14="http://schemas.microsoft.com/office/powerpoint/2010/main" val="2758658561"/>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36886"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35575" name="Group 23"/>
          <p:cNvGraphicFramePr>
            <a:graphicFrameLocks noGrp="1"/>
          </p:cNvGraphicFramePr>
          <p:nvPr>
            <p:extLst>
              <p:ext uri="{D42A27DB-BD31-4B8C-83A1-F6EECF244321}">
                <p14:modId xmlns:p14="http://schemas.microsoft.com/office/powerpoint/2010/main" val="2563906194"/>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36907"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35596" name="Group 44"/>
          <p:cNvGraphicFramePr>
            <a:graphicFrameLocks noGrp="1"/>
          </p:cNvGraphicFramePr>
          <p:nvPr>
            <p:extLst>
              <p:ext uri="{D42A27DB-BD31-4B8C-83A1-F6EECF244321}">
                <p14:modId xmlns:p14="http://schemas.microsoft.com/office/powerpoint/2010/main" val="390912317"/>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36966"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35655" name="AutoShape 103"/>
          <p:cNvSpPr>
            <a:spLocks noChangeArrowheads="1"/>
          </p:cNvSpPr>
          <p:nvPr/>
        </p:nvSpPr>
        <p:spPr bwMode="auto">
          <a:xfrm>
            <a:off x="3886200" y="60960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5656" name="Line 104"/>
          <p:cNvSpPr>
            <a:spLocks noChangeShapeType="1"/>
          </p:cNvSpPr>
          <p:nvPr/>
        </p:nvSpPr>
        <p:spPr bwMode="auto">
          <a:xfrm flipV="1">
            <a:off x="2438400" y="6400800"/>
            <a:ext cx="609600" cy="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5657" name="Line 105"/>
          <p:cNvSpPr>
            <a:spLocks noChangeShapeType="1"/>
          </p:cNvSpPr>
          <p:nvPr/>
        </p:nvSpPr>
        <p:spPr bwMode="auto">
          <a:xfrm flipH="1">
            <a:off x="4419600" y="3581400"/>
            <a:ext cx="16764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5656"/>
                                        </p:tgtEl>
                                        <p:attrNameLst>
                                          <p:attrName>style.visibility</p:attrName>
                                        </p:attrNameLst>
                                      </p:cBhvr>
                                      <p:to>
                                        <p:strVal val="visible"/>
                                      </p:to>
                                    </p:set>
                                    <p:animEffect transition="in" filter="wipe(left)">
                                      <p:cBhvr>
                                        <p:cTn id="7" dur="500"/>
                                        <p:tgtEl>
                                          <p:spTgt spid="5356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35657"/>
                                        </p:tgtEl>
                                        <p:attrNameLst>
                                          <p:attrName>style.visibility</p:attrName>
                                        </p:attrNameLst>
                                      </p:cBhvr>
                                      <p:to>
                                        <p:strVal val="visible"/>
                                      </p:to>
                                    </p:set>
                                    <p:animEffect transition="in" filter="wipe(right)">
                                      <p:cBhvr>
                                        <p:cTn id="12" dur="500"/>
                                        <p:tgtEl>
                                          <p:spTgt spid="5356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5655"/>
                                        </p:tgtEl>
                                        <p:attrNameLst>
                                          <p:attrName>style.visibility</p:attrName>
                                        </p:attrNameLst>
                                      </p:cBhvr>
                                      <p:to>
                                        <p:strVal val="visible"/>
                                      </p:to>
                                    </p:set>
                                    <p:animEffect transition="in" filter="checkerboard(across)">
                                      <p:cBhvr>
                                        <p:cTn id="17" dur="500"/>
                                        <p:tgtEl>
                                          <p:spTgt spid="535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655" grpId="0" animBg="1"/>
      <p:bldP spid="535656" grpId="0" animBg="1"/>
      <p:bldP spid="53565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37891"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36580" name="Group 4"/>
          <p:cNvGraphicFramePr>
            <a:graphicFrameLocks noGrp="1"/>
          </p:cNvGraphicFramePr>
          <p:nvPr>
            <p:extLst>
              <p:ext uri="{D42A27DB-BD31-4B8C-83A1-F6EECF244321}">
                <p14:modId xmlns:p14="http://schemas.microsoft.com/office/powerpoint/2010/main" val="667473601"/>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37910"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36599" name="Group 23"/>
          <p:cNvGraphicFramePr>
            <a:graphicFrameLocks noGrp="1"/>
          </p:cNvGraphicFramePr>
          <p:nvPr>
            <p:extLst>
              <p:ext uri="{D42A27DB-BD31-4B8C-83A1-F6EECF244321}">
                <p14:modId xmlns:p14="http://schemas.microsoft.com/office/powerpoint/2010/main" val="3011865828"/>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37931"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36620" name="Group 44"/>
          <p:cNvGraphicFramePr>
            <a:graphicFrameLocks noGrp="1"/>
          </p:cNvGraphicFramePr>
          <p:nvPr>
            <p:extLst>
              <p:ext uri="{D42A27DB-BD31-4B8C-83A1-F6EECF244321}">
                <p14:modId xmlns:p14="http://schemas.microsoft.com/office/powerpoint/2010/main" val="3644412814"/>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37990"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36679" name="Line 103"/>
          <p:cNvSpPr>
            <a:spLocks noChangeShapeType="1"/>
          </p:cNvSpPr>
          <p:nvPr/>
        </p:nvSpPr>
        <p:spPr bwMode="auto">
          <a:xfrm flipV="1">
            <a:off x="2438400" y="3581400"/>
            <a:ext cx="3733800" cy="2819400"/>
          </a:xfrm>
          <a:prstGeom prst="line">
            <a:avLst/>
          </a:prstGeom>
          <a:noFill/>
          <a:ln w="38100">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36679"/>
                                        </p:tgtEl>
                                        <p:attrNameLst>
                                          <p:attrName>style.visibility</p:attrName>
                                        </p:attrNameLst>
                                      </p:cBhvr>
                                      <p:to>
                                        <p:strVal val="visible"/>
                                      </p:to>
                                    </p:set>
                                    <p:animEffect transition="in" filter="barn(outVertical)">
                                      <p:cBhvr>
                                        <p:cTn id="7" dur="500"/>
                                        <p:tgtEl>
                                          <p:spTgt spid="536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67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38915"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37604" name="Group 4"/>
          <p:cNvGraphicFramePr>
            <a:graphicFrameLocks noGrp="1"/>
          </p:cNvGraphicFramePr>
          <p:nvPr>
            <p:extLst>
              <p:ext uri="{D42A27DB-BD31-4B8C-83A1-F6EECF244321}">
                <p14:modId xmlns:p14="http://schemas.microsoft.com/office/powerpoint/2010/main" val="2582379785"/>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38934"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37623" name="Group 23"/>
          <p:cNvGraphicFramePr>
            <a:graphicFrameLocks noGrp="1"/>
          </p:cNvGraphicFramePr>
          <p:nvPr>
            <p:extLst>
              <p:ext uri="{D42A27DB-BD31-4B8C-83A1-F6EECF244321}">
                <p14:modId xmlns:p14="http://schemas.microsoft.com/office/powerpoint/2010/main" val="3059114731"/>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38955"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37644" name="Group 44"/>
          <p:cNvGraphicFramePr>
            <a:graphicFrameLocks noGrp="1"/>
          </p:cNvGraphicFramePr>
          <p:nvPr>
            <p:extLst>
              <p:ext uri="{D42A27DB-BD31-4B8C-83A1-F6EECF244321}">
                <p14:modId xmlns:p14="http://schemas.microsoft.com/office/powerpoint/2010/main" val="4208136477"/>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39014"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37703" name="AutoShape 103"/>
          <p:cNvSpPr>
            <a:spLocks noChangeArrowheads="1"/>
          </p:cNvSpPr>
          <p:nvPr/>
        </p:nvSpPr>
        <p:spPr bwMode="auto">
          <a:xfrm>
            <a:off x="7086600" y="57150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7704" name="Line 104"/>
          <p:cNvSpPr>
            <a:spLocks noChangeShapeType="1"/>
          </p:cNvSpPr>
          <p:nvPr/>
        </p:nvSpPr>
        <p:spPr bwMode="auto">
          <a:xfrm>
            <a:off x="2438400" y="5867400"/>
            <a:ext cx="609600" cy="762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7705" name="Line 105"/>
          <p:cNvSpPr>
            <a:spLocks noChangeShapeType="1"/>
          </p:cNvSpPr>
          <p:nvPr/>
        </p:nvSpPr>
        <p:spPr bwMode="auto">
          <a:xfrm>
            <a:off x="6705600" y="3581400"/>
            <a:ext cx="8382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7704"/>
                                        </p:tgtEl>
                                        <p:attrNameLst>
                                          <p:attrName>style.visibility</p:attrName>
                                        </p:attrNameLst>
                                      </p:cBhvr>
                                      <p:to>
                                        <p:strVal val="visible"/>
                                      </p:to>
                                    </p:set>
                                    <p:animEffect transition="in" filter="wipe(left)">
                                      <p:cBhvr>
                                        <p:cTn id="7" dur="500"/>
                                        <p:tgtEl>
                                          <p:spTgt spid="5377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7705"/>
                                        </p:tgtEl>
                                        <p:attrNameLst>
                                          <p:attrName>style.visibility</p:attrName>
                                        </p:attrNameLst>
                                      </p:cBhvr>
                                      <p:to>
                                        <p:strVal val="visible"/>
                                      </p:to>
                                    </p:set>
                                    <p:animEffect transition="in" filter="wipe(left)">
                                      <p:cBhvr>
                                        <p:cTn id="12" dur="500"/>
                                        <p:tgtEl>
                                          <p:spTgt spid="5377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7703"/>
                                        </p:tgtEl>
                                        <p:attrNameLst>
                                          <p:attrName>style.visibility</p:attrName>
                                        </p:attrNameLst>
                                      </p:cBhvr>
                                      <p:to>
                                        <p:strVal val="visible"/>
                                      </p:to>
                                    </p:set>
                                    <p:animEffect transition="in" filter="checkerboard(across)">
                                      <p:cBhvr>
                                        <p:cTn id="17" dur="500"/>
                                        <p:tgtEl>
                                          <p:spTgt spid="537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703" grpId="0" animBg="1"/>
      <p:bldP spid="537704" grpId="0" animBg="1"/>
      <p:bldP spid="53770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39939"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38628" name="Group 4"/>
          <p:cNvGraphicFramePr>
            <a:graphicFrameLocks noGrp="1"/>
          </p:cNvGraphicFramePr>
          <p:nvPr>
            <p:extLst>
              <p:ext uri="{D42A27DB-BD31-4B8C-83A1-F6EECF244321}">
                <p14:modId xmlns:p14="http://schemas.microsoft.com/office/powerpoint/2010/main" val="3497589527"/>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39958"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38647" name="Group 23"/>
          <p:cNvGraphicFramePr>
            <a:graphicFrameLocks noGrp="1"/>
          </p:cNvGraphicFramePr>
          <p:nvPr>
            <p:extLst>
              <p:ext uri="{D42A27DB-BD31-4B8C-83A1-F6EECF244321}">
                <p14:modId xmlns:p14="http://schemas.microsoft.com/office/powerpoint/2010/main" val="2869762191"/>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39979"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38668" name="Group 44"/>
          <p:cNvGraphicFramePr>
            <a:graphicFrameLocks noGrp="1"/>
          </p:cNvGraphicFramePr>
          <p:nvPr>
            <p:extLst>
              <p:ext uri="{D42A27DB-BD31-4B8C-83A1-F6EECF244321}">
                <p14:modId xmlns:p14="http://schemas.microsoft.com/office/powerpoint/2010/main" val="625607509"/>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40038"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38727" name="AutoShape 103"/>
          <p:cNvSpPr>
            <a:spLocks noChangeArrowheads="1"/>
          </p:cNvSpPr>
          <p:nvPr/>
        </p:nvSpPr>
        <p:spPr bwMode="auto">
          <a:xfrm>
            <a:off x="7086600" y="48768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8728" name="Line 104"/>
          <p:cNvSpPr>
            <a:spLocks noChangeShapeType="1"/>
          </p:cNvSpPr>
          <p:nvPr/>
        </p:nvSpPr>
        <p:spPr bwMode="auto">
          <a:xfrm flipV="1">
            <a:off x="2438400" y="5181600"/>
            <a:ext cx="609600" cy="152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8729" name="Line 105"/>
          <p:cNvSpPr>
            <a:spLocks noChangeShapeType="1"/>
          </p:cNvSpPr>
          <p:nvPr/>
        </p:nvSpPr>
        <p:spPr bwMode="auto">
          <a:xfrm>
            <a:off x="6705600" y="3581400"/>
            <a:ext cx="8382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8728"/>
                                        </p:tgtEl>
                                        <p:attrNameLst>
                                          <p:attrName>style.visibility</p:attrName>
                                        </p:attrNameLst>
                                      </p:cBhvr>
                                      <p:to>
                                        <p:strVal val="visible"/>
                                      </p:to>
                                    </p:set>
                                    <p:animEffect transition="in" filter="wipe(left)">
                                      <p:cBhvr>
                                        <p:cTn id="7" dur="500"/>
                                        <p:tgtEl>
                                          <p:spTgt spid="5387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8729"/>
                                        </p:tgtEl>
                                        <p:attrNameLst>
                                          <p:attrName>style.visibility</p:attrName>
                                        </p:attrNameLst>
                                      </p:cBhvr>
                                      <p:to>
                                        <p:strVal val="visible"/>
                                      </p:to>
                                    </p:set>
                                    <p:animEffect transition="in" filter="wipe(left)">
                                      <p:cBhvr>
                                        <p:cTn id="12" dur="500"/>
                                        <p:tgtEl>
                                          <p:spTgt spid="5387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8727"/>
                                        </p:tgtEl>
                                        <p:attrNameLst>
                                          <p:attrName>style.visibility</p:attrName>
                                        </p:attrNameLst>
                                      </p:cBhvr>
                                      <p:to>
                                        <p:strVal val="visible"/>
                                      </p:to>
                                    </p:set>
                                    <p:animEffect transition="in" filter="checkerboard(across)">
                                      <p:cBhvr>
                                        <p:cTn id="17" dur="500"/>
                                        <p:tgtEl>
                                          <p:spTgt spid="538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727" grpId="0" animBg="1"/>
      <p:bldP spid="538728" grpId="0" animBg="1"/>
      <p:bldP spid="53872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40963"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39652" name="Group 4"/>
          <p:cNvGraphicFramePr>
            <a:graphicFrameLocks noGrp="1"/>
          </p:cNvGraphicFramePr>
          <p:nvPr>
            <p:extLst>
              <p:ext uri="{D42A27DB-BD31-4B8C-83A1-F6EECF244321}">
                <p14:modId xmlns:p14="http://schemas.microsoft.com/office/powerpoint/2010/main" val="3529924072"/>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40982"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39671" name="Group 23"/>
          <p:cNvGraphicFramePr>
            <a:graphicFrameLocks noGrp="1"/>
          </p:cNvGraphicFramePr>
          <p:nvPr>
            <p:extLst>
              <p:ext uri="{D42A27DB-BD31-4B8C-83A1-F6EECF244321}">
                <p14:modId xmlns:p14="http://schemas.microsoft.com/office/powerpoint/2010/main" val="386383449"/>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41003"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39692" name="Group 44"/>
          <p:cNvGraphicFramePr>
            <a:graphicFrameLocks noGrp="1"/>
          </p:cNvGraphicFramePr>
          <p:nvPr>
            <p:extLst>
              <p:ext uri="{D42A27DB-BD31-4B8C-83A1-F6EECF244321}">
                <p14:modId xmlns:p14="http://schemas.microsoft.com/office/powerpoint/2010/main" val="420115253"/>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41062"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39754" name="Line 106"/>
          <p:cNvSpPr>
            <a:spLocks noChangeShapeType="1"/>
          </p:cNvSpPr>
          <p:nvPr/>
        </p:nvSpPr>
        <p:spPr bwMode="auto">
          <a:xfrm flipV="1">
            <a:off x="2514600" y="3581400"/>
            <a:ext cx="4191000" cy="1143000"/>
          </a:xfrm>
          <a:prstGeom prst="line">
            <a:avLst/>
          </a:prstGeom>
          <a:noFill/>
          <a:ln w="38100">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39754"/>
                                        </p:tgtEl>
                                        <p:attrNameLst>
                                          <p:attrName>style.visibility</p:attrName>
                                        </p:attrNameLst>
                                      </p:cBhvr>
                                      <p:to>
                                        <p:strVal val="visible"/>
                                      </p:to>
                                    </p:set>
                                    <p:animEffect transition="in" filter="barn(outVertical)">
                                      <p:cBhvr>
                                        <p:cTn id="7" dur="500"/>
                                        <p:tgtEl>
                                          <p:spTgt spid="539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75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41987"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40676" name="Group 4"/>
          <p:cNvGraphicFramePr>
            <a:graphicFrameLocks noGrp="1"/>
          </p:cNvGraphicFramePr>
          <p:nvPr>
            <p:extLst>
              <p:ext uri="{D42A27DB-BD31-4B8C-83A1-F6EECF244321}">
                <p14:modId xmlns:p14="http://schemas.microsoft.com/office/powerpoint/2010/main" val="602052638"/>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42006"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40695" name="Group 23"/>
          <p:cNvGraphicFramePr>
            <a:graphicFrameLocks noGrp="1"/>
          </p:cNvGraphicFramePr>
          <p:nvPr>
            <p:extLst>
              <p:ext uri="{D42A27DB-BD31-4B8C-83A1-F6EECF244321}">
                <p14:modId xmlns:p14="http://schemas.microsoft.com/office/powerpoint/2010/main" val="916407733"/>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42027"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40716" name="Group 44"/>
          <p:cNvGraphicFramePr>
            <a:graphicFrameLocks noGrp="1"/>
          </p:cNvGraphicFramePr>
          <p:nvPr>
            <p:extLst>
              <p:ext uri="{D42A27DB-BD31-4B8C-83A1-F6EECF244321}">
                <p14:modId xmlns:p14="http://schemas.microsoft.com/office/powerpoint/2010/main" val="1625819421"/>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42086"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40775" name="AutoShape 103"/>
          <p:cNvSpPr>
            <a:spLocks noChangeArrowheads="1"/>
          </p:cNvSpPr>
          <p:nvPr/>
        </p:nvSpPr>
        <p:spPr bwMode="auto">
          <a:xfrm>
            <a:off x="7848600" y="57150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40776" name="Line 104"/>
          <p:cNvSpPr>
            <a:spLocks noChangeShapeType="1"/>
          </p:cNvSpPr>
          <p:nvPr/>
        </p:nvSpPr>
        <p:spPr bwMode="auto">
          <a:xfrm>
            <a:off x="2438400" y="4267200"/>
            <a:ext cx="609600" cy="1676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40777" name="Line 105"/>
          <p:cNvSpPr>
            <a:spLocks noChangeShapeType="1"/>
          </p:cNvSpPr>
          <p:nvPr/>
        </p:nvSpPr>
        <p:spPr bwMode="auto">
          <a:xfrm>
            <a:off x="7162800" y="3581400"/>
            <a:ext cx="12192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40776"/>
                                        </p:tgtEl>
                                        <p:attrNameLst>
                                          <p:attrName>style.visibility</p:attrName>
                                        </p:attrNameLst>
                                      </p:cBhvr>
                                      <p:to>
                                        <p:strVal val="visible"/>
                                      </p:to>
                                    </p:set>
                                    <p:animEffect transition="in" filter="wipe(up)">
                                      <p:cBhvr>
                                        <p:cTn id="7" dur="500"/>
                                        <p:tgtEl>
                                          <p:spTgt spid="5407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0777"/>
                                        </p:tgtEl>
                                        <p:attrNameLst>
                                          <p:attrName>style.visibility</p:attrName>
                                        </p:attrNameLst>
                                      </p:cBhvr>
                                      <p:to>
                                        <p:strVal val="visible"/>
                                      </p:to>
                                    </p:set>
                                    <p:animEffect transition="in" filter="wipe(left)">
                                      <p:cBhvr>
                                        <p:cTn id="12" dur="500"/>
                                        <p:tgtEl>
                                          <p:spTgt spid="5407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40775"/>
                                        </p:tgtEl>
                                        <p:attrNameLst>
                                          <p:attrName>style.visibility</p:attrName>
                                        </p:attrNameLst>
                                      </p:cBhvr>
                                      <p:to>
                                        <p:strVal val="visible"/>
                                      </p:to>
                                    </p:set>
                                    <p:animEffect transition="in" filter="checkerboard(across)">
                                      <p:cBhvr>
                                        <p:cTn id="17" dur="500"/>
                                        <p:tgtEl>
                                          <p:spTgt spid="540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775" grpId="0" animBg="1"/>
      <p:bldP spid="540776" grpId="0" animBg="1"/>
      <p:bldP spid="54077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a:t>
            </a:r>
          </a:p>
        </p:txBody>
      </p:sp>
      <p:sp>
        <p:nvSpPr>
          <p:cNvPr id="3" name="コンテンツ プレースホルダ 2"/>
          <p:cNvSpPr>
            <a:spLocks noGrp="1"/>
          </p:cNvSpPr>
          <p:nvPr>
            <p:ph idx="1"/>
          </p:nvPr>
        </p:nvSpPr>
        <p:spPr>
          <a:xfrm>
            <a:off x="1066800" y="1524000"/>
            <a:ext cx="7543800" cy="1524000"/>
          </a:xfrm>
        </p:spPr>
        <p:txBody>
          <a:bodyPr/>
          <a:lstStyle/>
          <a:p>
            <a:pPr>
              <a:lnSpc>
                <a:spcPct val="90000"/>
              </a:lnSpc>
              <a:defRPr/>
            </a:pPr>
            <a:r>
              <a:rPr lang="ja-JP" altLang="en-US" sz="2800"/>
              <a:t>文法 </a:t>
            </a:r>
            <a:r>
              <a:rPr lang="en-US" altLang="ja-JP" sz="2800"/>
              <a:t>G = {</a:t>
            </a:r>
            <a:r>
              <a:rPr lang="en-US" altLang="ja-JP" sz="2800" b="1"/>
              <a:t>N</a:t>
            </a:r>
            <a:r>
              <a:rPr lang="en-US" altLang="ja-JP" sz="2800"/>
              <a:t>, </a:t>
            </a:r>
            <a:r>
              <a:rPr lang="en-US" altLang="ja-JP" sz="2800" b="1"/>
              <a:t>T</a:t>
            </a:r>
            <a:r>
              <a:rPr lang="en-US" altLang="ja-JP" sz="2800"/>
              <a:t>, S, </a:t>
            </a:r>
            <a:r>
              <a:rPr lang="en-US" altLang="ja-JP" sz="2800" b="1"/>
              <a:t>P</a:t>
            </a:r>
            <a:r>
              <a:rPr lang="en-US" altLang="ja-JP" sz="2800"/>
              <a:t>} </a:t>
            </a:r>
            <a:r>
              <a:rPr lang="ja-JP" altLang="en-US" sz="2800"/>
              <a:t>が与えられたとき、</a:t>
            </a:r>
          </a:p>
          <a:p>
            <a:pPr>
              <a:lnSpc>
                <a:spcPct val="90000"/>
              </a:lnSpc>
              <a:buFont typeface="Wingdings" panose="05000000000000000000" pitchFamily="2" charset="2"/>
              <a:buNone/>
              <a:defRPr/>
            </a:pPr>
            <a:r>
              <a:rPr lang="en-US" altLang="ja-JP" sz="2800"/>
              <a:t>   ω</a:t>
            </a:r>
            <a:r>
              <a:rPr lang="ja-JP" altLang="en-US" sz="2800"/>
              <a:t>∈</a:t>
            </a:r>
            <a:r>
              <a:rPr lang="en-US" altLang="ja-JP" sz="2800" b="1"/>
              <a:t>T</a:t>
            </a:r>
            <a:r>
              <a:rPr lang="en-US" altLang="ja-JP" sz="2800"/>
              <a:t>* </a:t>
            </a:r>
            <a:r>
              <a:rPr lang="ja-JP" altLang="en-US" sz="2800"/>
              <a:t>に対して</a:t>
            </a:r>
            <a:r>
              <a:rPr lang="en-US" altLang="ja-JP" sz="2800"/>
              <a:t>S</a:t>
            </a:r>
            <a:r>
              <a:rPr lang="ja-JP" altLang="en-US" sz="2800"/>
              <a:t>⇒</a:t>
            </a:r>
            <a:r>
              <a:rPr lang="en-US" altLang="ja-JP" sz="2800"/>
              <a:t>ω</a:t>
            </a:r>
            <a:r>
              <a:rPr lang="ja-JP" altLang="en-US" sz="2800"/>
              <a:t> であるか判定</a:t>
            </a:r>
            <a:r>
              <a:rPr lang="en-US" altLang="ja-JP" sz="2800"/>
              <a:t>, </a:t>
            </a:r>
          </a:p>
          <a:p>
            <a:pPr>
              <a:lnSpc>
                <a:spcPct val="90000"/>
              </a:lnSpc>
              <a:buFont typeface="Wingdings" panose="05000000000000000000" pitchFamily="2" charset="2"/>
              <a:buNone/>
              <a:defRPr/>
            </a:pPr>
            <a:r>
              <a:rPr lang="ja-JP" altLang="en-US" sz="2800"/>
              <a:t>   その導出木を得る</a:t>
            </a:r>
          </a:p>
        </p:txBody>
      </p:sp>
      <p:sp>
        <p:nvSpPr>
          <p:cNvPr id="4" name="正方形/長方形 3"/>
          <p:cNvSpPr/>
          <p:nvPr/>
        </p:nvSpPr>
        <p:spPr bwMode="auto">
          <a:xfrm>
            <a:off x="1905000" y="30480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S</a:t>
            </a:r>
            <a:endParaRPr lang="ja-JP" altLang="en-US" dirty="0">
              <a:effectLst>
                <a:outerShdw blurRad="38100" dist="38100" dir="2700000" algn="tl">
                  <a:srgbClr val="000000">
                    <a:alpha val="43137"/>
                  </a:srgbClr>
                </a:outerShdw>
              </a:effectLst>
            </a:endParaRPr>
          </a:p>
        </p:txBody>
      </p:sp>
      <p:grpSp>
        <p:nvGrpSpPr>
          <p:cNvPr id="5" name="グループ化 4"/>
          <p:cNvGrpSpPr>
            <a:grpSpLocks/>
          </p:cNvGrpSpPr>
          <p:nvPr/>
        </p:nvGrpSpPr>
        <p:grpSpPr bwMode="auto">
          <a:xfrm>
            <a:off x="1905000" y="3429000"/>
            <a:ext cx="914400" cy="609600"/>
            <a:chOff x="3429000" y="3657600"/>
            <a:chExt cx="914400" cy="609600"/>
          </a:xfrm>
        </p:grpSpPr>
        <p:sp>
          <p:nvSpPr>
            <p:cNvPr id="6" name="正方形/長方形 5"/>
            <p:cNvSpPr/>
            <p:nvPr/>
          </p:nvSpPr>
          <p:spPr bwMode="auto">
            <a:xfrm>
              <a:off x="3429000" y="38862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7235" name="直線矢印コネクタ 6"/>
            <p:cNvCxnSpPr>
              <a:cxnSpLocks noChangeShapeType="1"/>
              <a:stCxn id="4" idx="2"/>
              <a:endCxn id="6" idx="0"/>
            </p:cNvCxnSpPr>
            <p:nvPr/>
          </p:nvCxnSpPr>
          <p:spPr bwMode="auto">
            <a:xfrm>
              <a:off x="3886200" y="3657600"/>
              <a:ext cx="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8" name="グループ化 76"/>
          <p:cNvGrpSpPr>
            <a:grpSpLocks/>
          </p:cNvGrpSpPr>
          <p:nvPr/>
        </p:nvGrpSpPr>
        <p:grpSpPr bwMode="auto">
          <a:xfrm>
            <a:off x="1066800" y="4038600"/>
            <a:ext cx="2667000" cy="609600"/>
            <a:chOff x="1066800" y="4343400"/>
            <a:chExt cx="2667000" cy="609600"/>
          </a:xfrm>
        </p:grpSpPr>
        <p:grpSp>
          <p:nvGrpSpPr>
            <p:cNvPr id="7225" name="グループ化 7"/>
            <p:cNvGrpSpPr>
              <a:grpSpLocks/>
            </p:cNvGrpSpPr>
            <p:nvPr/>
          </p:nvGrpSpPr>
          <p:grpSpPr bwMode="auto">
            <a:xfrm>
              <a:off x="2209800" y="4343400"/>
              <a:ext cx="381000" cy="609600"/>
              <a:chOff x="3733800" y="4267200"/>
              <a:chExt cx="381000" cy="609600"/>
            </a:xfrm>
          </p:grpSpPr>
          <p:sp>
            <p:nvSpPr>
              <p:cNvPr id="9" name="円/楕円 8"/>
              <p:cNvSpPr/>
              <p:nvPr/>
            </p:nvSpPr>
            <p:spPr bwMode="auto">
              <a:xfrm>
                <a:off x="3733800" y="44958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a:t>
                </a:r>
                <a:endParaRPr lang="ja-JP" altLang="en-US" dirty="0">
                  <a:effectLst>
                    <a:outerShdw blurRad="38100" dist="38100" dir="2700000" algn="tl">
                      <a:srgbClr val="000000">
                        <a:alpha val="43137"/>
                      </a:srgbClr>
                    </a:outerShdw>
                  </a:effectLst>
                </a:endParaRPr>
              </a:p>
            </p:txBody>
          </p:sp>
          <p:cxnSp>
            <p:nvCxnSpPr>
              <p:cNvPr id="7233" name="直線矢印コネクタ 9"/>
              <p:cNvCxnSpPr>
                <a:cxnSpLocks noChangeShapeType="1"/>
              </p:cNvCxnSpPr>
              <p:nvPr/>
            </p:nvCxnSpPr>
            <p:spPr bwMode="auto">
              <a:xfrm>
                <a:off x="3886200" y="4267200"/>
                <a:ext cx="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7226" name="グループ化 10"/>
            <p:cNvGrpSpPr>
              <a:grpSpLocks/>
            </p:cNvGrpSpPr>
            <p:nvPr/>
          </p:nvGrpSpPr>
          <p:grpSpPr bwMode="auto">
            <a:xfrm>
              <a:off x="1066800" y="4343400"/>
              <a:ext cx="990600" cy="609600"/>
              <a:chOff x="2590800" y="4267200"/>
              <a:chExt cx="990600" cy="609600"/>
            </a:xfrm>
          </p:grpSpPr>
          <p:sp>
            <p:nvSpPr>
              <p:cNvPr id="12" name="正方形/長方形 11"/>
              <p:cNvSpPr/>
              <p:nvPr/>
            </p:nvSpPr>
            <p:spPr bwMode="auto">
              <a:xfrm>
                <a:off x="2590800" y="44958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7231" name="直線矢印コネクタ 12"/>
              <p:cNvCxnSpPr>
                <a:cxnSpLocks noChangeShapeType="1"/>
              </p:cNvCxnSpPr>
              <p:nvPr/>
            </p:nvCxnSpPr>
            <p:spPr bwMode="auto">
              <a:xfrm flipH="1">
                <a:off x="3048000" y="4267200"/>
                <a:ext cx="53340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7227" name="グループ化 13"/>
            <p:cNvGrpSpPr>
              <a:grpSpLocks/>
            </p:cNvGrpSpPr>
            <p:nvPr/>
          </p:nvGrpSpPr>
          <p:grpSpPr bwMode="auto">
            <a:xfrm>
              <a:off x="2667000" y="4343400"/>
              <a:ext cx="1066800" cy="609600"/>
              <a:chOff x="4191000" y="4267200"/>
              <a:chExt cx="1066800" cy="609600"/>
            </a:xfrm>
          </p:grpSpPr>
          <p:sp>
            <p:nvSpPr>
              <p:cNvPr id="15" name="正方形/長方形 14"/>
              <p:cNvSpPr/>
              <p:nvPr/>
            </p:nvSpPr>
            <p:spPr bwMode="auto">
              <a:xfrm>
                <a:off x="4343400" y="44958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7229" name="直線矢印コネクタ 15"/>
              <p:cNvCxnSpPr>
                <a:cxnSpLocks noChangeShapeType="1"/>
              </p:cNvCxnSpPr>
              <p:nvPr/>
            </p:nvCxnSpPr>
            <p:spPr bwMode="auto">
              <a:xfrm>
                <a:off x="4191000" y="4267200"/>
                <a:ext cx="60960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grpSp>
        <p:nvGrpSpPr>
          <p:cNvPr id="20" name="グループ化 77"/>
          <p:cNvGrpSpPr>
            <a:grpSpLocks/>
          </p:cNvGrpSpPr>
          <p:nvPr/>
        </p:nvGrpSpPr>
        <p:grpSpPr bwMode="auto">
          <a:xfrm>
            <a:off x="1981200" y="4648200"/>
            <a:ext cx="2667000" cy="609600"/>
            <a:chOff x="1981200" y="4953000"/>
            <a:chExt cx="2667000" cy="609600"/>
          </a:xfrm>
        </p:grpSpPr>
        <p:grpSp>
          <p:nvGrpSpPr>
            <p:cNvPr id="7216" name="グループ化 16"/>
            <p:cNvGrpSpPr>
              <a:grpSpLocks/>
            </p:cNvGrpSpPr>
            <p:nvPr/>
          </p:nvGrpSpPr>
          <p:grpSpPr bwMode="auto">
            <a:xfrm>
              <a:off x="3124200" y="4953000"/>
              <a:ext cx="381000" cy="609600"/>
              <a:chOff x="4648200" y="4876800"/>
              <a:chExt cx="381000" cy="609600"/>
            </a:xfrm>
          </p:grpSpPr>
          <p:sp>
            <p:nvSpPr>
              <p:cNvPr id="18" name="円/楕円 17"/>
              <p:cNvSpPr/>
              <p:nvPr/>
            </p:nvSpPr>
            <p:spPr bwMode="auto">
              <a:xfrm>
                <a:off x="4648200" y="51054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a:t>
                </a:r>
                <a:endParaRPr lang="ja-JP" altLang="en-US" dirty="0">
                  <a:effectLst>
                    <a:outerShdw blurRad="38100" dist="38100" dir="2700000" algn="tl">
                      <a:srgbClr val="000000">
                        <a:alpha val="43137"/>
                      </a:srgbClr>
                    </a:outerShdw>
                  </a:effectLst>
                </a:endParaRPr>
              </a:p>
            </p:txBody>
          </p:sp>
          <p:cxnSp>
            <p:nvCxnSpPr>
              <p:cNvPr id="7224" name="直線矢印コネクタ 18"/>
              <p:cNvCxnSpPr>
                <a:cxnSpLocks noChangeShapeType="1"/>
              </p:cNvCxnSpPr>
              <p:nvPr/>
            </p:nvCxnSpPr>
            <p:spPr bwMode="auto">
              <a:xfrm>
                <a:off x="4800600" y="4876800"/>
                <a:ext cx="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7217" name="グループ化 19"/>
            <p:cNvGrpSpPr>
              <a:grpSpLocks/>
            </p:cNvGrpSpPr>
            <p:nvPr/>
          </p:nvGrpSpPr>
          <p:grpSpPr bwMode="auto">
            <a:xfrm>
              <a:off x="1981200" y="4953000"/>
              <a:ext cx="990600" cy="609600"/>
              <a:chOff x="3505200" y="4876800"/>
              <a:chExt cx="990600" cy="609600"/>
            </a:xfrm>
          </p:grpSpPr>
          <p:sp>
            <p:nvSpPr>
              <p:cNvPr id="21" name="正方形/長方形 20"/>
              <p:cNvSpPr/>
              <p:nvPr/>
            </p:nvSpPr>
            <p:spPr bwMode="auto">
              <a:xfrm>
                <a:off x="3505200" y="51054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7222" name="直線矢印コネクタ 21"/>
              <p:cNvCxnSpPr>
                <a:cxnSpLocks noChangeShapeType="1"/>
              </p:cNvCxnSpPr>
              <p:nvPr/>
            </p:nvCxnSpPr>
            <p:spPr bwMode="auto">
              <a:xfrm flipH="1">
                <a:off x="3962400" y="4876800"/>
                <a:ext cx="53340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7218" name="グループ化 22"/>
            <p:cNvGrpSpPr>
              <a:grpSpLocks/>
            </p:cNvGrpSpPr>
            <p:nvPr/>
          </p:nvGrpSpPr>
          <p:grpSpPr bwMode="auto">
            <a:xfrm>
              <a:off x="3581400" y="4953000"/>
              <a:ext cx="1066800" cy="609600"/>
              <a:chOff x="5105400" y="4876800"/>
              <a:chExt cx="1066800" cy="609600"/>
            </a:xfrm>
          </p:grpSpPr>
          <p:sp>
            <p:nvSpPr>
              <p:cNvPr id="24" name="正方形/長方形 23"/>
              <p:cNvSpPr/>
              <p:nvPr/>
            </p:nvSpPr>
            <p:spPr bwMode="auto">
              <a:xfrm>
                <a:off x="5257800" y="51054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7220" name="直線矢印コネクタ 24"/>
              <p:cNvCxnSpPr>
                <a:cxnSpLocks noChangeShapeType="1"/>
              </p:cNvCxnSpPr>
              <p:nvPr/>
            </p:nvCxnSpPr>
            <p:spPr bwMode="auto">
              <a:xfrm>
                <a:off x="5105400" y="4876800"/>
                <a:ext cx="60960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grpSp>
        <p:nvGrpSpPr>
          <p:cNvPr id="32" name="グループ化 25"/>
          <p:cNvGrpSpPr>
            <a:grpSpLocks/>
          </p:cNvGrpSpPr>
          <p:nvPr/>
        </p:nvGrpSpPr>
        <p:grpSpPr bwMode="auto">
          <a:xfrm>
            <a:off x="1371600" y="4648200"/>
            <a:ext cx="381000" cy="609600"/>
            <a:chOff x="2895600" y="4876800"/>
            <a:chExt cx="381000" cy="609600"/>
          </a:xfrm>
        </p:grpSpPr>
        <p:sp>
          <p:nvSpPr>
            <p:cNvPr id="27" name="円/楕円 26"/>
            <p:cNvSpPr/>
            <p:nvPr/>
          </p:nvSpPr>
          <p:spPr bwMode="auto">
            <a:xfrm>
              <a:off x="2895600" y="51054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2</a:t>
              </a:r>
              <a:endParaRPr lang="ja-JP" altLang="en-US" dirty="0">
                <a:effectLst>
                  <a:outerShdw blurRad="38100" dist="38100" dir="2700000" algn="tl">
                    <a:srgbClr val="000000">
                      <a:alpha val="43137"/>
                    </a:srgbClr>
                  </a:outerShdw>
                </a:effectLst>
              </a:endParaRPr>
            </a:p>
          </p:txBody>
        </p:sp>
        <p:cxnSp>
          <p:nvCxnSpPr>
            <p:cNvPr id="7215" name="直線矢印コネクタ 27"/>
            <p:cNvCxnSpPr>
              <a:cxnSpLocks noChangeShapeType="1"/>
            </p:cNvCxnSpPr>
            <p:nvPr/>
          </p:nvCxnSpPr>
          <p:spPr bwMode="auto">
            <a:xfrm>
              <a:off x="3048000" y="4876800"/>
              <a:ext cx="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35" name="グループ化 28"/>
          <p:cNvGrpSpPr>
            <a:grpSpLocks/>
          </p:cNvGrpSpPr>
          <p:nvPr/>
        </p:nvGrpSpPr>
        <p:grpSpPr bwMode="auto">
          <a:xfrm>
            <a:off x="2286000" y="5257800"/>
            <a:ext cx="381000" cy="609600"/>
            <a:chOff x="3810000" y="5486400"/>
            <a:chExt cx="381000" cy="609600"/>
          </a:xfrm>
        </p:grpSpPr>
        <p:sp>
          <p:nvSpPr>
            <p:cNvPr id="30" name="円/楕円 29"/>
            <p:cNvSpPr/>
            <p:nvPr/>
          </p:nvSpPr>
          <p:spPr bwMode="auto">
            <a:xfrm>
              <a:off x="3810000" y="57150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5</a:t>
              </a:r>
              <a:endParaRPr lang="ja-JP" altLang="en-US" dirty="0">
                <a:effectLst>
                  <a:outerShdw blurRad="38100" dist="38100" dir="2700000" algn="tl">
                    <a:srgbClr val="000000">
                      <a:alpha val="43137"/>
                    </a:srgbClr>
                  </a:outerShdw>
                </a:effectLst>
              </a:endParaRPr>
            </a:p>
          </p:txBody>
        </p:sp>
        <p:cxnSp>
          <p:nvCxnSpPr>
            <p:cNvPr id="7213" name="直線矢印コネクタ 30"/>
            <p:cNvCxnSpPr>
              <a:cxnSpLocks noChangeShapeType="1"/>
            </p:cNvCxnSpPr>
            <p:nvPr/>
          </p:nvCxnSpPr>
          <p:spPr bwMode="auto">
            <a:xfrm>
              <a:off x="3962400" y="5486400"/>
              <a:ext cx="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36" name="グループ化 31"/>
          <p:cNvGrpSpPr>
            <a:grpSpLocks/>
          </p:cNvGrpSpPr>
          <p:nvPr/>
        </p:nvGrpSpPr>
        <p:grpSpPr bwMode="auto">
          <a:xfrm>
            <a:off x="4038600" y="5257800"/>
            <a:ext cx="381000" cy="609600"/>
            <a:chOff x="5562600" y="5486400"/>
            <a:chExt cx="381000" cy="609600"/>
          </a:xfrm>
        </p:grpSpPr>
        <p:sp>
          <p:nvSpPr>
            <p:cNvPr id="33" name="円/楕円 32"/>
            <p:cNvSpPr/>
            <p:nvPr/>
          </p:nvSpPr>
          <p:spPr bwMode="auto">
            <a:xfrm>
              <a:off x="5562600" y="57150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7</a:t>
              </a:r>
              <a:endParaRPr lang="ja-JP" altLang="en-US" dirty="0">
                <a:effectLst>
                  <a:outerShdw blurRad="38100" dist="38100" dir="2700000" algn="tl">
                    <a:srgbClr val="000000">
                      <a:alpha val="43137"/>
                    </a:srgbClr>
                  </a:outerShdw>
                </a:effectLst>
              </a:endParaRPr>
            </a:p>
          </p:txBody>
        </p:sp>
        <p:cxnSp>
          <p:nvCxnSpPr>
            <p:cNvPr id="7211" name="直線矢印コネクタ 33"/>
            <p:cNvCxnSpPr>
              <a:cxnSpLocks noChangeShapeType="1"/>
            </p:cNvCxnSpPr>
            <p:nvPr/>
          </p:nvCxnSpPr>
          <p:spPr bwMode="auto">
            <a:xfrm>
              <a:off x="5715000" y="5486400"/>
              <a:ext cx="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38" name="グループ化 81"/>
          <p:cNvGrpSpPr>
            <a:grpSpLocks/>
          </p:cNvGrpSpPr>
          <p:nvPr/>
        </p:nvGrpSpPr>
        <p:grpSpPr bwMode="auto">
          <a:xfrm>
            <a:off x="5943600" y="3048000"/>
            <a:ext cx="914400" cy="609600"/>
            <a:chOff x="5943600" y="3352800"/>
            <a:chExt cx="914400" cy="609600"/>
          </a:xfrm>
        </p:grpSpPr>
        <p:sp>
          <p:nvSpPr>
            <p:cNvPr id="37" name="正方形/長方形 36"/>
            <p:cNvSpPr/>
            <p:nvPr/>
          </p:nvSpPr>
          <p:spPr bwMode="auto">
            <a:xfrm>
              <a:off x="5943600" y="33528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S</a:t>
              </a:r>
              <a:endParaRPr lang="ja-JP" altLang="en-US" dirty="0">
                <a:effectLst>
                  <a:outerShdw blurRad="38100" dist="38100" dir="2700000" algn="tl">
                    <a:srgbClr val="000000">
                      <a:alpha val="43137"/>
                    </a:srgbClr>
                  </a:outerShdw>
                </a:effectLst>
              </a:endParaRPr>
            </a:p>
          </p:txBody>
        </p:sp>
        <p:cxnSp>
          <p:nvCxnSpPr>
            <p:cNvPr id="7209" name="直線矢印コネクタ 39"/>
            <p:cNvCxnSpPr>
              <a:cxnSpLocks noChangeShapeType="1"/>
              <a:stCxn id="37" idx="2"/>
              <a:endCxn id="39" idx="0"/>
            </p:cNvCxnSpPr>
            <p:nvPr/>
          </p:nvCxnSpPr>
          <p:spPr bwMode="auto">
            <a:xfrm>
              <a:off x="6400800" y="3733800"/>
              <a:ext cx="0" cy="228600"/>
            </a:xfrm>
            <a:prstGeom prst="straightConnector1">
              <a:avLst/>
            </a:prstGeom>
            <a:noFill/>
            <a:ln w="19050" algn="ctr">
              <a:solidFill>
                <a:schemeClr val="tx1"/>
              </a:solidFill>
              <a:round/>
              <a:headEnd type="triangle" w="med" len="med"/>
              <a:tailEnd/>
            </a:ln>
            <a:extLst>
              <a:ext uri="{909E8E84-426E-40DD-AFC4-6F175D3DCCD1}">
                <a14:hiddenFill xmlns:a14="http://schemas.microsoft.com/office/drawing/2010/main">
                  <a:noFill/>
                </a14:hiddenFill>
              </a:ext>
            </a:extLst>
          </p:spPr>
        </p:cxnSp>
      </p:grpSp>
      <p:sp>
        <p:nvSpPr>
          <p:cNvPr id="42" name="円/楕円 41"/>
          <p:cNvSpPr/>
          <p:nvPr/>
        </p:nvSpPr>
        <p:spPr bwMode="auto">
          <a:xfrm>
            <a:off x="6248400" y="42672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a:t>
            </a:r>
            <a:endParaRPr lang="ja-JP" altLang="en-US" dirty="0">
              <a:effectLst>
                <a:outerShdw blurRad="38100" dist="38100" dir="2700000" algn="tl">
                  <a:srgbClr val="000000">
                    <a:alpha val="43137"/>
                  </a:srgbClr>
                </a:outerShdw>
              </a:effectLst>
            </a:endParaRPr>
          </a:p>
        </p:txBody>
      </p:sp>
      <p:grpSp>
        <p:nvGrpSpPr>
          <p:cNvPr id="41" name="グループ化 80"/>
          <p:cNvGrpSpPr>
            <a:grpSpLocks/>
          </p:cNvGrpSpPr>
          <p:nvPr/>
        </p:nvGrpSpPr>
        <p:grpSpPr bwMode="auto">
          <a:xfrm>
            <a:off x="5562600" y="3657600"/>
            <a:ext cx="1752600" cy="609600"/>
            <a:chOff x="5562600" y="3962400"/>
            <a:chExt cx="1752600" cy="609600"/>
          </a:xfrm>
        </p:grpSpPr>
        <p:sp>
          <p:nvSpPr>
            <p:cNvPr id="39" name="正方形/長方形 38"/>
            <p:cNvSpPr/>
            <p:nvPr/>
          </p:nvSpPr>
          <p:spPr bwMode="auto">
            <a:xfrm>
              <a:off x="5943600" y="39624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7205" name="直線矢印コネクタ 42"/>
            <p:cNvCxnSpPr>
              <a:cxnSpLocks noChangeShapeType="1"/>
            </p:cNvCxnSpPr>
            <p:nvPr/>
          </p:nvCxnSpPr>
          <p:spPr bwMode="auto">
            <a:xfrm>
              <a:off x="6400800" y="4343400"/>
              <a:ext cx="0" cy="228600"/>
            </a:xfrm>
            <a:prstGeom prst="straightConnector1">
              <a:avLst/>
            </a:prstGeom>
            <a:noFill/>
            <a:ln w="19050"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7206" name="直線矢印コネクタ 45"/>
            <p:cNvCxnSpPr>
              <a:cxnSpLocks noChangeShapeType="1"/>
            </p:cNvCxnSpPr>
            <p:nvPr/>
          </p:nvCxnSpPr>
          <p:spPr bwMode="auto">
            <a:xfrm flipH="1">
              <a:off x="5562600" y="4343400"/>
              <a:ext cx="533400" cy="228600"/>
            </a:xfrm>
            <a:prstGeom prst="straightConnector1">
              <a:avLst/>
            </a:prstGeom>
            <a:noFill/>
            <a:ln w="19050"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7207" name="直線矢印コネクタ 48"/>
            <p:cNvCxnSpPr>
              <a:cxnSpLocks noChangeShapeType="1"/>
            </p:cNvCxnSpPr>
            <p:nvPr/>
          </p:nvCxnSpPr>
          <p:spPr bwMode="auto">
            <a:xfrm>
              <a:off x="6705600" y="4343400"/>
              <a:ext cx="609600" cy="228600"/>
            </a:xfrm>
            <a:prstGeom prst="straightConnector1">
              <a:avLst/>
            </a:prstGeom>
            <a:noFill/>
            <a:ln w="19050" algn="ctr">
              <a:solidFill>
                <a:schemeClr val="tx1"/>
              </a:solidFill>
              <a:round/>
              <a:headEnd type="triangle" w="med" len="med"/>
              <a:tailEnd/>
            </a:ln>
            <a:extLst>
              <a:ext uri="{909E8E84-426E-40DD-AFC4-6F175D3DCCD1}">
                <a14:hiddenFill xmlns:a14="http://schemas.microsoft.com/office/drawing/2010/main">
                  <a:noFill/>
                </a14:hiddenFill>
              </a:ext>
            </a:extLst>
          </p:spPr>
        </p:cxnSp>
      </p:grpSp>
      <p:sp>
        <p:nvSpPr>
          <p:cNvPr id="51" name="円/楕円 50"/>
          <p:cNvSpPr/>
          <p:nvPr/>
        </p:nvSpPr>
        <p:spPr bwMode="auto">
          <a:xfrm>
            <a:off x="7162800" y="48768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a:t>
            </a:r>
            <a:endParaRPr lang="ja-JP" altLang="en-US" dirty="0">
              <a:effectLst>
                <a:outerShdw blurRad="38100" dist="38100" dir="2700000" algn="tl">
                  <a:srgbClr val="000000">
                    <a:alpha val="43137"/>
                  </a:srgbClr>
                </a:outerShdw>
              </a:effectLst>
            </a:endParaRPr>
          </a:p>
        </p:txBody>
      </p:sp>
      <p:grpSp>
        <p:nvGrpSpPr>
          <p:cNvPr id="44" name="グループ化 82"/>
          <p:cNvGrpSpPr>
            <a:grpSpLocks/>
          </p:cNvGrpSpPr>
          <p:nvPr/>
        </p:nvGrpSpPr>
        <p:grpSpPr bwMode="auto">
          <a:xfrm>
            <a:off x="6477000" y="4267200"/>
            <a:ext cx="1752600" cy="609600"/>
            <a:chOff x="6477000" y="4572000"/>
            <a:chExt cx="1752600" cy="609600"/>
          </a:xfrm>
        </p:grpSpPr>
        <p:sp>
          <p:nvSpPr>
            <p:cNvPr id="48" name="正方形/長方形 47"/>
            <p:cNvSpPr/>
            <p:nvPr/>
          </p:nvSpPr>
          <p:spPr bwMode="auto">
            <a:xfrm>
              <a:off x="6858000" y="45720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7201" name="直線矢印コネクタ 51"/>
            <p:cNvCxnSpPr>
              <a:cxnSpLocks noChangeShapeType="1"/>
            </p:cNvCxnSpPr>
            <p:nvPr/>
          </p:nvCxnSpPr>
          <p:spPr bwMode="auto">
            <a:xfrm>
              <a:off x="7315200" y="4953000"/>
              <a:ext cx="0" cy="228600"/>
            </a:xfrm>
            <a:prstGeom prst="straightConnector1">
              <a:avLst/>
            </a:prstGeom>
            <a:noFill/>
            <a:ln w="19050"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7202" name="直線矢印コネクタ 54"/>
            <p:cNvCxnSpPr>
              <a:cxnSpLocks noChangeShapeType="1"/>
            </p:cNvCxnSpPr>
            <p:nvPr/>
          </p:nvCxnSpPr>
          <p:spPr bwMode="auto">
            <a:xfrm flipH="1">
              <a:off x="6477000" y="4953000"/>
              <a:ext cx="533400" cy="228600"/>
            </a:xfrm>
            <a:prstGeom prst="straightConnector1">
              <a:avLst/>
            </a:prstGeom>
            <a:noFill/>
            <a:ln w="19050"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7203" name="直線矢印コネクタ 57"/>
            <p:cNvCxnSpPr>
              <a:cxnSpLocks noChangeShapeType="1"/>
            </p:cNvCxnSpPr>
            <p:nvPr/>
          </p:nvCxnSpPr>
          <p:spPr bwMode="auto">
            <a:xfrm>
              <a:off x="7620000" y="4953000"/>
              <a:ext cx="609600" cy="228600"/>
            </a:xfrm>
            <a:prstGeom prst="straightConnector1">
              <a:avLst/>
            </a:prstGeom>
            <a:noFill/>
            <a:ln w="19050" algn="ctr">
              <a:solidFill>
                <a:schemeClr val="tx1"/>
              </a:solidFill>
              <a:round/>
              <a:headEnd type="triangle" w="med" len="med"/>
              <a:tailEnd/>
            </a:ln>
            <a:extLst>
              <a:ext uri="{909E8E84-426E-40DD-AFC4-6F175D3DCCD1}">
                <a14:hiddenFill xmlns:a14="http://schemas.microsoft.com/office/drawing/2010/main">
                  <a:noFill/>
                </a14:hiddenFill>
              </a:ext>
            </a:extLst>
          </p:spPr>
        </p:cxnSp>
      </p:grpSp>
      <p:sp>
        <p:nvSpPr>
          <p:cNvPr id="60" name="円/楕円 59"/>
          <p:cNvSpPr/>
          <p:nvPr/>
        </p:nvSpPr>
        <p:spPr bwMode="auto">
          <a:xfrm>
            <a:off x="5410200" y="48768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2</a:t>
            </a:r>
            <a:endParaRPr lang="ja-JP" altLang="en-US" dirty="0">
              <a:effectLst>
                <a:outerShdw blurRad="38100" dist="38100" dir="2700000" algn="tl">
                  <a:srgbClr val="000000">
                    <a:alpha val="43137"/>
                  </a:srgbClr>
                </a:outerShdw>
              </a:effectLst>
            </a:endParaRPr>
          </a:p>
        </p:txBody>
      </p:sp>
      <p:grpSp>
        <p:nvGrpSpPr>
          <p:cNvPr id="47" name="グループ化 75"/>
          <p:cNvGrpSpPr>
            <a:grpSpLocks/>
          </p:cNvGrpSpPr>
          <p:nvPr/>
        </p:nvGrpSpPr>
        <p:grpSpPr bwMode="auto">
          <a:xfrm>
            <a:off x="5105400" y="4267200"/>
            <a:ext cx="914400" cy="609600"/>
            <a:chOff x="5105400" y="4572000"/>
            <a:chExt cx="914400" cy="609600"/>
          </a:xfrm>
        </p:grpSpPr>
        <p:sp>
          <p:nvSpPr>
            <p:cNvPr id="45" name="正方形/長方形 44"/>
            <p:cNvSpPr/>
            <p:nvPr/>
          </p:nvSpPr>
          <p:spPr bwMode="auto">
            <a:xfrm>
              <a:off x="5105400" y="45720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7199" name="直線矢印コネクタ 60"/>
            <p:cNvCxnSpPr>
              <a:cxnSpLocks noChangeShapeType="1"/>
            </p:cNvCxnSpPr>
            <p:nvPr/>
          </p:nvCxnSpPr>
          <p:spPr bwMode="auto">
            <a:xfrm>
              <a:off x="5562600" y="4953000"/>
              <a:ext cx="0" cy="228600"/>
            </a:xfrm>
            <a:prstGeom prst="straightConnector1">
              <a:avLst/>
            </a:prstGeom>
            <a:noFill/>
            <a:ln w="19050" algn="ctr">
              <a:solidFill>
                <a:schemeClr val="tx1"/>
              </a:solidFill>
              <a:round/>
              <a:headEnd type="triangle" w="med" len="med"/>
              <a:tailEnd/>
            </a:ln>
            <a:extLst>
              <a:ext uri="{909E8E84-426E-40DD-AFC4-6F175D3DCCD1}">
                <a14:hiddenFill xmlns:a14="http://schemas.microsoft.com/office/drawing/2010/main">
                  <a:noFill/>
                </a14:hiddenFill>
              </a:ext>
            </a:extLst>
          </p:spPr>
        </p:cxnSp>
      </p:grpSp>
      <p:sp>
        <p:nvSpPr>
          <p:cNvPr id="63" name="円/楕円 62"/>
          <p:cNvSpPr/>
          <p:nvPr/>
        </p:nvSpPr>
        <p:spPr bwMode="auto">
          <a:xfrm>
            <a:off x="6324600" y="54864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5</a:t>
            </a:r>
            <a:endParaRPr lang="ja-JP" altLang="en-US" dirty="0">
              <a:effectLst>
                <a:outerShdw blurRad="38100" dist="38100" dir="2700000" algn="tl">
                  <a:srgbClr val="000000">
                    <a:alpha val="43137"/>
                  </a:srgbClr>
                </a:outerShdw>
              </a:effectLst>
            </a:endParaRPr>
          </a:p>
        </p:txBody>
      </p:sp>
      <p:grpSp>
        <p:nvGrpSpPr>
          <p:cNvPr id="50" name="グループ化 78"/>
          <p:cNvGrpSpPr>
            <a:grpSpLocks/>
          </p:cNvGrpSpPr>
          <p:nvPr/>
        </p:nvGrpSpPr>
        <p:grpSpPr bwMode="auto">
          <a:xfrm>
            <a:off x="6019800" y="4876800"/>
            <a:ext cx="914400" cy="609600"/>
            <a:chOff x="6019800" y="5181600"/>
            <a:chExt cx="914400" cy="609600"/>
          </a:xfrm>
        </p:grpSpPr>
        <p:sp>
          <p:nvSpPr>
            <p:cNvPr id="54" name="正方形/長方形 53"/>
            <p:cNvSpPr/>
            <p:nvPr/>
          </p:nvSpPr>
          <p:spPr bwMode="auto">
            <a:xfrm>
              <a:off x="6019800" y="51816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7197" name="直線矢印コネクタ 63"/>
            <p:cNvCxnSpPr>
              <a:cxnSpLocks noChangeShapeType="1"/>
            </p:cNvCxnSpPr>
            <p:nvPr/>
          </p:nvCxnSpPr>
          <p:spPr bwMode="auto">
            <a:xfrm>
              <a:off x="6477000" y="5562600"/>
              <a:ext cx="0" cy="228600"/>
            </a:xfrm>
            <a:prstGeom prst="straightConnector1">
              <a:avLst/>
            </a:prstGeom>
            <a:noFill/>
            <a:ln w="19050" algn="ctr">
              <a:solidFill>
                <a:schemeClr val="tx1"/>
              </a:solidFill>
              <a:round/>
              <a:headEnd type="triangle" w="med" len="med"/>
              <a:tailEnd/>
            </a:ln>
            <a:extLst>
              <a:ext uri="{909E8E84-426E-40DD-AFC4-6F175D3DCCD1}">
                <a14:hiddenFill xmlns:a14="http://schemas.microsoft.com/office/drawing/2010/main">
                  <a:noFill/>
                </a14:hiddenFill>
              </a:ext>
            </a:extLst>
          </p:spPr>
        </p:cxnSp>
      </p:grpSp>
      <p:sp>
        <p:nvSpPr>
          <p:cNvPr id="66" name="円/楕円 65"/>
          <p:cNvSpPr/>
          <p:nvPr/>
        </p:nvSpPr>
        <p:spPr bwMode="auto">
          <a:xfrm>
            <a:off x="8077200" y="54864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7</a:t>
            </a:r>
            <a:endParaRPr lang="ja-JP" altLang="en-US" dirty="0">
              <a:effectLst>
                <a:outerShdw blurRad="38100" dist="38100" dir="2700000" algn="tl">
                  <a:srgbClr val="000000">
                    <a:alpha val="43137"/>
                  </a:srgbClr>
                </a:outerShdw>
              </a:effectLst>
            </a:endParaRPr>
          </a:p>
        </p:txBody>
      </p:sp>
      <p:grpSp>
        <p:nvGrpSpPr>
          <p:cNvPr id="53" name="グループ化 79"/>
          <p:cNvGrpSpPr>
            <a:grpSpLocks/>
          </p:cNvGrpSpPr>
          <p:nvPr/>
        </p:nvGrpSpPr>
        <p:grpSpPr bwMode="auto">
          <a:xfrm>
            <a:off x="7772400" y="4876800"/>
            <a:ext cx="914400" cy="609600"/>
            <a:chOff x="7772400" y="5181600"/>
            <a:chExt cx="914400" cy="609600"/>
          </a:xfrm>
        </p:grpSpPr>
        <p:sp>
          <p:nvSpPr>
            <p:cNvPr id="57" name="正方形/長方形 56"/>
            <p:cNvSpPr/>
            <p:nvPr/>
          </p:nvSpPr>
          <p:spPr bwMode="auto">
            <a:xfrm>
              <a:off x="7772400" y="51816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eaLnBrk="1" hangingPunct="1">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7195" name="直線矢印コネクタ 66"/>
            <p:cNvCxnSpPr>
              <a:cxnSpLocks noChangeShapeType="1"/>
            </p:cNvCxnSpPr>
            <p:nvPr/>
          </p:nvCxnSpPr>
          <p:spPr bwMode="auto">
            <a:xfrm>
              <a:off x="8229600" y="5562600"/>
              <a:ext cx="0" cy="228600"/>
            </a:xfrm>
            <a:prstGeom prst="straightConnector1">
              <a:avLst/>
            </a:prstGeom>
            <a:noFill/>
            <a:ln w="19050" algn="ctr">
              <a:solidFill>
                <a:schemeClr val="tx1"/>
              </a:solidFill>
              <a:round/>
              <a:headEnd type="triangle" w="med" len="med"/>
              <a:tailEnd/>
            </a:ln>
            <a:extLst>
              <a:ext uri="{909E8E84-426E-40DD-AFC4-6F175D3DCCD1}">
                <a14:hiddenFill xmlns:a14="http://schemas.microsoft.com/office/drawing/2010/main">
                  <a:noFill/>
                </a14:hiddenFill>
              </a:ext>
            </a:extLst>
          </p:spPr>
        </p:cxnSp>
      </p:grpSp>
      <p:sp>
        <p:nvSpPr>
          <p:cNvPr id="85" name="テキスト ボックス 84"/>
          <p:cNvSpPr txBox="1">
            <a:spLocks noChangeArrowheads="1"/>
          </p:cNvSpPr>
          <p:nvPr/>
        </p:nvSpPr>
        <p:spPr bwMode="auto">
          <a:xfrm>
            <a:off x="1371600" y="5969000"/>
            <a:ext cx="2236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下降型解析</a:t>
            </a:r>
          </a:p>
        </p:txBody>
      </p:sp>
      <p:sp>
        <p:nvSpPr>
          <p:cNvPr id="86" name="テキスト ボックス 85"/>
          <p:cNvSpPr txBox="1">
            <a:spLocks noChangeArrowheads="1"/>
          </p:cNvSpPr>
          <p:nvPr/>
        </p:nvSpPr>
        <p:spPr bwMode="auto">
          <a:xfrm>
            <a:off x="5486400" y="5969000"/>
            <a:ext cx="2236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上昇型解析</a:t>
            </a:r>
          </a:p>
        </p:txBody>
      </p:sp>
      <p:sp>
        <p:nvSpPr>
          <p:cNvPr id="208962" name="AutoShape 66"/>
          <p:cNvSpPr>
            <a:spLocks noChangeArrowheads="1"/>
          </p:cNvSpPr>
          <p:nvPr/>
        </p:nvSpPr>
        <p:spPr bwMode="auto">
          <a:xfrm>
            <a:off x="609600" y="3124200"/>
            <a:ext cx="304800" cy="2971800"/>
          </a:xfrm>
          <a:prstGeom prst="downArrow">
            <a:avLst>
              <a:gd name="adj1" fmla="val 50000"/>
              <a:gd name="adj2" fmla="val 24375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208963" name="AutoShape 67"/>
          <p:cNvSpPr>
            <a:spLocks noChangeArrowheads="1"/>
          </p:cNvSpPr>
          <p:nvPr/>
        </p:nvSpPr>
        <p:spPr bwMode="auto">
          <a:xfrm flipV="1">
            <a:off x="4724400" y="3048000"/>
            <a:ext cx="304800" cy="2971800"/>
          </a:xfrm>
          <a:prstGeom prst="downArrow">
            <a:avLst>
              <a:gd name="adj1" fmla="val 50000"/>
              <a:gd name="adj2" fmla="val 24375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8962"/>
                                        </p:tgtEl>
                                        <p:attrNameLst>
                                          <p:attrName>style.visibility</p:attrName>
                                        </p:attrNameLst>
                                      </p:cBhvr>
                                      <p:to>
                                        <p:strVal val="visible"/>
                                      </p:to>
                                    </p:set>
                                    <p:animEffect transition="in" filter="wipe(up)">
                                      <p:cBhvr>
                                        <p:cTn id="7" dur="500"/>
                                        <p:tgtEl>
                                          <p:spTgt spid="208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up)">
                                      <p:cBhvr>
                                        <p:cTn id="27" dur="500"/>
                                        <p:tgtEl>
                                          <p:spTgt spid="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up)">
                                      <p:cBhvr>
                                        <p:cTn id="32" dur="500"/>
                                        <p:tgtEl>
                                          <p:spTgt spid="2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up)">
                                      <p:cBhvr>
                                        <p:cTn id="37" dur="500"/>
                                        <p:tgtEl>
                                          <p:spTgt spid="3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up)">
                                      <p:cBhvr>
                                        <p:cTn id="42" dur="500"/>
                                        <p:tgtEl>
                                          <p:spTgt spid="3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checkerboard(across)">
                                      <p:cBhvr>
                                        <p:cTn id="47" dur="500"/>
                                        <p:tgtEl>
                                          <p:spTgt spid="8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08963"/>
                                        </p:tgtEl>
                                        <p:attrNameLst>
                                          <p:attrName>style.visibility</p:attrName>
                                        </p:attrNameLst>
                                      </p:cBhvr>
                                      <p:to>
                                        <p:strVal val="visible"/>
                                      </p:to>
                                    </p:set>
                                    <p:animEffect transition="in" filter="wipe(down)">
                                      <p:cBhvr>
                                        <p:cTn id="52" dur="500"/>
                                        <p:tgtEl>
                                          <p:spTgt spid="20896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0"/>
                                        </p:tgtEl>
                                        <p:attrNameLst>
                                          <p:attrName>style.visibility</p:attrName>
                                        </p:attrNameLst>
                                      </p:cBhvr>
                                      <p:to>
                                        <p:strVal val="visible"/>
                                      </p:to>
                                    </p:set>
                                    <p:animEffect transition="in" filter="wipe(down)">
                                      <p:cBhvr>
                                        <p:cTn id="57" dur="500"/>
                                        <p:tgtEl>
                                          <p:spTgt spid="6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wipe(down)">
                                      <p:cBhvr>
                                        <p:cTn id="62" dur="500"/>
                                        <p:tgtEl>
                                          <p:spTgt spid="4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wipe(down)">
                                      <p:cBhvr>
                                        <p:cTn id="67" dur="500"/>
                                        <p:tgtEl>
                                          <p:spTgt spid="4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63"/>
                                        </p:tgtEl>
                                        <p:attrNameLst>
                                          <p:attrName>style.visibility</p:attrName>
                                        </p:attrNameLst>
                                      </p:cBhvr>
                                      <p:to>
                                        <p:strVal val="visible"/>
                                      </p:to>
                                    </p:set>
                                    <p:animEffect transition="in" filter="wipe(down)">
                                      <p:cBhvr>
                                        <p:cTn id="72" dur="500"/>
                                        <p:tgtEl>
                                          <p:spTgt spid="6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nodeType="click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wipe(down)">
                                      <p:cBhvr>
                                        <p:cTn id="77" dur="500"/>
                                        <p:tgtEl>
                                          <p:spTgt spid="5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wipe(down)">
                                      <p:cBhvr>
                                        <p:cTn id="82" dur="500"/>
                                        <p:tgtEl>
                                          <p:spTgt spid="5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66"/>
                                        </p:tgtEl>
                                        <p:attrNameLst>
                                          <p:attrName>style.visibility</p:attrName>
                                        </p:attrNameLst>
                                      </p:cBhvr>
                                      <p:to>
                                        <p:strVal val="visible"/>
                                      </p:to>
                                    </p:set>
                                    <p:animEffect transition="in" filter="wipe(down)">
                                      <p:cBhvr>
                                        <p:cTn id="87" dur="500"/>
                                        <p:tgtEl>
                                          <p:spTgt spid="66"/>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4" fill="hold" nodeType="clickEffect">
                                  <p:stCondLst>
                                    <p:cond delay="0"/>
                                  </p:stCondLst>
                                  <p:childTnLst>
                                    <p:set>
                                      <p:cBhvr>
                                        <p:cTn id="91" dur="1" fill="hold">
                                          <p:stCondLst>
                                            <p:cond delay="0"/>
                                          </p:stCondLst>
                                        </p:cTn>
                                        <p:tgtEl>
                                          <p:spTgt spid="53"/>
                                        </p:tgtEl>
                                        <p:attrNameLst>
                                          <p:attrName>style.visibility</p:attrName>
                                        </p:attrNameLst>
                                      </p:cBhvr>
                                      <p:to>
                                        <p:strVal val="visible"/>
                                      </p:to>
                                    </p:set>
                                    <p:animEffect transition="in" filter="wipe(down)">
                                      <p:cBhvr>
                                        <p:cTn id="92" dur="500"/>
                                        <p:tgtEl>
                                          <p:spTgt spid="5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4" fill="hold" nodeType="clickEffect">
                                  <p:stCondLst>
                                    <p:cond delay="0"/>
                                  </p:stCondLst>
                                  <p:childTnLst>
                                    <p:set>
                                      <p:cBhvr>
                                        <p:cTn id="96" dur="1" fill="hold">
                                          <p:stCondLst>
                                            <p:cond delay="0"/>
                                          </p:stCondLst>
                                        </p:cTn>
                                        <p:tgtEl>
                                          <p:spTgt spid="44"/>
                                        </p:tgtEl>
                                        <p:attrNameLst>
                                          <p:attrName>style.visibility</p:attrName>
                                        </p:attrNameLst>
                                      </p:cBhvr>
                                      <p:to>
                                        <p:strVal val="visible"/>
                                      </p:to>
                                    </p:set>
                                    <p:animEffect transition="in" filter="wipe(down)">
                                      <p:cBhvr>
                                        <p:cTn id="97" dur="500"/>
                                        <p:tgtEl>
                                          <p:spTgt spid="44"/>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4" fill="hold" nodeType="clickEffect">
                                  <p:stCondLst>
                                    <p:cond delay="0"/>
                                  </p:stCondLst>
                                  <p:childTnLst>
                                    <p:set>
                                      <p:cBhvr>
                                        <p:cTn id="101" dur="1" fill="hold">
                                          <p:stCondLst>
                                            <p:cond delay="0"/>
                                          </p:stCondLst>
                                        </p:cTn>
                                        <p:tgtEl>
                                          <p:spTgt spid="41"/>
                                        </p:tgtEl>
                                        <p:attrNameLst>
                                          <p:attrName>style.visibility</p:attrName>
                                        </p:attrNameLst>
                                      </p:cBhvr>
                                      <p:to>
                                        <p:strVal val="visible"/>
                                      </p:to>
                                    </p:set>
                                    <p:animEffect transition="in" filter="wipe(down)">
                                      <p:cBhvr>
                                        <p:cTn id="102" dur="500"/>
                                        <p:tgtEl>
                                          <p:spTgt spid="41"/>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4" fill="hold" nodeType="click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wipe(down)">
                                      <p:cBhvr>
                                        <p:cTn id="107" dur="500"/>
                                        <p:tgtEl>
                                          <p:spTgt spid="38"/>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 presetClass="entr" presetSubtype="10" fill="hold" grpId="0" nodeType="clickEffect">
                                  <p:stCondLst>
                                    <p:cond delay="0"/>
                                  </p:stCondLst>
                                  <p:childTnLst>
                                    <p:set>
                                      <p:cBhvr>
                                        <p:cTn id="111" dur="1" fill="hold">
                                          <p:stCondLst>
                                            <p:cond delay="0"/>
                                          </p:stCondLst>
                                        </p:cTn>
                                        <p:tgtEl>
                                          <p:spTgt spid="86"/>
                                        </p:tgtEl>
                                        <p:attrNameLst>
                                          <p:attrName>style.visibility</p:attrName>
                                        </p:attrNameLst>
                                      </p:cBhvr>
                                      <p:to>
                                        <p:strVal val="visible"/>
                                      </p:to>
                                    </p:set>
                                    <p:animEffect transition="in" filter="checkerboard(across)">
                                      <p:cBhvr>
                                        <p:cTn id="112"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42" grpId="0" animBg="1" autoUpdateAnimBg="0"/>
      <p:bldP spid="51" grpId="0" animBg="1" autoUpdateAnimBg="0"/>
      <p:bldP spid="60" grpId="0" animBg="1" autoUpdateAnimBg="0"/>
      <p:bldP spid="63" grpId="0" animBg="1" autoUpdateAnimBg="0"/>
      <p:bldP spid="66" grpId="0" animBg="1" autoUpdateAnimBg="0"/>
      <p:bldP spid="85" grpId="0" autoUpdateAnimBg="0"/>
      <p:bldP spid="86" grpId="0" autoUpdateAnimBg="0"/>
      <p:bldP spid="208962" grpId="0" animBg="1"/>
      <p:bldP spid="20896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43011"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41700" name="Group 4"/>
          <p:cNvGraphicFramePr>
            <a:graphicFrameLocks noGrp="1"/>
          </p:cNvGraphicFramePr>
          <p:nvPr>
            <p:extLst>
              <p:ext uri="{D42A27DB-BD31-4B8C-83A1-F6EECF244321}">
                <p14:modId xmlns:p14="http://schemas.microsoft.com/office/powerpoint/2010/main" val="1492569242"/>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43030"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41719" name="Group 23"/>
          <p:cNvGraphicFramePr>
            <a:graphicFrameLocks noGrp="1"/>
          </p:cNvGraphicFramePr>
          <p:nvPr>
            <p:extLst>
              <p:ext uri="{D42A27DB-BD31-4B8C-83A1-F6EECF244321}">
                <p14:modId xmlns:p14="http://schemas.microsoft.com/office/powerpoint/2010/main" val="1506040419"/>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43051"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41740" name="Group 44"/>
          <p:cNvGraphicFramePr>
            <a:graphicFrameLocks noGrp="1"/>
          </p:cNvGraphicFramePr>
          <p:nvPr>
            <p:extLst>
              <p:ext uri="{D42A27DB-BD31-4B8C-83A1-F6EECF244321}">
                <p14:modId xmlns:p14="http://schemas.microsoft.com/office/powerpoint/2010/main" val="3243249263"/>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43110"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41799" name="AutoShape 103"/>
          <p:cNvSpPr>
            <a:spLocks noChangeArrowheads="1"/>
          </p:cNvSpPr>
          <p:nvPr/>
        </p:nvSpPr>
        <p:spPr bwMode="auto">
          <a:xfrm>
            <a:off x="7848600" y="4876800"/>
            <a:ext cx="9906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41800" name="Line 104"/>
          <p:cNvSpPr>
            <a:spLocks noChangeShapeType="1"/>
          </p:cNvSpPr>
          <p:nvPr/>
        </p:nvSpPr>
        <p:spPr bwMode="auto">
          <a:xfrm>
            <a:off x="2438400" y="3733800"/>
            <a:ext cx="609600" cy="15240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41801" name="Line 105"/>
          <p:cNvSpPr>
            <a:spLocks noChangeShapeType="1"/>
          </p:cNvSpPr>
          <p:nvPr/>
        </p:nvSpPr>
        <p:spPr bwMode="auto">
          <a:xfrm>
            <a:off x="7162800" y="3581400"/>
            <a:ext cx="121920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41800"/>
                                        </p:tgtEl>
                                        <p:attrNameLst>
                                          <p:attrName>style.visibility</p:attrName>
                                        </p:attrNameLst>
                                      </p:cBhvr>
                                      <p:to>
                                        <p:strVal val="visible"/>
                                      </p:to>
                                    </p:set>
                                    <p:animEffect transition="in" filter="wipe(up)">
                                      <p:cBhvr>
                                        <p:cTn id="7" dur="500"/>
                                        <p:tgtEl>
                                          <p:spTgt spid="5418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1801"/>
                                        </p:tgtEl>
                                        <p:attrNameLst>
                                          <p:attrName>style.visibility</p:attrName>
                                        </p:attrNameLst>
                                      </p:cBhvr>
                                      <p:to>
                                        <p:strVal val="visible"/>
                                      </p:to>
                                    </p:set>
                                    <p:animEffect transition="in" filter="wipe(left)">
                                      <p:cBhvr>
                                        <p:cTn id="12" dur="500"/>
                                        <p:tgtEl>
                                          <p:spTgt spid="5418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41799"/>
                                        </p:tgtEl>
                                        <p:attrNameLst>
                                          <p:attrName>style.visibility</p:attrName>
                                        </p:attrNameLst>
                                      </p:cBhvr>
                                      <p:to>
                                        <p:strVal val="visible"/>
                                      </p:to>
                                    </p:set>
                                    <p:animEffect transition="in" filter="checkerboard(across)">
                                      <p:cBhvr>
                                        <p:cTn id="17" dur="500"/>
                                        <p:tgtEl>
                                          <p:spTgt spid="541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799" grpId="0" animBg="1"/>
      <p:bldP spid="541800" grpId="0" animBg="1"/>
      <p:bldP spid="54180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44035" name="Text Box 3"/>
          <p:cNvSpPr txBox="1">
            <a:spLocks noChangeArrowheads="1"/>
          </p:cNvSpPr>
          <p:nvPr/>
        </p:nvSpPr>
        <p:spPr bwMode="auto">
          <a:xfrm>
            <a:off x="1066800" y="1066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TE’ , E’</a:t>
            </a:r>
            <a:r>
              <a:rPr lang="ja-JP" altLang="en-US" sz="2800" dirty="0"/>
              <a:t>→+</a:t>
            </a:r>
            <a:r>
              <a:rPr lang="en-US" altLang="ja-JP" sz="2800" dirty="0" err="1"/>
              <a:t>TE’|ε</a:t>
            </a:r>
            <a:r>
              <a:rPr lang="en-US" altLang="ja-JP" sz="2800" dirty="0"/>
              <a:t>,  T</a:t>
            </a:r>
            <a:r>
              <a:rPr lang="ja-JP" altLang="en-US" sz="2800" dirty="0"/>
              <a:t>→</a:t>
            </a:r>
            <a:r>
              <a:rPr lang="en-US" altLang="ja-JP" sz="2800" dirty="0"/>
              <a:t>FT’, </a:t>
            </a:r>
          </a:p>
          <a:p>
            <a:pPr eaLnBrk="1" hangingPunct="1">
              <a:spcBef>
                <a:spcPct val="0"/>
              </a:spcBef>
              <a:buClrTx/>
              <a:buSzTx/>
              <a:buFontTx/>
              <a:buNone/>
            </a:pPr>
            <a:r>
              <a:rPr lang="en-US" altLang="ja-JP" sz="2800" dirty="0"/>
              <a:t>        T’</a:t>
            </a:r>
            <a:r>
              <a:rPr lang="ja-JP" altLang="en-US" sz="2800" dirty="0"/>
              <a:t>→*</a:t>
            </a:r>
            <a:r>
              <a:rPr lang="en-US" altLang="ja-JP" sz="2800" dirty="0" err="1"/>
              <a:t>FT’|ε</a:t>
            </a:r>
            <a:r>
              <a:rPr lang="en-US" altLang="ja-JP" sz="2800" dirty="0"/>
              <a:t>, F</a:t>
            </a:r>
            <a:r>
              <a:rPr lang="ja-JP" altLang="en-US" sz="2800" dirty="0"/>
              <a:t>→</a:t>
            </a:r>
            <a:r>
              <a:rPr lang="en-US" altLang="ja-JP" sz="2800" i="1" dirty="0"/>
              <a:t>i</a:t>
            </a:r>
            <a:r>
              <a:rPr lang="en-US" altLang="ja-JP" sz="2800" dirty="0"/>
              <a:t>|(E)}</a:t>
            </a:r>
          </a:p>
        </p:txBody>
      </p:sp>
      <p:graphicFrame>
        <p:nvGraphicFramePr>
          <p:cNvPr id="542724" name="Group 4"/>
          <p:cNvGraphicFramePr>
            <a:graphicFrameLocks noGrp="1"/>
          </p:cNvGraphicFramePr>
          <p:nvPr>
            <p:extLst>
              <p:ext uri="{D42A27DB-BD31-4B8C-83A1-F6EECF244321}">
                <p14:modId xmlns:p14="http://schemas.microsoft.com/office/powerpoint/2010/main" val="1933237673"/>
              </p:ext>
            </p:extLst>
          </p:nvPr>
        </p:nvGraphicFramePr>
        <p:xfrm>
          <a:off x="990600" y="2895600"/>
          <a:ext cx="1447800" cy="3784602"/>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44054" name="Text Box 22"/>
          <p:cNvSpPr txBox="1">
            <a:spLocks noChangeArrowheads="1"/>
          </p:cNvSpPr>
          <p:nvPr/>
        </p:nvSpPr>
        <p:spPr bwMode="auto">
          <a:xfrm>
            <a:off x="1066800" y="22860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542743" name="Group 23"/>
          <p:cNvGraphicFramePr>
            <a:graphicFrameLocks noGrp="1"/>
          </p:cNvGraphicFramePr>
          <p:nvPr>
            <p:extLst>
              <p:ext uri="{D42A27DB-BD31-4B8C-83A1-F6EECF244321}">
                <p14:modId xmlns:p14="http://schemas.microsoft.com/office/powerpoint/2010/main" val="2405675350"/>
              </p:ext>
            </p:extLst>
          </p:nvPr>
        </p:nvGraphicFramePr>
        <p:xfrm>
          <a:off x="3124200" y="2971800"/>
          <a:ext cx="4357688"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44075" name="Text Box 43"/>
          <p:cNvSpPr txBox="1">
            <a:spLocks noChangeArrowheads="1"/>
          </p:cNvSpPr>
          <p:nvPr/>
        </p:nvSpPr>
        <p:spPr bwMode="auto">
          <a:xfrm>
            <a:off x="2895600" y="2438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aphicFrame>
        <p:nvGraphicFramePr>
          <p:cNvPr id="542764" name="Group 44"/>
          <p:cNvGraphicFramePr>
            <a:graphicFrameLocks noGrp="1"/>
          </p:cNvGraphicFramePr>
          <p:nvPr>
            <p:extLst>
              <p:ext uri="{D42A27DB-BD31-4B8C-83A1-F6EECF244321}">
                <p14:modId xmlns:p14="http://schemas.microsoft.com/office/powerpoint/2010/main" val="322328225"/>
              </p:ext>
            </p:extLst>
          </p:nvPr>
        </p:nvGraphicFramePr>
        <p:xfrm>
          <a:off x="3048000" y="4114800"/>
          <a:ext cx="5715000" cy="2463802"/>
        </p:xfrm>
        <a:graphic>
          <a:graphicData uri="http://schemas.openxmlformats.org/drawingml/2006/table">
            <a:tbl>
              <a:tblPr/>
              <a:tblGrid>
                <a:gridCol w="935038">
                  <a:extLst>
                    <a:ext uri="{9D8B030D-6E8A-4147-A177-3AD203B41FA5}">
                      <a16:colId xmlns:a16="http://schemas.microsoft.com/office/drawing/2014/main" val="20000"/>
                    </a:ext>
                  </a:extLst>
                </a:gridCol>
                <a:gridCol w="7937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9375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tblGrid>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 </a:t>
                      </a:r>
                      <a:r>
                        <a:rPr kumimoji="1" lang="ja-JP" altLang="en-US"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095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111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44134" name="Text Box 102"/>
          <p:cNvSpPr txBox="1">
            <a:spLocks noChangeArrowheads="1"/>
          </p:cNvSpPr>
          <p:nvPr/>
        </p:nvSpPr>
        <p:spPr bwMode="auto">
          <a:xfrm>
            <a:off x="5257800" y="35814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解析表</a:t>
            </a:r>
          </a:p>
        </p:txBody>
      </p:sp>
      <p:sp>
        <p:nvSpPr>
          <p:cNvPr id="542823" name="Line 103"/>
          <p:cNvSpPr>
            <a:spLocks noChangeShapeType="1"/>
          </p:cNvSpPr>
          <p:nvPr/>
        </p:nvSpPr>
        <p:spPr bwMode="auto">
          <a:xfrm>
            <a:off x="2438400" y="3200400"/>
            <a:ext cx="4495800" cy="76200"/>
          </a:xfrm>
          <a:prstGeom prst="line">
            <a:avLst/>
          </a:prstGeom>
          <a:noFill/>
          <a:ln w="38100">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42823"/>
                                        </p:tgtEl>
                                        <p:attrNameLst>
                                          <p:attrName>style.visibility</p:attrName>
                                        </p:attrNameLst>
                                      </p:cBhvr>
                                      <p:to>
                                        <p:strVal val="visible"/>
                                      </p:to>
                                    </p:set>
                                    <p:animEffect transition="in" filter="barn(outVertical)">
                                      <p:cBhvr>
                                        <p:cTn id="7" dur="500"/>
                                        <p:tgtEl>
                                          <p:spTgt spid="542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2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4138" name="Group 394"/>
          <p:cNvGraphicFramePr>
            <a:graphicFrameLocks noGrp="1"/>
          </p:cNvGraphicFramePr>
          <p:nvPr>
            <p:extLst>
              <p:ext uri="{D42A27DB-BD31-4B8C-83A1-F6EECF244321}">
                <p14:modId xmlns:p14="http://schemas.microsoft.com/office/powerpoint/2010/main" val="2841742413"/>
              </p:ext>
            </p:extLst>
          </p:nvPr>
        </p:nvGraphicFramePr>
        <p:xfrm>
          <a:off x="152400" y="533400"/>
          <a:ext cx="4419600" cy="5913443"/>
        </p:xfrm>
        <a:graphic>
          <a:graphicData uri="http://schemas.openxmlformats.org/drawingml/2006/table">
            <a:tbl>
              <a:tblPr/>
              <a:tblGrid>
                <a:gridCol w="1676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42674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スタック</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入力記号列</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生成</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FT’</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FT’E’$</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7"/>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E)T’E’$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8"/>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E)T’E’$</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9"/>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TE’)T’E’$</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FT’</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0"/>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FT’E’)T’E’$</a:t>
                      </a:r>
                      <a:endParaRPr kumimoji="1" lang="ja-JP" altLang="en-US"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1"/>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22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T’E</a:t>
                      </a:r>
                      <a:r>
                        <a:rPr kumimoji="1" lang="en-US" altLang="ja-JP"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’)T’E’$</a:t>
                      </a: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2"/>
                  </a:ext>
                </a:extLst>
              </a:tr>
            </a:tbl>
          </a:graphicData>
        </a:graphic>
      </p:graphicFrame>
      <p:graphicFrame>
        <p:nvGraphicFramePr>
          <p:cNvPr id="544141" name="Group 397"/>
          <p:cNvGraphicFramePr>
            <a:graphicFrameLocks noGrp="1"/>
          </p:cNvGraphicFramePr>
          <p:nvPr>
            <p:extLst>
              <p:ext uri="{D42A27DB-BD31-4B8C-83A1-F6EECF244321}">
                <p14:modId xmlns:p14="http://schemas.microsoft.com/office/powerpoint/2010/main" val="173462016"/>
              </p:ext>
            </p:extLst>
          </p:nvPr>
        </p:nvGraphicFramePr>
        <p:xfrm>
          <a:off x="4572000" y="533400"/>
          <a:ext cx="4419600" cy="5913443"/>
        </p:xfrm>
        <a:graphic>
          <a:graphicData uri="http://schemas.openxmlformats.org/drawingml/2006/table">
            <a:tbl>
              <a:tblPr/>
              <a:tblGrid>
                <a:gridCol w="1676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42674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スタック</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入力記号列</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生成</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T’E’)T’E’$</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E’)T’E’$</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TE’)T’E’$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TE’)T’E’$</a:t>
                      </a:r>
                      <a:endParaRPr kumimoji="1" lang="ja-JP" altLang="en-US"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FT’E’)T’E’$</a:t>
                      </a:r>
                      <a:endParaRPr kumimoji="1" lang="ja-JP" altLang="en-US"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T’E’)T’E’$</a:t>
                      </a:r>
                      <a:endParaRPr kumimoji="1" lang="ja-JP" altLang="en-US"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T’E’)T’E’$</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7"/>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E’)T’E’$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8"/>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9"/>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T’E’$</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0"/>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1"/>
                  </a:ext>
                </a:extLst>
              </a:tr>
              <a:tr h="4572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移動還元構文解析</a:t>
            </a:r>
            <a:br>
              <a:rPr lang="ja-JP" altLang="en-US">
                <a:effectLst/>
              </a:rPr>
            </a:br>
            <a:r>
              <a:rPr lang="ja-JP" altLang="en-US">
                <a:effectLst/>
              </a:rPr>
              <a:t>(</a:t>
            </a:r>
            <a:r>
              <a:rPr lang="en-US" altLang="ja-JP">
                <a:effectLst/>
              </a:rPr>
              <a:t>shift reduce parsing)</a:t>
            </a:r>
          </a:p>
        </p:txBody>
      </p:sp>
      <p:sp>
        <p:nvSpPr>
          <p:cNvPr id="46083" name="Rectangle 3"/>
          <p:cNvSpPr>
            <a:spLocks noGrp="1" noChangeArrowheads="1"/>
          </p:cNvSpPr>
          <p:nvPr>
            <p:ph idx="1"/>
          </p:nvPr>
        </p:nvSpPr>
        <p:spPr>
          <a:xfrm>
            <a:off x="1066800" y="1981200"/>
            <a:ext cx="76200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a:effectLst/>
              </a:rPr>
              <a:t>上昇型構文解析</a:t>
            </a:r>
          </a:p>
          <a:p>
            <a:pPr>
              <a:lnSpc>
                <a:spcPct val="90000"/>
              </a:lnSpc>
            </a:pPr>
            <a:r>
              <a:rPr lang="ja-JP" altLang="en-US">
                <a:effectLst/>
              </a:rPr>
              <a:t>構文解析表とスタックで解析</a:t>
            </a:r>
          </a:p>
        </p:txBody>
      </p:sp>
      <p:graphicFrame>
        <p:nvGraphicFramePr>
          <p:cNvPr id="412720" name="Group 48"/>
          <p:cNvGraphicFramePr>
            <a:graphicFrameLocks noGrp="1"/>
          </p:cNvGraphicFramePr>
          <p:nvPr>
            <p:extLst>
              <p:ext uri="{D42A27DB-BD31-4B8C-83A1-F6EECF244321}">
                <p14:modId xmlns:p14="http://schemas.microsoft.com/office/powerpoint/2010/main" val="965871590"/>
              </p:ext>
            </p:extLst>
          </p:nvPr>
        </p:nvGraphicFramePr>
        <p:xfrm>
          <a:off x="990600" y="3810000"/>
          <a:ext cx="1447800" cy="270351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bl>
          </a:graphicData>
        </a:graphic>
      </p:graphicFrame>
      <p:sp>
        <p:nvSpPr>
          <p:cNvPr id="46098" name="Text Box 22"/>
          <p:cNvSpPr txBox="1">
            <a:spLocks noChangeArrowheads="1"/>
          </p:cNvSpPr>
          <p:nvPr/>
        </p:nvSpPr>
        <p:spPr bwMode="auto">
          <a:xfrm>
            <a:off x="1066800" y="31242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12726" name="Group 54"/>
          <p:cNvGraphicFramePr>
            <a:graphicFrameLocks noGrp="1"/>
          </p:cNvGraphicFramePr>
          <p:nvPr>
            <p:extLst>
              <p:ext uri="{D42A27DB-BD31-4B8C-83A1-F6EECF244321}">
                <p14:modId xmlns:p14="http://schemas.microsoft.com/office/powerpoint/2010/main" val="4053865037"/>
              </p:ext>
            </p:extLst>
          </p:nvPr>
        </p:nvGraphicFramePr>
        <p:xfrm>
          <a:off x="3429000" y="3657600"/>
          <a:ext cx="4376738" cy="609600"/>
        </p:xfrm>
        <a:graphic>
          <a:graphicData uri="http://schemas.openxmlformats.org/drawingml/2006/table">
            <a:tbl>
              <a:tblPr/>
              <a:tblGrid>
                <a:gridCol w="54610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46119" name="Text Box 43"/>
          <p:cNvSpPr txBox="1">
            <a:spLocks noChangeArrowheads="1"/>
          </p:cNvSpPr>
          <p:nvPr/>
        </p:nvSpPr>
        <p:spPr bwMode="auto">
          <a:xfrm>
            <a:off x="3505200" y="30480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412721" name="AutoShape 49"/>
          <p:cNvSpPr>
            <a:spLocks noChangeArrowheads="1"/>
          </p:cNvSpPr>
          <p:nvPr/>
        </p:nvSpPr>
        <p:spPr bwMode="auto">
          <a:xfrm>
            <a:off x="2590800" y="4800600"/>
            <a:ext cx="2286000" cy="609600"/>
          </a:xfrm>
          <a:prstGeom prst="wedgeRoundRectCallout">
            <a:avLst>
              <a:gd name="adj1" fmla="val -57917"/>
              <a:gd name="adj2" fmla="val -15989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dirty="0"/>
              <a:t>トップに </a:t>
            </a:r>
            <a:r>
              <a:rPr lang="en-US" altLang="ja-JP" sz="2800" dirty="0"/>
              <a:t>“</a:t>
            </a:r>
            <a:r>
              <a:rPr lang="ja-JP" altLang="en-US" sz="2800" dirty="0"/>
              <a:t>$</a:t>
            </a:r>
            <a:r>
              <a:rPr lang="en-US" altLang="ja-JP" sz="2800" dirty="0"/>
              <a:t>”</a:t>
            </a:r>
            <a:endParaRPr lang="ja-JP" altLang="en-US" sz="2800" dirty="0"/>
          </a:p>
        </p:txBody>
      </p:sp>
      <p:sp>
        <p:nvSpPr>
          <p:cNvPr id="412722" name="AutoShape 50"/>
          <p:cNvSpPr>
            <a:spLocks noChangeArrowheads="1"/>
          </p:cNvSpPr>
          <p:nvPr/>
        </p:nvSpPr>
        <p:spPr bwMode="auto">
          <a:xfrm>
            <a:off x="5943600" y="4800600"/>
            <a:ext cx="2209800" cy="609600"/>
          </a:xfrm>
          <a:prstGeom prst="wedgeRoundRectCallout">
            <a:avLst>
              <a:gd name="adj1" fmla="val 26796"/>
              <a:gd name="adj2" fmla="val -128125"/>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dirty="0"/>
              <a:t>末尾に </a:t>
            </a:r>
            <a:r>
              <a:rPr lang="en-US" altLang="ja-JP" sz="2800" dirty="0"/>
              <a:t>“</a:t>
            </a:r>
            <a:r>
              <a:rPr lang="ja-JP" altLang="en-US" sz="2800" dirty="0"/>
              <a:t>$</a:t>
            </a:r>
            <a:r>
              <a:rPr lang="en-US" altLang="ja-JP" sz="2800" dirty="0"/>
              <a:t>”</a:t>
            </a:r>
            <a:endParaRPr lang="ja-JP"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2721"/>
                                        </p:tgtEl>
                                        <p:attrNameLst>
                                          <p:attrName>style.visibility</p:attrName>
                                        </p:attrNameLst>
                                      </p:cBhvr>
                                      <p:to>
                                        <p:strVal val="visible"/>
                                      </p:to>
                                    </p:set>
                                    <p:animEffect transition="in" filter="checkerboard(across)">
                                      <p:cBhvr>
                                        <p:cTn id="7" dur="500"/>
                                        <p:tgtEl>
                                          <p:spTgt spid="4127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2722"/>
                                        </p:tgtEl>
                                        <p:attrNameLst>
                                          <p:attrName>style.visibility</p:attrName>
                                        </p:attrNameLst>
                                      </p:cBhvr>
                                      <p:to>
                                        <p:strVal val="visible"/>
                                      </p:to>
                                    </p:set>
                                    <p:animEffect transition="in" filter="checkerboard(across)">
                                      <p:cBhvr>
                                        <p:cTn id="12" dur="500"/>
                                        <p:tgtEl>
                                          <p:spTgt spid="412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721" grpId="0" animBg="1" autoUpdateAnimBg="0"/>
      <p:bldP spid="412722"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移動還元構文解析</a:t>
            </a:r>
            <a:br>
              <a:rPr lang="ja-JP" altLang="en-US">
                <a:effectLst/>
              </a:rPr>
            </a:br>
            <a:r>
              <a:rPr lang="ja-JP" altLang="en-US">
                <a:effectLst/>
              </a:rPr>
              <a:t>(</a:t>
            </a:r>
            <a:r>
              <a:rPr lang="en-US" altLang="ja-JP">
                <a:effectLst/>
              </a:rPr>
              <a:t>shift reduce parsing)</a:t>
            </a:r>
            <a:endParaRPr lang="ja-JP" altLang="en-US">
              <a:effectLst/>
            </a:endParaRPr>
          </a:p>
        </p:txBody>
      </p:sp>
      <p:sp>
        <p:nvSpPr>
          <p:cNvPr id="47107" name="Rectangle 3"/>
          <p:cNvSpPr>
            <a:spLocks noGrp="1" noChangeArrowheads="1"/>
          </p:cNvSpPr>
          <p:nvPr>
            <p:ph idx="1"/>
          </p:nvPr>
        </p:nvSpPr>
        <p:spPr>
          <a:xfrm>
            <a:off x="457200" y="1981200"/>
            <a:ext cx="84582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構文解析表とスタックで解析</a:t>
            </a:r>
          </a:p>
          <a:p>
            <a:pPr lvl="1"/>
            <a:r>
              <a:rPr lang="ja-JP" altLang="en-US" dirty="0">
                <a:effectLst/>
              </a:rPr>
              <a:t>初期状態</a:t>
            </a:r>
          </a:p>
          <a:p>
            <a:pPr lvl="2"/>
            <a:r>
              <a:rPr lang="ja-JP" altLang="en-US" dirty="0">
                <a:effectLst/>
              </a:rPr>
              <a:t>入力記号列末尾に </a:t>
            </a:r>
            <a:r>
              <a:rPr lang="en-US" altLang="ja-JP" dirty="0">
                <a:effectLst/>
              </a:rPr>
              <a:t>“</a:t>
            </a:r>
            <a:r>
              <a:rPr lang="ja-JP" altLang="en-US" dirty="0">
                <a:effectLst/>
              </a:rPr>
              <a:t>$</a:t>
            </a:r>
            <a:r>
              <a:rPr lang="en-US" altLang="ja-JP" dirty="0">
                <a:effectLst/>
              </a:rPr>
              <a:t>”</a:t>
            </a:r>
            <a:endParaRPr lang="ja-JP" altLang="en-US" dirty="0">
              <a:effectLst/>
            </a:endParaRPr>
          </a:p>
          <a:p>
            <a:pPr lvl="2"/>
            <a:r>
              <a:rPr lang="ja-JP" altLang="en-US" dirty="0">
                <a:effectLst/>
              </a:rPr>
              <a:t>スタックトップに </a:t>
            </a:r>
            <a:r>
              <a:rPr lang="en-US" altLang="ja-JP" dirty="0">
                <a:effectLst/>
              </a:rPr>
              <a:t>“</a:t>
            </a:r>
            <a:r>
              <a:rPr lang="ja-JP" altLang="en-US" dirty="0">
                <a:effectLst/>
              </a:rPr>
              <a:t>$</a:t>
            </a:r>
            <a:r>
              <a:rPr lang="en-US" altLang="ja-JP" dirty="0">
                <a:effectLst/>
              </a:rPr>
              <a:t>”</a:t>
            </a:r>
            <a:endParaRPr lang="ja-JP" altLang="en-US" dirty="0">
              <a:effectLst/>
            </a:endParaRPr>
          </a:p>
          <a:p>
            <a:pPr lvl="1"/>
            <a:r>
              <a:rPr lang="en-US" altLang="ja-JP" dirty="0">
                <a:effectLst/>
              </a:rPr>
              <a:t>if (</a:t>
            </a:r>
            <a:r>
              <a:rPr lang="ja-JP" altLang="en-US" dirty="0">
                <a:effectLst/>
              </a:rPr>
              <a:t>スタックトップが生成規則の右辺に一致)</a:t>
            </a:r>
          </a:p>
          <a:p>
            <a:pPr lvl="2">
              <a:buFont typeface="Wingdings" panose="05000000000000000000" pitchFamily="2" charset="2"/>
              <a:buNone/>
            </a:pPr>
            <a:r>
              <a:rPr lang="ja-JP" altLang="en-US" dirty="0">
                <a:effectLst/>
              </a:rPr>
              <a:t>生成規則の右辺をポップ, 左辺をプッシュ (還元)</a:t>
            </a:r>
          </a:p>
          <a:p>
            <a:pPr lvl="2">
              <a:buFont typeface="Wingdings" panose="05000000000000000000" pitchFamily="2" charset="2"/>
              <a:buNone/>
            </a:pPr>
            <a:r>
              <a:rPr lang="en-US" altLang="ja-JP" dirty="0">
                <a:effectLst/>
              </a:rPr>
              <a:t>else </a:t>
            </a:r>
            <a:r>
              <a:rPr lang="ja-JP" altLang="en-US" dirty="0">
                <a:effectLst/>
              </a:rPr>
              <a:t>入力記号をプッシュ (移動)</a:t>
            </a:r>
          </a:p>
          <a:p>
            <a:pPr lvl="1"/>
            <a:r>
              <a:rPr lang="en-US" altLang="ja-JP" dirty="0">
                <a:effectLst/>
              </a:rPr>
              <a:t>if (</a:t>
            </a:r>
            <a:r>
              <a:rPr lang="ja-JP" altLang="en-US" dirty="0">
                <a:effectLst/>
              </a:rPr>
              <a:t>スタックトップが開始記号 かつ 入力記号が </a:t>
            </a:r>
            <a:r>
              <a:rPr lang="en-US" altLang="ja-JP" dirty="0">
                <a:effectLst/>
              </a:rPr>
              <a:t>“</a:t>
            </a:r>
            <a:r>
              <a:rPr lang="ja-JP" altLang="en-US" dirty="0">
                <a:effectLst/>
              </a:rPr>
              <a:t>$</a:t>
            </a:r>
            <a:r>
              <a:rPr lang="en-US" altLang="ja-JP" dirty="0">
                <a:effectLst/>
              </a:rPr>
              <a:t>”</a:t>
            </a:r>
            <a:r>
              <a:rPr lang="ja-JP" altLang="en-US" dirty="0">
                <a:effectLst/>
              </a:rPr>
              <a:t>)</a:t>
            </a:r>
          </a:p>
          <a:p>
            <a:pPr lvl="2">
              <a:buFont typeface="Wingdings" panose="05000000000000000000" pitchFamily="2" charset="2"/>
              <a:buNone/>
            </a:pPr>
            <a:r>
              <a:rPr lang="ja-JP" altLang="en-US" dirty="0">
                <a:effectLst/>
              </a:rPr>
              <a:t>解析終了</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還元(</a:t>
            </a:r>
            <a:r>
              <a:rPr lang="en-US" altLang="ja-JP">
                <a:effectLst/>
              </a:rPr>
              <a:t>reduce)</a:t>
            </a:r>
          </a:p>
        </p:txBody>
      </p:sp>
      <p:sp>
        <p:nvSpPr>
          <p:cNvPr id="48131" name="Rectangle 1027"/>
          <p:cNvSpPr>
            <a:spLocks noGrp="1" noChangeArrowheads="1"/>
          </p:cNvSpPr>
          <p:nvPr>
            <p:ph idx="1"/>
          </p:nvPr>
        </p:nvSpPr>
        <p:spPr>
          <a:xfrm>
            <a:off x="1066800" y="1600200"/>
            <a:ext cx="7620000" cy="190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sz="2800">
                <a:effectLst/>
              </a:rPr>
              <a:t>還元</a:t>
            </a:r>
          </a:p>
          <a:p>
            <a:pPr lvl="1">
              <a:lnSpc>
                <a:spcPct val="90000"/>
              </a:lnSpc>
            </a:pPr>
            <a:r>
              <a:rPr lang="ja-JP" altLang="en-US" sz="2400">
                <a:effectLst/>
              </a:rPr>
              <a:t>生成規則の右辺から左辺に戻す</a:t>
            </a:r>
          </a:p>
          <a:p>
            <a:pPr>
              <a:lnSpc>
                <a:spcPct val="90000"/>
              </a:lnSpc>
            </a:pPr>
            <a:r>
              <a:rPr lang="ja-JP" altLang="en-US" sz="2800">
                <a:effectLst/>
              </a:rPr>
              <a:t>ハンドル</a:t>
            </a:r>
          </a:p>
          <a:p>
            <a:pPr lvl="1">
              <a:lnSpc>
                <a:spcPct val="90000"/>
              </a:lnSpc>
            </a:pPr>
            <a:r>
              <a:rPr lang="ja-JP" altLang="en-US" sz="2400">
                <a:effectLst/>
              </a:rPr>
              <a:t>右辺に一致する部分</a:t>
            </a:r>
          </a:p>
        </p:txBody>
      </p:sp>
      <p:sp>
        <p:nvSpPr>
          <p:cNvPr id="48132" name="Text Box 1028"/>
          <p:cNvSpPr txBox="1">
            <a:spLocks noChangeArrowheads="1"/>
          </p:cNvSpPr>
          <p:nvPr/>
        </p:nvSpPr>
        <p:spPr bwMode="auto">
          <a:xfrm>
            <a:off x="990600" y="3429000"/>
            <a:ext cx="71262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&lt;</a:t>
            </a:r>
            <a:r>
              <a:rPr lang="en-US" altLang="ja-JP" sz="2800" dirty="0" err="1"/>
              <a:t>namelist</a:t>
            </a:r>
            <a:r>
              <a:rPr lang="en-US" altLang="ja-JP" sz="2800" dirty="0"/>
              <a:t>&gt; ::= &lt;name&gt; | &lt;</a:t>
            </a:r>
            <a:r>
              <a:rPr lang="en-US" altLang="ja-JP" sz="2800" dirty="0" err="1"/>
              <a:t>namelist</a:t>
            </a:r>
            <a:r>
              <a:rPr lang="en-US" altLang="ja-JP" sz="2800" dirty="0"/>
              <a:t>&gt; “,” &lt;name&gt;</a:t>
            </a:r>
          </a:p>
          <a:p>
            <a:pPr eaLnBrk="1" hangingPunct="1">
              <a:spcBef>
                <a:spcPct val="0"/>
              </a:spcBef>
              <a:buClrTx/>
              <a:buSzTx/>
              <a:buFontTx/>
              <a:buNone/>
            </a:pPr>
            <a:r>
              <a:rPr lang="en-US" altLang="ja-JP" sz="2800" dirty="0"/>
              <a:t>&lt;name&gt; ::= “a” | “b” | “c”</a:t>
            </a:r>
          </a:p>
        </p:txBody>
      </p:sp>
      <p:sp>
        <p:nvSpPr>
          <p:cNvPr id="395269" name="Text Box 1029"/>
          <p:cNvSpPr txBox="1">
            <a:spLocks noChangeArrowheads="1"/>
          </p:cNvSpPr>
          <p:nvPr/>
        </p:nvSpPr>
        <p:spPr bwMode="auto">
          <a:xfrm>
            <a:off x="1143000" y="4419600"/>
            <a:ext cx="195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 “,” “b”</a:t>
            </a:r>
          </a:p>
        </p:txBody>
      </p:sp>
      <p:sp>
        <p:nvSpPr>
          <p:cNvPr id="395270" name="Text Box 1030"/>
          <p:cNvSpPr txBox="1">
            <a:spLocks noChangeArrowheads="1"/>
          </p:cNvSpPr>
          <p:nvPr/>
        </p:nvSpPr>
        <p:spPr bwMode="auto">
          <a:xfrm>
            <a:off x="1219200" y="4953000"/>
            <a:ext cx="3259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a:t>
            </a:r>
            <a:r>
              <a:rPr lang="en-US" altLang="ja-JP"/>
              <a:t>name&gt; “,” “b”</a:t>
            </a:r>
          </a:p>
        </p:txBody>
      </p:sp>
      <p:sp>
        <p:nvSpPr>
          <p:cNvPr id="395271" name="Text Box 1031"/>
          <p:cNvSpPr txBox="1">
            <a:spLocks noChangeArrowheads="1"/>
          </p:cNvSpPr>
          <p:nvPr/>
        </p:nvSpPr>
        <p:spPr bwMode="auto">
          <a:xfrm>
            <a:off x="1219200" y="5486400"/>
            <a:ext cx="37560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a:t>
            </a:r>
            <a:r>
              <a:rPr lang="en-US" altLang="ja-JP"/>
              <a:t>namelist&gt; “,” “b”</a:t>
            </a:r>
          </a:p>
        </p:txBody>
      </p:sp>
      <p:sp>
        <p:nvSpPr>
          <p:cNvPr id="395272" name="Text Box 1032"/>
          <p:cNvSpPr txBox="1">
            <a:spLocks noChangeArrowheads="1"/>
          </p:cNvSpPr>
          <p:nvPr/>
        </p:nvSpPr>
        <p:spPr bwMode="auto">
          <a:xfrm>
            <a:off x="5105400" y="4953000"/>
            <a:ext cx="350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name&gt; </a:t>
            </a:r>
            <a:r>
              <a:rPr lang="ja-JP" altLang="en-US" sz="2800"/>
              <a:t>→</a:t>
            </a:r>
            <a:r>
              <a:rPr lang="en-US" altLang="ja-JP" sz="2800"/>
              <a:t> “a” </a:t>
            </a:r>
            <a:r>
              <a:rPr lang="ja-JP" altLang="en-US" sz="2800"/>
              <a:t>の還元</a:t>
            </a:r>
          </a:p>
        </p:txBody>
      </p:sp>
      <p:sp>
        <p:nvSpPr>
          <p:cNvPr id="395276" name="Text Box 1036"/>
          <p:cNvSpPr txBox="1">
            <a:spLocks noChangeArrowheads="1"/>
          </p:cNvSpPr>
          <p:nvPr/>
        </p:nvSpPr>
        <p:spPr bwMode="auto">
          <a:xfrm>
            <a:off x="5105400" y="5486400"/>
            <a:ext cx="38496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namelist</a:t>
            </a:r>
            <a:r>
              <a:rPr lang="ja-JP" altLang="en-US" sz="2800"/>
              <a:t>&gt; → &lt;</a:t>
            </a:r>
            <a:r>
              <a:rPr lang="en-US" altLang="ja-JP" sz="2800"/>
              <a:t>name&gt;</a:t>
            </a:r>
          </a:p>
          <a:p>
            <a:pPr eaLnBrk="1" hangingPunct="1">
              <a:spcBef>
                <a:spcPct val="0"/>
              </a:spcBef>
              <a:buClrTx/>
              <a:buSzTx/>
              <a:buFontTx/>
              <a:buNone/>
            </a:pPr>
            <a:r>
              <a:rPr lang="en-US" altLang="ja-JP" sz="2800"/>
              <a:t>　　　　　　　　　　　</a:t>
            </a:r>
            <a:r>
              <a:rPr lang="ja-JP" altLang="en-US" sz="2800"/>
              <a:t>の還元</a:t>
            </a:r>
          </a:p>
        </p:txBody>
      </p:sp>
      <p:grpSp>
        <p:nvGrpSpPr>
          <p:cNvPr id="395280" name="Group 1040"/>
          <p:cNvGrpSpPr>
            <a:grpSpLocks/>
          </p:cNvGrpSpPr>
          <p:nvPr/>
        </p:nvGrpSpPr>
        <p:grpSpPr bwMode="auto">
          <a:xfrm>
            <a:off x="1219200" y="4953000"/>
            <a:ext cx="1905000" cy="533400"/>
            <a:chOff x="768" y="3120"/>
            <a:chExt cx="1200" cy="336"/>
          </a:xfrm>
        </p:grpSpPr>
        <p:sp>
          <p:nvSpPr>
            <p:cNvPr id="48140" name="Line 1037"/>
            <p:cNvSpPr>
              <a:spLocks noChangeShapeType="1"/>
            </p:cNvSpPr>
            <p:nvPr/>
          </p:nvSpPr>
          <p:spPr bwMode="auto">
            <a:xfrm>
              <a:off x="768" y="3120"/>
              <a:ext cx="336"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8141" name="Line 1038"/>
            <p:cNvSpPr>
              <a:spLocks noChangeShapeType="1"/>
            </p:cNvSpPr>
            <p:nvPr/>
          </p:nvSpPr>
          <p:spPr bwMode="auto">
            <a:xfrm>
              <a:off x="1152" y="3456"/>
              <a:ext cx="816"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395282" name="AutoShape 1042"/>
          <p:cNvSpPr>
            <a:spLocks noChangeArrowheads="1"/>
          </p:cNvSpPr>
          <p:nvPr/>
        </p:nvSpPr>
        <p:spPr bwMode="auto">
          <a:xfrm>
            <a:off x="304800" y="6019800"/>
            <a:ext cx="1676400" cy="533400"/>
          </a:xfrm>
          <a:prstGeom prst="wedgeRoundRectCallout">
            <a:avLst>
              <a:gd name="adj1" fmla="val 42616"/>
              <a:gd name="adj2" fmla="val -13601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ハンドル</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5269"/>
                                        </p:tgtEl>
                                        <p:attrNameLst>
                                          <p:attrName>style.visibility</p:attrName>
                                        </p:attrNameLst>
                                      </p:cBhvr>
                                      <p:to>
                                        <p:strVal val="visible"/>
                                      </p:to>
                                    </p:set>
                                    <p:animEffect transition="in" filter="wipe(left)">
                                      <p:cBhvr>
                                        <p:cTn id="7" dur="500"/>
                                        <p:tgtEl>
                                          <p:spTgt spid="3952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5270"/>
                                        </p:tgtEl>
                                        <p:attrNameLst>
                                          <p:attrName>style.visibility</p:attrName>
                                        </p:attrNameLst>
                                      </p:cBhvr>
                                      <p:to>
                                        <p:strVal val="visible"/>
                                      </p:to>
                                    </p:set>
                                    <p:animEffect transition="in" filter="wipe(left)">
                                      <p:cBhvr>
                                        <p:cTn id="12" dur="500"/>
                                        <p:tgtEl>
                                          <p:spTgt spid="3952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95272"/>
                                        </p:tgtEl>
                                        <p:attrNameLst>
                                          <p:attrName>style.visibility</p:attrName>
                                        </p:attrNameLst>
                                      </p:cBhvr>
                                      <p:to>
                                        <p:strVal val="visible"/>
                                      </p:to>
                                    </p:set>
                                    <p:animEffect transition="in" filter="checkerboard(across)">
                                      <p:cBhvr>
                                        <p:cTn id="17" dur="500"/>
                                        <p:tgtEl>
                                          <p:spTgt spid="3952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5271"/>
                                        </p:tgtEl>
                                        <p:attrNameLst>
                                          <p:attrName>style.visibility</p:attrName>
                                        </p:attrNameLst>
                                      </p:cBhvr>
                                      <p:to>
                                        <p:strVal val="visible"/>
                                      </p:to>
                                    </p:set>
                                    <p:animEffect transition="in" filter="wipe(left)">
                                      <p:cBhvr>
                                        <p:cTn id="22" dur="500"/>
                                        <p:tgtEl>
                                          <p:spTgt spid="39527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95276"/>
                                        </p:tgtEl>
                                        <p:attrNameLst>
                                          <p:attrName>style.visibility</p:attrName>
                                        </p:attrNameLst>
                                      </p:cBhvr>
                                      <p:to>
                                        <p:strVal val="visible"/>
                                      </p:to>
                                    </p:set>
                                    <p:animEffect transition="in" filter="checkerboard(across)">
                                      <p:cBhvr>
                                        <p:cTn id="27" dur="500"/>
                                        <p:tgtEl>
                                          <p:spTgt spid="39527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95280"/>
                                        </p:tgtEl>
                                        <p:attrNameLst>
                                          <p:attrName>style.visibility</p:attrName>
                                        </p:attrNameLst>
                                      </p:cBhvr>
                                      <p:to>
                                        <p:strVal val="visible"/>
                                      </p:to>
                                    </p:set>
                                    <p:animEffect transition="in" filter="checkerboard(across)">
                                      <p:cBhvr>
                                        <p:cTn id="32" dur="500"/>
                                        <p:tgtEl>
                                          <p:spTgt spid="39528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95282"/>
                                        </p:tgtEl>
                                        <p:attrNameLst>
                                          <p:attrName>style.visibility</p:attrName>
                                        </p:attrNameLst>
                                      </p:cBhvr>
                                      <p:to>
                                        <p:strVal val="visible"/>
                                      </p:to>
                                    </p:set>
                                    <p:animEffect transition="in" filter="checkerboard(across)">
                                      <p:cBhvr>
                                        <p:cTn id="37" dur="500"/>
                                        <p:tgtEl>
                                          <p:spTgt spid="39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9" grpId="0" autoUpdateAnimBg="0"/>
      <p:bldP spid="395270" grpId="0" autoUpdateAnimBg="0"/>
      <p:bldP spid="395271" grpId="0" autoUpdateAnimBg="0"/>
      <p:bldP spid="395272" grpId="0" autoUpdateAnimBg="0"/>
      <p:bldP spid="395276" grpId="0" autoUpdateAnimBg="0"/>
      <p:bldP spid="395282"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還元</a:t>
            </a:r>
          </a:p>
        </p:txBody>
      </p:sp>
      <p:graphicFrame>
        <p:nvGraphicFramePr>
          <p:cNvPr id="414766" name="Group 46"/>
          <p:cNvGraphicFramePr>
            <a:graphicFrameLocks noGrp="1"/>
          </p:cNvGraphicFramePr>
          <p:nvPr>
            <p:extLst>
              <p:ext uri="{D42A27DB-BD31-4B8C-83A1-F6EECF244321}">
                <p14:modId xmlns:p14="http://schemas.microsoft.com/office/powerpoint/2010/main" val="1572004569"/>
              </p:ext>
            </p:extLst>
          </p:nvPr>
        </p:nvGraphicFramePr>
        <p:xfrm>
          <a:off x="990600" y="2743200"/>
          <a:ext cx="1447800" cy="378301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49173" name="Text Box 18"/>
          <p:cNvSpPr txBox="1">
            <a:spLocks noChangeArrowheads="1"/>
          </p:cNvSpPr>
          <p:nvPr/>
        </p:nvSpPr>
        <p:spPr bwMode="auto">
          <a:xfrm>
            <a:off x="1066800" y="2057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sp>
        <p:nvSpPr>
          <p:cNvPr id="49174" name="Text Box 47"/>
          <p:cNvSpPr txBox="1">
            <a:spLocks noChangeArrowheads="1"/>
          </p:cNvSpPr>
          <p:nvPr/>
        </p:nvSpPr>
        <p:spPr bwMode="auto">
          <a:xfrm>
            <a:off x="2743200" y="1600200"/>
            <a:ext cx="57594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T+T, T</a:t>
            </a:r>
            <a:r>
              <a:rPr lang="ja-JP" altLang="en-US" sz="2800" dirty="0"/>
              <a:t>→</a:t>
            </a:r>
            <a:r>
              <a:rPr lang="en-US" altLang="ja-JP" sz="2800" dirty="0"/>
              <a:t>F*F, F</a:t>
            </a:r>
            <a:r>
              <a:rPr lang="ja-JP" altLang="en-US" sz="2800" dirty="0"/>
              <a:t>→</a:t>
            </a:r>
            <a:r>
              <a:rPr lang="en-US" altLang="ja-JP" sz="2800" i="1" dirty="0"/>
              <a:t>i</a:t>
            </a:r>
            <a:r>
              <a:rPr lang="en-US" altLang="ja-JP" sz="2800" dirty="0"/>
              <a:t>, F</a:t>
            </a:r>
            <a:r>
              <a:rPr lang="ja-JP" altLang="en-US" sz="2800" dirty="0"/>
              <a:t>→(</a:t>
            </a:r>
            <a:r>
              <a:rPr lang="en-US" altLang="ja-JP" sz="2800" dirty="0"/>
              <a:t>E)} </a:t>
            </a:r>
          </a:p>
        </p:txBody>
      </p:sp>
      <p:grpSp>
        <p:nvGrpSpPr>
          <p:cNvPr id="414793" name="Group 73"/>
          <p:cNvGrpSpPr>
            <a:grpSpLocks/>
          </p:cNvGrpSpPr>
          <p:nvPr/>
        </p:nvGrpSpPr>
        <p:grpSpPr bwMode="auto">
          <a:xfrm>
            <a:off x="2590800" y="3886200"/>
            <a:ext cx="2438400" cy="1524000"/>
            <a:chOff x="1632" y="2448"/>
            <a:chExt cx="1536" cy="960"/>
          </a:xfrm>
        </p:grpSpPr>
        <p:sp>
          <p:nvSpPr>
            <p:cNvPr id="49203" name="AutoShape 48"/>
            <p:cNvSpPr>
              <a:spLocks/>
            </p:cNvSpPr>
            <p:nvPr/>
          </p:nvSpPr>
          <p:spPr bwMode="auto">
            <a:xfrm>
              <a:off x="1632" y="2448"/>
              <a:ext cx="48" cy="960"/>
            </a:xfrm>
            <a:prstGeom prst="rightBrace">
              <a:avLst>
                <a:gd name="adj1" fmla="val 16666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204" name="Text Box 49"/>
            <p:cNvSpPr txBox="1">
              <a:spLocks noChangeArrowheads="1"/>
            </p:cNvSpPr>
            <p:nvPr/>
          </p:nvSpPr>
          <p:spPr bwMode="auto">
            <a:xfrm>
              <a:off x="1776" y="2592"/>
              <a:ext cx="139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E</a:t>
              </a:r>
              <a:r>
                <a:rPr lang="ja-JP" altLang="en-US"/>
                <a:t>→</a:t>
              </a:r>
              <a:r>
                <a:rPr lang="en-US" altLang="ja-JP"/>
                <a:t>T+T </a:t>
              </a:r>
              <a:r>
                <a:rPr lang="ja-JP" altLang="en-US"/>
                <a:t>の</a:t>
              </a:r>
            </a:p>
            <a:p>
              <a:pPr eaLnBrk="1" hangingPunct="1">
                <a:spcBef>
                  <a:spcPct val="0"/>
                </a:spcBef>
                <a:buClrTx/>
                <a:buSzTx/>
                <a:buFontTx/>
                <a:buNone/>
              </a:pPr>
              <a:r>
                <a:rPr lang="ja-JP" altLang="en-US"/>
                <a:t>右辺と一致</a:t>
              </a:r>
            </a:p>
          </p:txBody>
        </p:sp>
      </p:grpSp>
      <p:graphicFrame>
        <p:nvGraphicFramePr>
          <p:cNvPr id="414771" name="Group 51"/>
          <p:cNvGraphicFramePr>
            <a:graphicFrameLocks noGrp="1"/>
          </p:cNvGraphicFramePr>
          <p:nvPr>
            <p:extLst>
              <p:ext uri="{D42A27DB-BD31-4B8C-83A1-F6EECF244321}">
                <p14:modId xmlns:p14="http://schemas.microsoft.com/office/powerpoint/2010/main" val="823058889"/>
              </p:ext>
            </p:extLst>
          </p:nvPr>
        </p:nvGraphicFramePr>
        <p:xfrm>
          <a:off x="7162800" y="2743200"/>
          <a:ext cx="1447800" cy="378301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grpSp>
        <p:nvGrpSpPr>
          <p:cNvPr id="414791" name="Group 71"/>
          <p:cNvGrpSpPr>
            <a:grpSpLocks/>
          </p:cNvGrpSpPr>
          <p:nvPr/>
        </p:nvGrpSpPr>
        <p:grpSpPr bwMode="auto">
          <a:xfrm>
            <a:off x="4267200" y="3124200"/>
            <a:ext cx="2925763" cy="1882775"/>
            <a:chOff x="2928" y="1982"/>
            <a:chExt cx="1843" cy="1186"/>
          </a:xfrm>
        </p:grpSpPr>
        <p:sp>
          <p:nvSpPr>
            <p:cNvPr id="49201" name="Text Box 69"/>
            <p:cNvSpPr txBox="1">
              <a:spLocks noChangeArrowheads="1"/>
            </p:cNvSpPr>
            <p:nvPr/>
          </p:nvSpPr>
          <p:spPr bwMode="auto">
            <a:xfrm>
              <a:off x="2928" y="1982"/>
              <a:ext cx="1843"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右辺 </a:t>
              </a:r>
              <a:r>
                <a:rPr lang="en-US" altLang="ja-JP" sz="2800"/>
                <a:t>T+T </a:t>
              </a:r>
              <a:r>
                <a:rPr lang="ja-JP" altLang="en-US" sz="2800"/>
                <a:t>をポップ</a:t>
              </a:r>
            </a:p>
            <a:p>
              <a:pPr eaLnBrk="1" hangingPunct="1">
                <a:spcBef>
                  <a:spcPct val="0"/>
                </a:spcBef>
                <a:buClrTx/>
                <a:buSzTx/>
                <a:buFontTx/>
                <a:buNone/>
              </a:pPr>
              <a:r>
                <a:rPr lang="ja-JP" altLang="en-US" sz="2800"/>
                <a:t>左辺 </a:t>
              </a:r>
              <a:r>
                <a:rPr lang="en-US" altLang="ja-JP" sz="2800"/>
                <a:t>E </a:t>
              </a:r>
              <a:r>
                <a:rPr lang="ja-JP" altLang="en-US" sz="2800"/>
                <a:t>をプッシュ</a:t>
              </a:r>
            </a:p>
          </p:txBody>
        </p:sp>
        <p:sp>
          <p:nvSpPr>
            <p:cNvPr id="49202" name="AutoShape 70"/>
            <p:cNvSpPr>
              <a:spLocks noChangeArrowheads="1"/>
            </p:cNvSpPr>
            <p:nvPr/>
          </p:nvSpPr>
          <p:spPr bwMode="auto">
            <a:xfrm>
              <a:off x="3552" y="2688"/>
              <a:ext cx="672" cy="480"/>
            </a:xfrm>
            <a:prstGeom prst="rightArrow">
              <a:avLst>
                <a:gd name="adj1" fmla="val 50000"/>
                <a:gd name="adj2" fmla="val 3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414792" name="Text Box 72"/>
          <p:cNvSpPr txBox="1">
            <a:spLocks noChangeArrowheads="1"/>
          </p:cNvSpPr>
          <p:nvPr/>
        </p:nvSpPr>
        <p:spPr bwMode="auto">
          <a:xfrm>
            <a:off x="2971800" y="5181600"/>
            <a:ext cx="1962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ハンドル</a:t>
            </a:r>
          </a:p>
        </p:txBody>
      </p:sp>
      <p:grpSp>
        <p:nvGrpSpPr>
          <p:cNvPr id="49196" name="Group 79"/>
          <p:cNvGrpSpPr>
            <a:grpSpLocks/>
          </p:cNvGrpSpPr>
          <p:nvPr/>
        </p:nvGrpSpPr>
        <p:grpSpPr bwMode="auto">
          <a:xfrm>
            <a:off x="5181600" y="4953000"/>
            <a:ext cx="1752600" cy="1524000"/>
            <a:chOff x="3264" y="3120"/>
            <a:chExt cx="1104" cy="960"/>
          </a:xfrm>
        </p:grpSpPr>
        <p:sp>
          <p:nvSpPr>
            <p:cNvPr id="49199" name="Rectangle 74"/>
            <p:cNvSpPr>
              <a:spLocks noChangeArrowheads="1"/>
            </p:cNvSpPr>
            <p:nvPr/>
          </p:nvSpPr>
          <p:spPr bwMode="auto">
            <a:xfrm>
              <a:off x="3264" y="3456"/>
              <a:ext cx="1104" cy="62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en-US" altLang="ja-JP"/>
            </a:p>
            <a:p>
              <a:pPr eaLnBrk="1" hangingPunct="1">
                <a:spcBef>
                  <a:spcPct val="0"/>
                </a:spcBef>
                <a:buClrTx/>
                <a:buSzTx/>
                <a:buFontTx/>
                <a:buNone/>
              </a:pPr>
              <a:endParaRPr lang="en-US" altLang="ja-JP"/>
            </a:p>
          </p:txBody>
        </p:sp>
        <p:sp>
          <p:nvSpPr>
            <p:cNvPr id="49200" name="Text Box 75"/>
            <p:cNvSpPr txBox="1">
              <a:spLocks noChangeArrowheads="1"/>
            </p:cNvSpPr>
            <p:nvPr/>
          </p:nvSpPr>
          <p:spPr bwMode="auto">
            <a:xfrm>
              <a:off x="3264" y="3120"/>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出力</a:t>
              </a:r>
            </a:p>
          </p:txBody>
        </p:sp>
      </p:grpSp>
      <p:sp>
        <p:nvSpPr>
          <p:cNvPr id="414798" name="Rectangle 78"/>
          <p:cNvSpPr>
            <a:spLocks noChangeArrowheads="1"/>
          </p:cNvSpPr>
          <p:nvPr/>
        </p:nvSpPr>
        <p:spPr bwMode="auto">
          <a:xfrm>
            <a:off x="5181600" y="5486400"/>
            <a:ext cx="1752600" cy="99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ADD</a:t>
            </a:r>
          </a:p>
          <a:p>
            <a:pPr eaLnBrk="1" hangingPunct="1">
              <a:spcBef>
                <a:spcPct val="0"/>
              </a:spcBef>
              <a:buClrTx/>
              <a:buSzTx/>
              <a:buFontTx/>
              <a:buNone/>
            </a:pPr>
            <a:endParaRPr lang="en-US" altLang="ja-JP"/>
          </a:p>
        </p:txBody>
      </p:sp>
      <p:sp useBgFill="1">
        <p:nvSpPr>
          <p:cNvPr id="414797" name="AutoShape 77"/>
          <p:cNvSpPr>
            <a:spLocks noChangeArrowheads="1"/>
          </p:cNvSpPr>
          <p:nvPr/>
        </p:nvSpPr>
        <p:spPr bwMode="auto">
          <a:xfrm>
            <a:off x="6705600" y="5181600"/>
            <a:ext cx="2133600" cy="990600"/>
          </a:xfrm>
          <a:prstGeom prst="wedgeRoundRectCallout">
            <a:avLst>
              <a:gd name="adj1" fmla="val -67634"/>
              <a:gd name="adj2" fmla="val 1121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対応する</a:t>
            </a:r>
          </a:p>
          <a:p>
            <a:pPr algn="ctr" eaLnBrk="1" hangingPunct="1">
              <a:spcBef>
                <a:spcPct val="0"/>
              </a:spcBef>
              <a:buClrTx/>
              <a:buSzTx/>
              <a:buFontTx/>
              <a:buNone/>
            </a:pPr>
            <a:r>
              <a:rPr lang="ja-JP" altLang="en-US" sz="2400"/>
              <a:t>コードを出力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14793"/>
                                        </p:tgtEl>
                                        <p:attrNameLst>
                                          <p:attrName>style.visibility</p:attrName>
                                        </p:attrNameLst>
                                      </p:cBhvr>
                                      <p:to>
                                        <p:strVal val="visible"/>
                                      </p:to>
                                    </p:set>
                                    <p:animEffect transition="in" filter="checkerboard(across)">
                                      <p:cBhvr>
                                        <p:cTn id="7" dur="500"/>
                                        <p:tgtEl>
                                          <p:spTgt spid="4147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4792"/>
                                        </p:tgtEl>
                                        <p:attrNameLst>
                                          <p:attrName>style.visibility</p:attrName>
                                        </p:attrNameLst>
                                      </p:cBhvr>
                                      <p:to>
                                        <p:strVal val="visible"/>
                                      </p:to>
                                    </p:set>
                                    <p:animEffect transition="in" filter="checkerboard(across)">
                                      <p:cBhvr>
                                        <p:cTn id="12" dur="500"/>
                                        <p:tgtEl>
                                          <p:spTgt spid="4147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14791"/>
                                        </p:tgtEl>
                                        <p:attrNameLst>
                                          <p:attrName>style.visibility</p:attrName>
                                        </p:attrNameLst>
                                      </p:cBhvr>
                                      <p:to>
                                        <p:strVal val="visible"/>
                                      </p:to>
                                    </p:set>
                                    <p:animEffect transition="in" filter="wipe(left)">
                                      <p:cBhvr>
                                        <p:cTn id="17" dur="500"/>
                                        <p:tgtEl>
                                          <p:spTgt spid="414791"/>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414771"/>
                                        </p:tgtEl>
                                        <p:attrNameLst>
                                          <p:attrName>style.visibility</p:attrName>
                                        </p:attrNameLst>
                                      </p:cBhvr>
                                      <p:to>
                                        <p:strVal val="visible"/>
                                      </p:to>
                                    </p:set>
                                    <p:animEffect transition="in" filter="wipe(left)">
                                      <p:cBhvr>
                                        <p:cTn id="21" dur="500"/>
                                        <p:tgtEl>
                                          <p:spTgt spid="41477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414798"/>
                                        </p:tgtEl>
                                        <p:attrNameLst>
                                          <p:attrName>style.visibility</p:attrName>
                                        </p:attrNameLst>
                                      </p:cBhvr>
                                      <p:to>
                                        <p:strVal val="visible"/>
                                      </p:to>
                                    </p:set>
                                    <p:animEffect transition="in" filter="checkerboard(across)">
                                      <p:cBhvr>
                                        <p:cTn id="26" dur="500"/>
                                        <p:tgtEl>
                                          <p:spTgt spid="41479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414797"/>
                                        </p:tgtEl>
                                        <p:attrNameLst>
                                          <p:attrName>style.visibility</p:attrName>
                                        </p:attrNameLst>
                                      </p:cBhvr>
                                      <p:to>
                                        <p:strVal val="visible"/>
                                      </p:to>
                                    </p:set>
                                    <p:animEffect transition="in" filter="checkerboard(across)">
                                      <p:cBhvr>
                                        <p:cTn id="31" dur="500"/>
                                        <p:tgtEl>
                                          <p:spTgt spid="414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92" grpId="0" autoUpdateAnimBg="0"/>
      <p:bldP spid="414798" grpId="0" animBg="1" autoUpdateAnimBg="0"/>
      <p:bldP spid="414797"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移動(</a:t>
            </a:r>
            <a:r>
              <a:rPr lang="en-US" altLang="ja-JP">
                <a:effectLst/>
              </a:rPr>
              <a:t>shift)</a:t>
            </a:r>
          </a:p>
        </p:txBody>
      </p:sp>
      <p:graphicFrame>
        <p:nvGraphicFramePr>
          <p:cNvPr id="416771" name="Group 3"/>
          <p:cNvGraphicFramePr>
            <a:graphicFrameLocks noGrp="1"/>
          </p:cNvGraphicFramePr>
          <p:nvPr>
            <p:extLst>
              <p:ext uri="{D42A27DB-BD31-4B8C-83A1-F6EECF244321}">
                <p14:modId xmlns:p14="http://schemas.microsoft.com/office/powerpoint/2010/main" val="3251487132"/>
              </p:ext>
            </p:extLst>
          </p:nvPr>
        </p:nvGraphicFramePr>
        <p:xfrm>
          <a:off x="990600" y="2743200"/>
          <a:ext cx="1447800" cy="378301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sp>
        <p:nvSpPr>
          <p:cNvPr id="50197" name="Text Box 21"/>
          <p:cNvSpPr txBox="1">
            <a:spLocks noChangeArrowheads="1"/>
          </p:cNvSpPr>
          <p:nvPr/>
        </p:nvSpPr>
        <p:spPr bwMode="auto">
          <a:xfrm>
            <a:off x="1066800" y="2057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sp>
        <p:nvSpPr>
          <p:cNvPr id="50198" name="Text Box 22"/>
          <p:cNvSpPr txBox="1">
            <a:spLocks noChangeArrowheads="1"/>
          </p:cNvSpPr>
          <p:nvPr/>
        </p:nvSpPr>
        <p:spPr bwMode="auto">
          <a:xfrm>
            <a:off x="2743200" y="1600200"/>
            <a:ext cx="57594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T+T, T</a:t>
            </a:r>
            <a:r>
              <a:rPr lang="ja-JP" altLang="en-US" sz="2800" dirty="0"/>
              <a:t>→</a:t>
            </a:r>
            <a:r>
              <a:rPr lang="en-US" altLang="ja-JP" sz="2800" dirty="0"/>
              <a:t>F*F, F</a:t>
            </a:r>
            <a:r>
              <a:rPr lang="ja-JP" altLang="en-US" sz="2800" dirty="0"/>
              <a:t>→</a:t>
            </a:r>
            <a:r>
              <a:rPr lang="en-US" altLang="ja-JP" sz="2800" i="1" dirty="0"/>
              <a:t>i</a:t>
            </a:r>
            <a:r>
              <a:rPr lang="en-US" altLang="ja-JP" sz="2800" dirty="0"/>
              <a:t>, F</a:t>
            </a:r>
            <a:r>
              <a:rPr lang="ja-JP" altLang="en-US" sz="2800" dirty="0"/>
              <a:t>→(</a:t>
            </a:r>
            <a:r>
              <a:rPr lang="en-US" altLang="ja-JP" sz="2800" dirty="0"/>
              <a:t>E)} </a:t>
            </a:r>
          </a:p>
        </p:txBody>
      </p:sp>
      <p:graphicFrame>
        <p:nvGraphicFramePr>
          <p:cNvPr id="416794" name="Group 26"/>
          <p:cNvGraphicFramePr>
            <a:graphicFrameLocks noGrp="1"/>
          </p:cNvGraphicFramePr>
          <p:nvPr>
            <p:extLst>
              <p:ext uri="{D42A27DB-BD31-4B8C-83A1-F6EECF244321}">
                <p14:modId xmlns:p14="http://schemas.microsoft.com/office/powerpoint/2010/main" val="679364548"/>
              </p:ext>
            </p:extLst>
          </p:nvPr>
        </p:nvGraphicFramePr>
        <p:xfrm>
          <a:off x="7162800" y="2743200"/>
          <a:ext cx="1447800" cy="378301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bl>
          </a:graphicData>
        </a:graphic>
      </p:graphicFrame>
      <p:graphicFrame>
        <p:nvGraphicFramePr>
          <p:cNvPr id="416838" name="Group 70"/>
          <p:cNvGraphicFramePr>
            <a:graphicFrameLocks noGrp="1"/>
          </p:cNvGraphicFramePr>
          <p:nvPr>
            <p:extLst>
              <p:ext uri="{D42A27DB-BD31-4B8C-83A1-F6EECF244321}">
                <p14:modId xmlns:p14="http://schemas.microsoft.com/office/powerpoint/2010/main" val="3605200976"/>
              </p:ext>
            </p:extLst>
          </p:nvPr>
        </p:nvGraphicFramePr>
        <p:xfrm>
          <a:off x="3429000" y="3276600"/>
          <a:ext cx="2736850" cy="609600"/>
        </p:xfrm>
        <a:graphic>
          <a:graphicData uri="http://schemas.openxmlformats.org/drawingml/2006/table">
            <a:tbl>
              <a:tblPr/>
              <a:tblGrid>
                <a:gridCol w="546100">
                  <a:extLst>
                    <a:ext uri="{9D8B030D-6E8A-4147-A177-3AD203B41FA5}">
                      <a16:colId xmlns:a16="http://schemas.microsoft.com/office/drawing/2014/main" val="20000"/>
                    </a:ext>
                  </a:extLst>
                </a:gridCol>
                <a:gridCol w="547688">
                  <a:extLst>
                    <a:ext uri="{9D8B030D-6E8A-4147-A177-3AD203B41FA5}">
                      <a16:colId xmlns:a16="http://schemas.microsoft.com/office/drawing/2014/main" val="20001"/>
                    </a:ext>
                  </a:extLst>
                </a:gridCol>
                <a:gridCol w="547687">
                  <a:extLst>
                    <a:ext uri="{9D8B030D-6E8A-4147-A177-3AD203B41FA5}">
                      <a16:colId xmlns:a16="http://schemas.microsoft.com/office/drawing/2014/main" val="20002"/>
                    </a:ext>
                  </a:extLst>
                </a:gridCol>
                <a:gridCol w="547688">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50231" name="Text Box 68"/>
          <p:cNvSpPr txBox="1">
            <a:spLocks noChangeArrowheads="1"/>
          </p:cNvSpPr>
          <p:nvPr/>
        </p:nvSpPr>
        <p:spPr bwMode="auto">
          <a:xfrm>
            <a:off x="3505200" y="26670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416839" name="AutoShape 71"/>
          <p:cNvSpPr>
            <a:spLocks noChangeArrowheads="1"/>
          </p:cNvSpPr>
          <p:nvPr/>
        </p:nvSpPr>
        <p:spPr bwMode="auto">
          <a:xfrm>
            <a:off x="2667000" y="4572000"/>
            <a:ext cx="1752600" cy="990600"/>
          </a:xfrm>
          <a:prstGeom prst="wedgeRoundRectCallout">
            <a:avLst>
              <a:gd name="adj1" fmla="val -64944"/>
              <a:gd name="adj2" fmla="val -9936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右辺と</a:t>
            </a:r>
          </a:p>
          <a:p>
            <a:pPr algn="ctr" eaLnBrk="1" hangingPunct="1">
              <a:spcBef>
                <a:spcPct val="0"/>
              </a:spcBef>
              <a:buClrTx/>
              <a:buSzTx/>
              <a:buFontTx/>
              <a:buNone/>
            </a:pPr>
            <a:r>
              <a:rPr lang="ja-JP" altLang="en-US" sz="2800"/>
              <a:t>不一致</a:t>
            </a:r>
          </a:p>
        </p:txBody>
      </p:sp>
      <p:grpSp>
        <p:nvGrpSpPr>
          <p:cNvPr id="416843" name="Group 75"/>
          <p:cNvGrpSpPr>
            <a:grpSpLocks/>
          </p:cNvGrpSpPr>
          <p:nvPr/>
        </p:nvGrpSpPr>
        <p:grpSpPr bwMode="auto">
          <a:xfrm>
            <a:off x="4800600" y="4267200"/>
            <a:ext cx="1908175" cy="1631950"/>
            <a:chOff x="3024" y="2688"/>
            <a:chExt cx="1202" cy="1028"/>
          </a:xfrm>
        </p:grpSpPr>
        <p:sp>
          <p:nvSpPr>
            <p:cNvPr id="50234" name="Text Box 73"/>
            <p:cNvSpPr txBox="1">
              <a:spLocks noChangeArrowheads="1"/>
            </p:cNvSpPr>
            <p:nvPr/>
          </p:nvSpPr>
          <p:spPr bwMode="auto">
            <a:xfrm>
              <a:off x="3024" y="3120"/>
              <a:ext cx="120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入力記号を</a:t>
              </a:r>
            </a:p>
            <a:p>
              <a:pPr eaLnBrk="1" hangingPunct="1">
                <a:spcBef>
                  <a:spcPct val="0"/>
                </a:spcBef>
                <a:buClrTx/>
                <a:buSzTx/>
                <a:buFontTx/>
                <a:buNone/>
              </a:pPr>
              <a:r>
                <a:rPr lang="ja-JP" altLang="en-US" sz="2800"/>
                <a:t>プッシュ</a:t>
              </a:r>
            </a:p>
          </p:txBody>
        </p:sp>
        <p:sp>
          <p:nvSpPr>
            <p:cNvPr id="50235" name="AutoShape 74"/>
            <p:cNvSpPr>
              <a:spLocks noChangeArrowheads="1"/>
            </p:cNvSpPr>
            <p:nvPr/>
          </p:nvSpPr>
          <p:spPr bwMode="auto">
            <a:xfrm>
              <a:off x="3552" y="2688"/>
              <a:ext cx="672" cy="480"/>
            </a:xfrm>
            <a:prstGeom prst="rightArrow">
              <a:avLst>
                <a:gd name="adj1" fmla="val 50000"/>
                <a:gd name="adj2" fmla="val 3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6839"/>
                                        </p:tgtEl>
                                        <p:attrNameLst>
                                          <p:attrName>style.visibility</p:attrName>
                                        </p:attrNameLst>
                                      </p:cBhvr>
                                      <p:to>
                                        <p:strVal val="visible"/>
                                      </p:to>
                                    </p:set>
                                    <p:animEffect transition="in" filter="checkerboard(across)">
                                      <p:cBhvr>
                                        <p:cTn id="7" dur="500"/>
                                        <p:tgtEl>
                                          <p:spTgt spid="4168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16843"/>
                                        </p:tgtEl>
                                        <p:attrNameLst>
                                          <p:attrName>style.visibility</p:attrName>
                                        </p:attrNameLst>
                                      </p:cBhvr>
                                      <p:to>
                                        <p:strVal val="visible"/>
                                      </p:to>
                                    </p:set>
                                    <p:animEffect transition="in" filter="wipe(left)">
                                      <p:cBhvr>
                                        <p:cTn id="12" dur="500"/>
                                        <p:tgtEl>
                                          <p:spTgt spid="416843"/>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416794"/>
                                        </p:tgtEl>
                                        <p:attrNameLst>
                                          <p:attrName>style.visibility</p:attrName>
                                        </p:attrNameLst>
                                      </p:cBhvr>
                                      <p:to>
                                        <p:strVal val="visible"/>
                                      </p:to>
                                    </p:set>
                                    <p:animEffect transition="in" filter="wipe(left)">
                                      <p:cBhvr>
                                        <p:cTn id="16" dur="500"/>
                                        <p:tgtEl>
                                          <p:spTgt spid="416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839"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移動と還元</a:t>
            </a:r>
          </a:p>
        </p:txBody>
      </p:sp>
      <p:sp>
        <p:nvSpPr>
          <p:cNvPr id="51203" name="Rectangle 3"/>
          <p:cNvSpPr>
            <a:spLocks noGrp="1" noChangeArrowheads="1"/>
          </p:cNvSpPr>
          <p:nvPr>
            <p:ph idx="1"/>
          </p:nvPr>
        </p:nvSpPr>
        <p:spPr>
          <a:xfrm>
            <a:off x="1066800" y="1600200"/>
            <a:ext cx="75438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移動 : 右辺を読み込み途中</a:t>
            </a:r>
          </a:p>
          <a:p>
            <a:r>
              <a:rPr lang="ja-JP" altLang="en-US">
                <a:effectLst/>
              </a:rPr>
              <a:t>還元 : 右辺を読み込み完了</a:t>
            </a:r>
          </a:p>
        </p:txBody>
      </p:sp>
      <p:sp>
        <p:nvSpPr>
          <p:cNvPr id="487428" name="Text Box 4"/>
          <p:cNvSpPr txBox="1">
            <a:spLocks noChangeArrowheads="1"/>
          </p:cNvSpPr>
          <p:nvPr/>
        </p:nvSpPr>
        <p:spPr bwMode="auto">
          <a:xfrm>
            <a:off x="914400" y="3124200"/>
            <a:ext cx="26876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a:t>
            </a:r>
            <a:r>
              <a:rPr lang="en-US" altLang="ja-JP"/>
              <a:t>E </a:t>
            </a:r>
            <a:r>
              <a:rPr lang="ja-JP" altLang="en-US"/>
              <a:t>→ </a:t>
            </a:r>
            <a:r>
              <a:rPr lang="en-US" altLang="ja-JP"/>
              <a:t>T + T</a:t>
            </a:r>
          </a:p>
        </p:txBody>
      </p:sp>
      <p:sp>
        <p:nvSpPr>
          <p:cNvPr id="487429" name="Text Box 5"/>
          <p:cNvSpPr txBox="1">
            <a:spLocks noChangeArrowheads="1"/>
          </p:cNvSpPr>
          <p:nvPr/>
        </p:nvSpPr>
        <p:spPr bwMode="auto">
          <a:xfrm>
            <a:off x="1600200" y="4038600"/>
            <a:ext cx="1965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E </a:t>
            </a:r>
            <a:r>
              <a:rPr lang="ja-JP" altLang="en-US"/>
              <a:t>→ </a:t>
            </a:r>
            <a:r>
              <a:rPr lang="en-US" altLang="ja-JP"/>
              <a:t>T + T</a:t>
            </a:r>
          </a:p>
        </p:txBody>
      </p:sp>
      <p:grpSp>
        <p:nvGrpSpPr>
          <p:cNvPr id="487432" name="Group 8"/>
          <p:cNvGrpSpPr>
            <a:grpSpLocks/>
          </p:cNvGrpSpPr>
          <p:nvPr/>
        </p:nvGrpSpPr>
        <p:grpSpPr bwMode="auto">
          <a:xfrm>
            <a:off x="2819400" y="4419600"/>
            <a:ext cx="1781175" cy="473075"/>
            <a:chOff x="1824" y="2448"/>
            <a:chExt cx="1122" cy="298"/>
          </a:xfrm>
        </p:grpSpPr>
        <p:sp>
          <p:nvSpPr>
            <p:cNvPr id="51222" name="Line 6"/>
            <p:cNvSpPr>
              <a:spLocks noChangeShapeType="1"/>
            </p:cNvSpPr>
            <p:nvPr/>
          </p:nvSpPr>
          <p:spPr bwMode="auto">
            <a:xfrm flipV="1">
              <a:off x="1824" y="2448"/>
              <a:ext cx="0" cy="24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1223" name="Text Box 7"/>
            <p:cNvSpPr txBox="1">
              <a:spLocks noChangeArrowheads="1"/>
            </p:cNvSpPr>
            <p:nvPr/>
          </p:nvSpPr>
          <p:spPr bwMode="auto">
            <a:xfrm>
              <a:off x="1872" y="2496"/>
              <a:ext cx="10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読み込み位置</a:t>
              </a:r>
            </a:p>
          </p:txBody>
        </p:sp>
      </p:grpSp>
      <p:sp>
        <p:nvSpPr>
          <p:cNvPr id="487433" name="Text Box 9"/>
          <p:cNvSpPr txBox="1">
            <a:spLocks noChangeArrowheads="1"/>
          </p:cNvSpPr>
          <p:nvPr/>
        </p:nvSpPr>
        <p:spPr bwMode="auto">
          <a:xfrm>
            <a:off x="4495800" y="3124200"/>
            <a:ext cx="3775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読み込み位置を移動</a:t>
            </a:r>
          </a:p>
        </p:txBody>
      </p:sp>
      <p:grpSp>
        <p:nvGrpSpPr>
          <p:cNvPr id="487434" name="Group 10"/>
          <p:cNvGrpSpPr>
            <a:grpSpLocks/>
          </p:cNvGrpSpPr>
          <p:nvPr/>
        </p:nvGrpSpPr>
        <p:grpSpPr bwMode="auto">
          <a:xfrm>
            <a:off x="2514600" y="3505200"/>
            <a:ext cx="1781175" cy="473075"/>
            <a:chOff x="1824" y="2448"/>
            <a:chExt cx="1122" cy="298"/>
          </a:xfrm>
        </p:grpSpPr>
        <p:sp>
          <p:nvSpPr>
            <p:cNvPr id="51220" name="Line 11"/>
            <p:cNvSpPr>
              <a:spLocks noChangeShapeType="1"/>
            </p:cNvSpPr>
            <p:nvPr/>
          </p:nvSpPr>
          <p:spPr bwMode="auto">
            <a:xfrm flipV="1">
              <a:off x="1824" y="2448"/>
              <a:ext cx="0" cy="24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1221" name="Text Box 12"/>
            <p:cNvSpPr txBox="1">
              <a:spLocks noChangeArrowheads="1"/>
            </p:cNvSpPr>
            <p:nvPr/>
          </p:nvSpPr>
          <p:spPr bwMode="auto">
            <a:xfrm>
              <a:off x="1872" y="2496"/>
              <a:ext cx="10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読み込み位置</a:t>
              </a:r>
            </a:p>
          </p:txBody>
        </p:sp>
      </p:grpSp>
      <p:sp>
        <p:nvSpPr>
          <p:cNvPr id="487437" name="Text Box 13"/>
          <p:cNvSpPr txBox="1">
            <a:spLocks noChangeArrowheads="1"/>
          </p:cNvSpPr>
          <p:nvPr/>
        </p:nvSpPr>
        <p:spPr bwMode="auto">
          <a:xfrm>
            <a:off x="4495800" y="4038600"/>
            <a:ext cx="3775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読み込み位置を移動</a:t>
            </a:r>
          </a:p>
        </p:txBody>
      </p:sp>
      <p:sp>
        <p:nvSpPr>
          <p:cNvPr id="487438" name="Text Box 14"/>
          <p:cNvSpPr txBox="1">
            <a:spLocks noChangeArrowheads="1"/>
          </p:cNvSpPr>
          <p:nvPr/>
        </p:nvSpPr>
        <p:spPr bwMode="auto">
          <a:xfrm>
            <a:off x="1600200" y="4876800"/>
            <a:ext cx="1965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E </a:t>
            </a:r>
            <a:r>
              <a:rPr lang="ja-JP" altLang="en-US"/>
              <a:t>→ </a:t>
            </a:r>
            <a:r>
              <a:rPr lang="en-US" altLang="ja-JP"/>
              <a:t>T + T</a:t>
            </a:r>
          </a:p>
        </p:txBody>
      </p:sp>
      <p:grpSp>
        <p:nvGrpSpPr>
          <p:cNvPr id="487439" name="Group 15"/>
          <p:cNvGrpSpPr>
            <a:grpSpLocks/>
          </p:cNvGrpSpPr>
          <p:nvPr/>
        </p:nvGrpSpPr>
        <p:grpSpPr bwMode="auto">
          <a:xfrm>
            <a:off x="3200400" y="5257800"/>
            <a:ext cx="1781175" cy="473075"/>
            <a:chOff x="1824" y="2448"/>
            <a:chExt cx="1122" cy="298"/>
          </a:xfrm>
        </p:grpSpPr>
        <p:sp>
          <p:nvSpPr>
            <p:cNvPr id="51218" name="Line 16"/>
            <p:cNvSpPr>
              <a:spLocks noChangeShapeType="1"/>
            </p:cNvSpPr>
            <p:nvPr/>
          </p:nvSpPr>
          <p:spPr bwMode="auto">
            <a:xfrm flipV="1">
              <a:off x="1824" y="2448"/>
              <a:ext cx="0" cy="24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1219" name="Text Box 17"/>
            <p:cNvSpPr txBox="1">
              <a:spLocks noChangeArrowheads="1"/>
            </p:cNvSpPr>
            <p:nvPr/>
          </p:nvSpPr>
          <p:spPr bwMode="auto">
            <a:xfrm>
              <a:off x="1872" y="2496"/>
              <a:ext cx="10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読み込み位置</a:t>
              </a:r>
            </a:p>
          </p:txBody>
        </p:sp>
      </p:grpSp>
      <p:sp>
        <p:nvSpPr>
          <p:cNvPr id="487442" name="Text Box 18"/>
          <p:cNvSpPr txBox="1">
            <a:spLocks noChangeArrowheads="1"/>
          </p:cNvSpPr>
          <p:nvPr/>
        </p:nvSpPr>
        <p:spPr bwMode="auto">
          <a:xfrm>
            <a:off x="4495800" y="4876800"/>
            <a:ext cx="3775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読み込み位置を移動</a:t>
            </a:r>
          </a:p>
        </p:txBody>
      </p:sp>
      <p:sp>
        <p:nvSpPr>
          <p:cNvPr id="487443" name="Text Box 19"/>
          <p:cNvSpPr txBox="1">
            <a:spLocks noChangeArrowheads="1"/>
          </p:cNvSpPr>
          <p:nvPr/>
        </p:nvSpPr>
        <p:spPr bwMode="auto">
          <a:xfrm>
            <a:off x="1600200" y="5715000"/>
            <a:ext cx="1965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E </a:t>
            </a:r>
            <a:r>
              <a:rPr lang="ja-JP" altLang="en-US"/>
              <a:t>→ </a:t>
            </a:r>
            <a:r>
              <a:rPr lang="en-US" altLang="ja-JP"/>
              <a:t>T + T</a:t>
            </a:r>
          </a:p>
        </p:txBody>
      </p:sp>
      <p:grpSp>
        <p:nvGrpSpPr>
          <p:cNvPr id="487444" name="Group 20"/>
          <p:cNvGrpSpPr>
            <a:grpSpLocks/>
          </p:cNvGrpSpPr>
          <p:nvPr/>
        </p:nvGrpSpPr>
        <p:grpSpPr bwMode="auto">
          <a:xfrm>
            <a:off x="3505200" y="6096000"/>
            <a:ext cx="1781175" cy="473075"/>
            <a:chOff x="1824" y="2448"/>
            <a:chExt cx="1122" cy="298"/>
          </a:xfrm>
        </p:grpSpPr>
        <p:sp>
          <p:nvSpPr>
            <p:cNvPr id="51216" name="Line 21"/>
            <p:cNvSpPr>
              <a:spLocks noChangeShapeType="1"/>
            </p:cNvSpPr>
            <p:nvPr/>
          </p:nvSpPr>
          <p:spPr bwMode="auto">
            <a:xfrm flipV="1">
              <a:off x="1824" y="2448"/>
              <a:ext cx="0" cy="24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1217" name="Text Box 22"/>
            <p:cNvSpPr txBox="1">
              <a:spLocks noChangeArrowheads="1"/>
            </p:cNvSpPr>
            <p:nvPr/>
          </p:nvSpPr>
          <p:spPr bwMode="auto">
            <a:xfrm>
              <a:off x="1872" y="2496"/>
              <a:ext cx="10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読み込み位置</a:t>
              </a:r>
            </a:p>
          </p:txBody>
        </p:sp>
      </p:grpSp>
      <p:sp>
        <p:nvSpPr>
          <p:cNvPr id="487447" name="Text Box 23"/>
          <p:cNvSpPr txBox="1">
            <a:spLocks noChangeArrowheads="1"/>
          </p:cNvSpPr>
          <p:nvPr/>
        </p:nvSpPr>
        <p:spPr bwMode="auto">
          <a:xfrm>
            <a:off x="4495800" y="5715000"/>
            <a:ext cx="4295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読み込み完了, 還元する</a:t>
            </a:r>
            <a:endParaRPr lang="en-US" altLang="ja-JP"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7428"/>
                                        </p:tgtEl>
                                        <p:attrNameLst>
                                          <p:attrName>style.visibility</p:attrName>
                                        </p:attrNameLst>
                                      </p:cBhvr>
                                      <p:to>
                                        <p:strVal val="visible"/>
                                      </p:to>
                                    </p:set>
                                    <p:animEffect transition="in" filter="checkerboard(across)">
                                      <p:cBhvr>
                                        <p:cTn id="7" dur="500"/>
                                        <p:tgtEl>
                                          <p:spTgt spid="4874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87434"/>
                                        </p:tgtEl>
                                        <p:attrNameLst>
                                          <p:attrName>style.visibility</p:attrName>
                                        </p:attrNameLst>
                                      </p:cBhvr>
                                      <p:to>
                                        <p:strVal val="visible"/>
                                      </p:to>
                                    </p:set>
                                    <p:animEffect transition="in" filter="checkerboard(across)">
                                      <p:cBhvr>
                                        <p:cTn id="12" dur="500"/>
                                        <p:tgtEl>
                                          <p:spTgt spid="4874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87433"/>
                                        </p:tgtEl>
                                        <p:attrNameLst>
                                          <p:attrName>style.visibility</p:attrName>
                                        </p:attrNameLst>
                                      </p:cBhvr>
                                      <p:to>
                                        <p:strVal val="visible"/>
                                      </p:to>
                                    </p:set>
                                    <p:animEffect transition="in" filter="checkerboard(across)">
                                      <p:cBhvr>
                                        <p:cTn id="17" dur="500"/>
                                        <p:tgtEl>
                                          <p:spTgt spid="4874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87429"/>
                                        </p:tgtEl>
                                        <p:attrNameLst>
                                          <p:attrName>style.visibility</p:attrName>
                                        </p:attrNameLst>
                                      </p:cBhvr>
                                      <p:to>
                                        <p:strVal val="visible"/>
                                      </p:to>
                                    </p:set>
                                    <p:animEffect transition="in" filter="checkerboard(across)">
                                      <p:cBhvr>
                                        <p:cTn id="22" dur="500"/>
                                        <p:tgtEl>
                                          <p:spTgt spid="4874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487432"/>
                                        </p:tgtEl>
                                        <p:attrNameLst>
                                          <p:attrName>style.visibility</p:attrName>
                                        </p:attrNameLst>
                                      </p:cBhvr>
                                      <p:to>
                                        <p:strVal val="visible"/>
                                      </p:to>
                                    </p:set>
                                    <p:animEffect transition="in" filter="checkerboard(across)">
                                      <p:cBhvr>
                                        <p:cTn id="27" dur="500"/>
                                        <p:tgtEl>
                                          <p:spTgt spid="4874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87437"/>
                                        </p:tgtEl>
                                        <p:attrNameLst>
                                          <p:attrName>style.visibility</p:attrName>
                                        </p:attrNameLst>
                                      </p:cBhvr>
                                      <p:to>
                                        <p:strVal val="visible"/>
                                      </p:to>
                                    </p:set>
                                    <p:animEffect transition="in" filter="checkerboard(across)">
                                      <p:cBhvr>
                                        <p:cTn id="32" dur="500"/>
                                        <p:tgtEl>
                                          <p:spTgt spid="48743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87438"/>
                                        </p:tgtEl>
                                        <p:attrNameLst>
                                          <p:attrName>style.visibility</p:attrName>
                                        </p:attrNameLst>
                                      </p:cBhvr>
                                      <p:to>
                                        <p:strVal val="visible"/>
                                      </p:to>
                                    </p:set>
                                    <p:animEffect transition="in" filter="checkerboard(across)">
                                      <p:cBhvr>
                                        <p:cTn id="37" dur="500"/>
                                        <p:tgtEl>
                                          <p:spTgt spid="48743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487439"/>
                                        </p:tgtEl>
                                        <p:attrNameLst>
                                          <p:attrName>style.visibility</p:attrName>
                                        </p:attrNameLst>
                                      </p:cBhvr>
                                      <p:to>
                                        <p:strVal val="visible"/>
                                      </p:to>
                                    </p:set>
                                    <p:animEffect transition="in" filter="checkerboard(across)">
                                      <p:cBhvr>
                                        <p:cTn id="42" dur="500"/>
                                        <p:tgtEl>
                                          <p:spTgt spid="48743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87442"/>
                                        </p:tgtEl>
                                        <p:attrNameLst>
                                          <p:attrName>style.visibility</p:attrName>
                                        </p:attrNameLst>
                                      </p:cBhvr>
                                      <p:to>
                                        <p:strVal val="visible"/>
                                      </p:to>
                                    </p:set>
                                    <p:animEffect transition="in" filter="checkerboard(across)">
                                      <p:cBhvr>
                                        <p:cTn id="47" dur="500"/>
                                        <p:tgtEl>
                                          <p:spTgt spid="48744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487443"/>
                                        </p:tgtEl>
                                        <p:attrNameLst>
                                          <p:attrName>style.visibility</p:attrName>
                                        </p:attrNameLst>
                                      </p:cBhvr>
                                      <p:to>
                                        <p:strVal val="visible"/>
                                      </p:to>
                                    </p:set>
                                    <p:animEffect transition="in" filter="checkerboard(across)">
                                      <p:cBhvr>
                                        <p:cTn id="52" dur="500"/>
                                        <p:tgtEl>
                                          <p:spTgt spid="48744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487444"/>
                                        </p:tgtEl>
                                        <p:attrNameLst>
                                          <p:attrName>style.visibility</p:attrName>
                                        </p:attrNameLst>
                                      </p:cBhvr>
                                      <p:to>
                                        <p:strVal val="visible"/>
                                      </p:to>
                                    </p:set>
                                    <p:animEffect transition="in" filter="checkerboard(across)">
                                      <p:cBhvr>
                                        <p:cTn id="57" dur="500"/>
                                        <p:tgtEl>
                                          <p:spTgt spid="48744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487447"/>
                                        </p:tgtEl>
                                        <p:attrNameLst>
                                          <p:attrName>style.visibility</p:attrName>
                                        </p:attrNameLst>
                                      </p:cBhvr>
                                      <p:to>
                                        <p:strVal val="visible"/>
                                      </p:to>
                                    </p:set>
                                    <p:animEffect transition="in" filter="checkerboard(across)">
                                      <p:cBhvr>
                                        <p:cTn id="62" dur="500"/>
                                        <p:tgtEl>
                                          <p:spTgt spid="487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28" grpId="0" autoUpdateAnimBg="0"/>
      <p:bldP spid="487429" grpId="0" autoUpdateAnimBg="0"/>
      <p:bldP spid="487433" grpId="0" autoUpdateAnimBg="0"/>
      <p:bldP spid="487437" grpId="0" autoUpdateAnimBg="0"/>
      <p:bldP spid="487438" grpId="0" autoUpdateAnimBg="0"/>
      <p:bldP spid="487442" grpId="0" autoUpdateAnimBg="0"/>
      <p:bldP spid="487443" grpId="0" autoUpdateAnimBg="0"/>
      <p:bldP spid="487447"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52227"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17815" name="Group 23"/>
          <p:cNvGraphicFramePr>
            <a:graphicFrameLocks noGrp="1"/>
          </p:cNvGraphicFramePr>
          <p:nvPr>
            <p:extLst>
              <p:ext uri="{D42A27DB-BD31-4B8C-83A1-F6EECF244321}">
                <p14:modId xmlns:p14="http://schemas.microsoft.com/office/powerpoint/2010/main" val="3332736374"/>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52244" name="Text Box 22"/>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17843" name="Group 51"/>
          <p:cNvGraphicFramePr>
            <a:graphicFrameLocks noGrp="1"/>
          </p:cNvGraphicFramePr>
          <p:nvPr>
            <p:extLst>
              <p:ext uri="{D42A27DB-BD31-4B8C-83A1-F6EECF244321}">
                <p14:modId xmlns:p14="http://schemas.microsoft.com/office/powerpoint/2010/main" val="1328842"/>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52269" name="Text Box 44"/>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52270" name="Rectangle 52"/>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417850" name="Group 58"/>
          <p:cNvGrpSpPr>
            <a:grpSpLocks/>
          </p:cNvGrpSpPr>
          <p:nvPr/>
        </p:nvGrpSpPr>
        <p:grpSpPr bwMode="auto">
          <a:xfrm>
            <a:off x="2209800" y="3505200"/>
            <a:ext cx="1196975" cy="747713"/>
            <a:chOff x="1392" y="2208"/>
            <a:chExt cx="754" cy="471"/>
          </a:xfrm>
        </p:grpSpPr>
        <p:sp>
          <p:nvSpPr>
            <p:cNvPr id="52272" name="Line 56"/>
            <p:cNvSpPr>
              <a:spLocks noChangeShapeType="1"/>
            </p:cNvSpPr>
            <p:nvPr/>
          </p:nvSpPr>
          <p:spPr bwMode="auto">
            <a:xfrm flipH="1">
              <a:off x="1392" y="2208"/>
              <a:ext cx="624" cy="24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2273" name="Text Box 57"/>
            <p:cNvSpPr txBox="1">
              <a:spLocks noChangeArrowheads="1"/>
            </p:cNvSpPr>
            <p:nvPr/>
          </p:nvSpPr>
          <p:spPr bwMode="auto">
            <a:xfrm>
              <a:off x="1584" y="2352"/>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移動</a:t>
              </a:r>
            </a:p>
          </p:txBody>
        </p:sp>
      </p:grpSp>
      <p:sp>
        <p:nvSpPr>
          <p:cNvPr id="12" name="テキスト ボックス 11"/>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417850"/>
                                        </p:tgtEl>
                                        <p:attrNameLst>
                                          <p:attrName>style.visibility</p:attrName>
                                        </p:attrNameLst>
                                      </p:cBhvr>
                                      <p:to>
                                        <p:strVal val="visible"/>
                                      </p:to>
                                    </p:set>
                                    <p:animEffect transition="in" filter="wipe(right)">
                                      <p:cBhvr>
                                        <p:cTn id="7" dur="500"/>
                                        <p:tgtEl>
                                          <p:spTgt spid="417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065600" y="304800"/>
            <a:ext cx="7543800"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下降型解析</a:t>
            </a:r>
            <a:r>
              <a:rPr lang="ja-JP" altLang="en-US" sz="3600" dirty="0">
                <a:effectLst/>
              </a:rPr>
              <a:t>(</a:t>
            </a:r>
            <a:r>
              <a:rPr lang="en-US" altLang="ja-JP" sz="3600" dirty="0">
                <a:effectLst/>
              </a:rPr>
              <a:t>top-down parsing)</a:t>
            </a:r>
          </a:p>
        </p:txBody>
      </p:sp>
      <p:sp>
        <p:nvSpPr>
          <p:cNvPr id="8195" name="Text Box 4"/>
          <p:cNvSpPr txBox="1">
            <a:spLocks noChangeArrowheads="1"/>
          </p:cNvSpPr>
          <p:nvPr/>
        </p:nvSpPr>
        <p:spPr bwMode="auto">
          <a:xfrm>
            <a:off x="4419600" y="1728788"/>
            <a:ext cx="19589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構文解析木</a:t>
            </a:r>
          </a:p>
        </p:txBody>
      </p:sp>
      <p:sp>
        <p:nvSpPr>
          <p:cNvPr id="8196" name="Text Box 7"/>
          <p:cNvSpPr txBox="1">
            <a:spLocks noChangeArrowheads="1"/>
          </p:cNvSpPr>
          <p:nvPr/>
        </p:nvSpPr>
        <p:spPr bwMode="auto">
          <a:xfrm>
            <a:off x="228600" y="5867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grpSp>
        <p:nvGrpSpPr>
          <p:cNvPr id="8197" name="Group 5"/>
          <p:cNvGrpSpPr>
            <a:grpSpLocks/>
          </p:cNvGrpSpPr>
          <p:nvPr/>
        </p:nvGrpSpPr>
        <p:grpSpPr bwMode="auto">
          <a:xfrm>
            <a:off x="2209800" y="2209800"/>
            <a:ext cx="4191000" cy="4114800"/>
            <a:chOff x="1392" y="1392"/>
            <a:chExt cx="2640" cy="2592"/>
          </a:xfrm>
        </p:grpSpPr>
        <p:sp>
          <p:nvSpPr>
            <p:cNvPr id="8205" name="Rectangle 6"/>
            <p:cNvSpPr>
              <a:spLocks noChangeArrowheads="1"/>
            </p:cNvSpPr>
            <p:nvPr/>
          </p:nvSpPr>
          <p:spPr bwMode="auto">
            <a:xfrm>
              <a:off x="1392" y="3744"/>
              <a:ext cx="2640" cy="240"/>
            </a:xfrm>
            <a:prstGeom prst="rect">
              <a:avLst/>
            </a:prstGeom>
            <a:solidFill>
              <a:srgbClr val="FF66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solidFill>
                    <a:srgbClr val="000000"/>
                  </a:solidFill>
                </a:rPr>
                <a:t>未読</a:t>
              </a:r>
            </a:p>
          </p:txBody>
        </p:sp>
        <p:pic>
          <p:nvPicPr>
            <p:cNvPr id="8206" name="Picture 7" descr="C:\Documents and Settings\Takashi\My Documents\Compiler\lecture\fig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92" y="1392"/>
              <a:ext cx="2635"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7" name="Text Box 5"/>
            <p:cNvSpPr txBox="1">
              <a:spLocks noChangeArrowheads="1"/>
            </p:cNvSpPr>
            <p:nvPr/>
          </p:nvSpPr>
          <p:spPr bwMode="auto">
            <a:xfrm>
              <a:off x="2352" y="2976"/>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solidFill>
                    <a:srgbClr val="000000"/>
                  </a:solidFill>
                </a:rPr>
                <a:t>未決定</a:t>
              </a:r>
            </a:p>
          </p:txBody>
        </p:sp>
      </p:grpSp>
      <p:grpSp>
        <p:nvGrpSpPr>
          <p:cNvPr id="265238" name="Group 22"/>
          <p:cNvGrpSpPr>
            <a:grpSpLocks/>
          </p:cNvGrpSpPr>
          <p:nvPr/>
        </p:nvGrpSpPr>
        <p:grpSpPr bwMode="auto">
          <a:xfrm>
            <a:off x="2209800" y="2209800"/>
            <a:ext cx="4191000" cy="4114800"/>
            <a:chOff x="1392" y="1392"/>
            <a:chExt cx="2640" cy="2592"/>
          </a:xfrm>
        </p:grpSpPr>
        <p:pic>
          <p:nvPicPr>
            <p:cNvPr id="8199" name="Picture 23" descr="C:\Documents and Settings\Takashi\My Documents\Compiler\lecture\fig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92" y="1392"/>
              <a:ext cx="2635"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Rectangle 59"/>
            <p:cNvSpPr>
              <a:spLocks noChangeArrowheads="1"/>
            </p:cNvSpPr>
            <p:nvPr/>
          </p:nvSpPr>
          <p:spPr bwMode="auto">
            <a:xfrm>
              <a:off x="2736" y="3744"/>
              <a:ext cx="1296" cy="240"/>
            </a:xfrm>
            <a:prstGeom prst="rect">
              <a:avLst/>
            </a:prstGeom>
            <a:solidFill>
              <a:srgbClr val="FF66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solidFill>
                    <a:srgbClr val="000000"/>
                  </a:solidFill>
                </a:rPr>
                <a:t>未読</a:t>
              </a:r>
            </a:p>
          </p:txBody>
        </p:sp>
        <p:sp>
          <p:nvSpPr>
            <p:cNvPr id="8201" name="Rectangle 58"/>
            <p:cNvSpPr>
              <a:spLocks noChangeArrowheads="1"/>
            </p:cNvSpPr>
            <p:nvPr/>
          </p:nvSpPr>
          <p:spPr bwMode="auto">
            <a:xfrm>
              <a:off x="1392" y="3744"/>
              <a:ext cx="1344" cy="240"/>
            </a:xfrm>
            <a:prstGeom prst="rect">
              <a:avLst/>
            </a:prstGeom>
            <a:solidFill>
              <a:srgbClr val="00FF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既読</a:t>
              </a:r>
            </a:p>
          </p:txBody>
        </p:sp>
        <p:sp>
          <p:nvSpPr>
            <p:cNvPr id="8202" name="Text Box 54"/>
            <p:cNvSpPr txBox="1">
              <a:spLocks noChangeArrowheads="1"/>
            </p:cNvSpPr>
            <p:nvPr/>
          </p:nvSpPr>
          <p:spPr bwMode="auto">
            <a:xfrm>
              <a:off x="1824" y="2736"/>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決定済</a:t>
              </a:r>
            </a:p>
          </p:txBody>
        </p:sp>
        <p:sp>
          <p:nvSpPr>
            <p:cNvPr id="8203" name="Text Box 55"/>
            <p:cNvSpPr txBox="1">
              <a:spLocks noChangeArrowheads="1"/>
            </p:cNvSpPr>
            <p:nvPr/>
          </p:nvSpPr>
          <p:spPr bwMode="auto">
            <a:xfrm>
              <a:off x="2880" y="2928"/>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solidFill>
                    <a:srgbClr val="000000"/>
                  </a:solidFill>
                </a:rPr>
                <a:t>未決定</a:t>
              </a:r>
            </a:p>
          </p:txBody>
        </p:sp>
        <p:sp>
          <p:nvSpPr>
            <p:cNvPr id="8204" name="Line 56"/>
            <p:cNvSpPr>
              <a:spLocks noChangeShapeType="1"/>
            </p:cNvSpPr>
            <p:nvPr/>
          </p:nvSpPr>
          <p:spPr bwMode="auto">
            <a:xfrm>
              <a:off x="2736" y="2640"/>
              <a:ext cx="480" cy="28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65238"/>
                                        </p:tgtEl>
                                        <p:attrNameLst>
                                          <p:attrName>style.visibility</p:attrName>
                                        </p:attrNameLst>
                                      </p:cBhvr>
                                      <p:to>
                                        <p:strVal val="visible"/>
                                      </p:to>
                                    </p:set>
                                    <p:animEffect transition="in" filter="wipe(left)">
                                      <p:cBhvr>
                                        <p:cTn id="7" dur="500"/>
                                        <p:tgtEl>
                                          <p:spTgt spid="265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53251"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18820" name="Group 4"/>
          <p:cNvGraphicFramePr>
            <a:graphicFrameLocks noGrp="1"/>
          </p:cNvGraphicFramePr>
          <p:nvPr>
            <p:extLst>
              <p:ext uri="{D42A27DB-BD31-4B8C-83A1-F6EECF244321}">
                <p14:modId xmlns:p14="http://schemas.microsoft.com/office/powerpoint/2010/main" val="3570651872"/>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53268"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18837" name="Group 21"/>
          <p:cNvGraphicFramePr>
            <a:graphicFrameLocks noGrp="1"/>
          </p:cNvGraphicFramePr>
          <p:nvPr>
            <p:extLst>
              <p:ext uri="{D42A27DB-BD31-4B8C-83A1-F6EECF244321}">
                <p14:modId xmlns:p14="http://schemas.microsoft.com/office/powerpoint/2010/main" val="3402242773"/>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53293"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53294"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18867" name="Line 51"/>
          <p:cNvSpPr>
            <a:spLocks noChangeShapeType="1"/>
          </p:cNvSpPr>
          <p:nvPr/>
        </p:nvSpPr>
        <p:spPr bwMode="auto">
          <a:xfrm flipH="1">
            <a:off x="2209800" y="3581400"/>
            <a:ext cx="1600200" cy="914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1" name="テキスト ボックス 10"/>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18867"/>
                                        </p:tgtEl>
                                        <p:attrNameLst>
                                          <p:attrName>style.visibility</p:attrName>
                                        </p:attrNameLst>
                                      </p:cBhvr>
                                      <p:to>
                                        <p:strVal val="visible"/>
                                      </p:to>
                                    </p:set>
                                    <p:animEffect transition="in" filter="wipe(right)">
                                      <p:cBhvr>
                                        <p:cTn id="7" dur="500"/>
                                        <p:tgtEl>
                                          <p:spTgt spid="418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6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54275" name="Text Box 3"/>
          <p:cNvSpPr txBox="1">
            <a:spLocks noChangeArrowheads="1"/>
          </p:cNvSpPr>
          <p:nvPr/>
        </p:nvSpPr>
        <p:spPr bwMode="auto">
          <a:xfrm>
            <a:off x="1066800" y="1524000"/>
            <a:ext cx="62547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a:t>
            </a:r>
          </a:p>
        </p:txBody>
      </p:sp>
      <p:graphicFrame>
        <p:nvGraphicFramePr>
          <p:cNvPr id="419844" name="Group 4"/>
          <p:cNvGraphicFramePr>
            <a:graphicFrameLocks noGrp="1"/>
          </p:cNvGraphicFramePr>
          <p:nvPr>
            <p:extLst>
              <p:ext uri="{D42A27DB-BD31-4B8C-83A1-F6EECF244321}">
                <p14:modId xmlns:p14="http://schemas.microsoft.com/office/powerpoint/2010/main" val="3691839945"/>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54292"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19861" name="Group 21"/>
          <p:cNvGraphicFramePr>
            <a:graphicFrameLocks noGrp="1"/>
          </p:cNvGraphicFramePr>
          <p:nvPr>
            <p:extLst>
              <p:ext uri="{D42A27DB-BD31-4B8C-83A1-F6EECF244321}">
                <p14:modId xmlns:p14="http://schemas.microsoft.com/office/powerpoint/2010/main" val="686462255"/>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54317"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54318"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19914" name="AutoShape 74"/>
          <p:cNvSpPr>
            <a:spLocks noChangeArrowheads="1"/>
          </p:cNvSpPr>
          <p:nvPr/>
        </p:nvSpPr>
        <p:spPr bwMode="auto">
          <a:xfrm>
            <a:off x="2895600" y="4191000"/>
            <a:ext cx="2895600" cy="1447800"/>
          </a:xfrm>
          <a:prstGeom prst="wedgeRoundRectCallout">
            <a:avLst>
              <a:gd name="adj1" fmla="val -72259"/>
              <a:gd name="adj2" fmla="val -30042"/>
              <a:gd name="adj3" fmla="val 16667"/>
            </a:avLst>
          </a:prstGeom>
          <a:solidFill>
            <a:srgbClr val="000066"/>
          </a:solidFill>
          <a:ln w="19050">
            <a:solidFill>
              <a:schemeClr val="tx1"/>
            </a:solidFill>
            <a:miter lim="800000"/>
            <a:headEnd/>
            <a:tailEnd/>
          </a:ln>
          <a:effec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dirty="0"/>
              <a:t>スタックトップが</a:t>
            </a:r>
          </a:p>
          <a:p>
            <a:pPr algn="ctr" eaLnBrk="1" hangingPunct="1">
              <a:spcBef>
                <a:spcPct val="0"/>
              </a:spcBef>
              <a:buClrTx/>
              <a:buSzTx/>
              <a:buFontTx/>
              <a:buNone/>
            </a:pPr>
            <a:r>
              <a:rPr lang="en-US" altLang="ja-JP" sz="2800" dirty="0"/>
              <a:t>E </a:t>
            </a:r>
            <a:r>
              <a:rPr lang="ja-JP" altLang="en-US" sz="2800" dirty="0"/>
              <a:t>→ </a:t>
            </a:r>
            <a:r>
              <a:rPr lang="en-US" altLang="ja-JP" sz="2800" i="1" dirty="0"/>
              <a:t>i</a:t>
            </a:r>
            <a:r>
              <a:rPr lang="en-US" altLang="ja-JP" sz="2400" dirty="0"/>
              <a:t> (</a:t>
            </a:r>
            <a:r>
              <a:rPr lang="ja-JP" altLang="en-US" sz="2400" dirty="0"/>
              <a:t>整数) </a:t>
            </a:r>
            <a:r>
              <a:rPr lang="ja-JP" altLang="en-US" sz="2800" dirty="0"/>
              <a:t>に</a:t>
            </a:r>
          </a:p>
          <a:p>
            <a:pPr algn="ctr" eaLnBrk="1" hangingPunct="1">
              <a:spcBef>
                <a:spcPct val="0"/>
              </a:spcBef>
              <a:buClrTx/>
              <a:buSzTx/>
              <a:buFontTx/>
              <a:buNone/>
            </a:pPr>
            <a:r>
              <a:rPr lang="ja-JP" altLang="en-US" sz="2800" dirty="0"/>
              <a:t>一致</a:t>
            </a:r>
          </a:p>
        </p:txBody>
      </p:sp>
      <p:sp>
        <p:nvSpPr>
          <p:cNvPr id="11" name="テキスト ボックス 10"/>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914"/>
                                        </p:tgtEl>
                                        <p:attrNameLst>
                                          <p:attrName>style.visibility</p:attrName>
                                        </p:attrNameLst>
                                      </p:cBhvr>
                                      <p:to>
                                        <p:strVal val="visible"/>
                                      </p:to>
                                    </p:set>
                                    <p:animEffect transition="in" filter="checkerboard(across)">
                                      <p:cBhvr>
                                        <p:cTn id="7" dur="500"/>
                                        <p:tgtEl>
                                          <p:spTgt spid="419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4"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55299" name="Text Box 3"/>
          <p:cNvSpPr txBox="1">
            <a:spLocks noChangeArrowheads="1"/>
          </p:cNvSpPr>
          <p:nvPr/>
        </p:nvSpPr>
        <p:spPr bwMode="auto">
          <a:xfrm>
            <a:off x="1066800" y="1524000"/>
            <a:ext cx="62547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a:t>
            </a:r>
          </a:p>
        </p:txBody>
      </p:sp>
      <p:graphicFrame>
        <p:nvGraphicFramePr>
          <p:cNvPr id="420868" name="Group 4"/>
          <p:cNvGraphicFramePr>
            <a:graphicFrameLocks noGrp="1"/>
          </p:cNvGraphicFramePr>
          <p:nvPr>
            <p:extLst>
              <p:ext uri="{D42A27DB-BD31-4B8C-83A1-F6EECF244321}">
                <p14:modId xmlns:p14="http://schemas.microsoft.com/office/powerpoint/2010/main" val="1524877654"/>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55316"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20885" name="Group 21"/>
          <p:cNvGraphicFramePr>
            <a:graphicFrameLocks noGrp="1"/>
          </p:cNvGraphicFramePr>
          <p:nvPr>
            <p:extLst>
              <p:ext uri="{D42A27DB-BD31-4B8C-83A1-F6EECF244321}">
                <p14:modId xmlns:p14="http://schemas.microsoft.com/office/powerpoint/2010/main" val="192525234"/>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55341"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55342"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PUSHI  5</a:t>
            </a:r>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p:txBody>
      </p:sp>
      <p:sp useBgFill="1">
        <p:nvSpPr>
          <p:cNvPr id="420912" name="AutoShape 48"/>
          <p:cNvSpPr>
            <a:spLocks noChangeArrowheads="1"/>
          </p:cNvSpPr>
          <p:nvPr/>
        </p:nvSpPr>
        <p:spPr bwMode="auto">
          <a:xfrm>
            <a:off x="6324600" y="4724400"/>
            <a:ext cx="2514600" cy="990600"/>
          </a:xfrm>
          <a:prstGeom prst="wedgeRoundRectCallout">
            <a:avLst>
              <a:gd name="adj1" fmla="val -32764"/>
              <a:gd name="adj2" fmla="val -89745"/>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整数に対応する</a:t>
            </a:r>
          </a:p>
          <a:p>
            <a:pPr algn="ctr" eaLnBrk="1" hangingPunct="1">
              <a:spcBef>
                <a:spcPct val="0"/>
              </a:spcBef>
              <a:buClrTx/>
              <a:buSzTx/>
              <a:buFontTx/>
              <a:buNone/>
            </a:pPr>
            <a:r>
              <a:rPr lang="ja-JP" altLang="en-US" sz="2400"/>
              <a:t>コードを出力</a:t>
            </a:r>
          </a:p>
        </p:txBody>
      </p:sp>
      <p:sp useBgFill="1">
        <p:nvSpPr>
          <p:cNvPr id="420913" name="AutoShape 49"/>
          <p:cNvSpPr>
            <a:spLocks noChangeArrowheads="1"/>
          </p:cNvSpPr>
          <p:nvPr/>
        </p:nvSpPr>
        <p:spPr bwMode="auto">
          <a:xfrm>
            <a:off x="2667000" y="4267200"/>
            <a:ext cx="1828800" cy="990600"/>
          </a:xfrm>
          <a:prstGeom prst="wedgeRoundRectCallout">
            <a:avLst>
              <a:gd name="adj1" fmla="val -68838"/>
              <a:gd name="adj2" fmla="val -2980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整数を</a:t>
            </a:r>
          </a:p>
          <a:p>
            <a:pPr algn="ctr" eaLnBrk="1" hangingPunct="1">
              <a:spcBef>
                <a:spcPct val="0"/>
              </a:spcBef>
              <a:buClrTx/>
              <a:buSzTx/>
              <a:buFontTx/>
              <a:buNone/>
            </a:pPr>
            <a:r>
              <a:rPr lang="en-US" altLang="ja-JP" sz="2800"/>
              <a:t>E </a:t>
            </a:r>
            <a:r>
              <a:rPr lang="ja-JP" altLang="en-US" sz="2800"/>
              <a:t>に還元</a:t>
            </a:r>
          </a:p>
        </p:txBody>
      </p:sp>
      <p:sp>
        <p:nvSpPr>
          <p:cNvPr id="12" name="テキスト ボックス 11"/>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0913"/>
                                        </p:tgtEl>
                                        <p:attrNameLst>
                                          <p:attrName>style.visibility</p:attrName>
                                        </p:attrNameLst>
                                      </p:cBhvr>
                                      <p:to>
                                        <p:strVal val="visible"/>
                                      </p:to>
                                    </p:set>
                                    <p:animEffect transition="in" filter="checkerboard(across)">
                                      <p:cBhvr>
                                        <p:cTn id="7" dur="500"/>
                                        <p:tgtEl>
                                          <p:spTgt spid="4209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20912"/>
                                        </p:tgtEl>
                                        <p:attrNameLst>
                                          <p:attrName>style.visibility</p:attrName>
                                        </p:attrNameLst>
                                      </p:cBhvr>
                                      <p:to>
                                        <p:strVal val="visible"/>
                                      </p:to>
                                    </p:set>
                                    <p:animEffect transition="in" filter="checkerboard(across)">
                                      <p:cBhvr>
                                        <p:cTn id="12" dur="500"/>
                                        <p:tgtEl>
                                          <p:spTgt spid="4209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912" grpId="0" animBg="1" autoUpdateAnimBg="0"/>
      <p:bldP spid="420913"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56323"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21892" name="Group 4"/>
          <p:cNvGraphicFramePr>
            <a:graphicFrameLocks noGrp="1"/>
          </p:cNvGraphicFramePr>
          <p:nvPr>
            <p:extLst>
              <p:ext uri="{D42A27DB-BD31-4B8C-83A1-F6EECF244321}">
                <p14:modId xmlns:p14="http://schemas.microsoft.com/office/powerpoint/2010/main" val="411095948"/>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56340"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21909" name="Group 21"/>
          <p:cNvGraphicFramePr>
            <a:graphicFrameLocks noGrp="1"/>
          </p:cNvGraphicFramePr>
          <p:nvPr>
            <p:extLst>
              <p:ext uri="{D42A27DB-BD31-4B8C-83A1-F6EECF244321}">
                <p14:modId xmlns:p14="http://schemas.microsoft.com/office/powerpoint/2010/main" val="3848456519"/>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56365"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56366"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PUSHI  5</a:t>
            </a:r>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p:txBody>
      </p:sp>
      <p:sp>
        <p:nvSpPr>
          <p:cNvPr id="10" name="テキスト ボックス 9"/>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57347"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22916" name="Group 4"/>
          <p:cNvGraphicFramePr>
            <a:graphicFrameLocks noGrp="1"/>
          </p:cNvGraphicFramePr>
          <p:nvPr>
            <p:extLst>
              <p:ext uri="{D42A27DB-BD31-4B8C-83A1-F6EECF244321}">
                <p14:modId xmlns:p14="http://schemas.microsoft.com/office/powerpoint/2010/main" val="867950360"/>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57364"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22933" name="Group 21"/>
          <p:cNvGraphicFramePr>
            <a:graphicFrameLocks noGrp="1"/>
          </p:cNvGraphicFramePr>
          <p:nvPr>
            <p:extLst>
              <p:ext uri="{D42A27DB-BD31-4B8C-83A1-F6EECF244321}">
                <p14:modId xmlns:p14="http://schemas.microsoft.com/office/powerpoint/2010/main" val="588288011"/>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57389"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57390"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PUSHI  5</a:t>
            </a:r>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a:p>
            <a:pPr eaLnBrk="1" hangingPunct="1">
              <a:spcBef>
                <a:spcPct val="0"/>
              </a:spcBef>
              <a:buClrTx/>
              <a:buSzTx/>
              <a:buFontTx/>
              <a:buNone/>
            </a:pPr>
            <a:endParaRPr lang="en-US" altLang="ja-JP" sz="2400"/>
          </a:p>
        </p:txBody>
      </p:sp>
      <p:sp>
        <p:nvSpPr>
          <p:cNvPr id="422960" name="AutoShape 48"/>
          <p:cNvSpPr>
            <a:spLocks noChangeArrowheads="1"/>
          </p:cNvSpPr>
          <p:nvPr/>
        </p:nvSpPr>
        <p:spPr bwMode="auto">
          <a:xfrm>
            <a:off x="2743200" y="4953000"/>
            <a:ext cx="3200400" cy="1066800"/>
          </a:xfrm>
          <a:prstGeom prst="wedgeRoundRectCallout">
            <a:avLst>
              <a:gd name="adj1" fmla="val -68255"/>
              <a:gd name="adj2" fmla="val 15625"/>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E </a:t>
            </a:r>
            <a:r>
              <a:rPr lang="ja-JP" altLang="en-US" sz="2800"/>
              <a:t>→ </a:t>
            </a:r>
            <a:r>
              <a:rPr lang="en-US" altLang="ja-JP" sz="2800" i="1"/>
              <a:t>n</a:t>
            </a:r>
            <a:r>
              <a:rPr lang="en-US" altLang="ja-JP" sz="2400"/>
              <a:t> (</a:t>
            </a:r>
            <a:r>
              <a:rPr lang="ja-JP" altLang="en-US" sz="2400"/>
              <a:t>変数) </a:t>
            </a:r>
            <a:r>
              <a:rPr lang="ja-JP" altLang="en-US" sz="2800"/>
              <a:t>に</a:t>
            </a:r>
          </a:p>
          <a:p>
            <a:pPr algn="ctr" eaLnBrk="1" hangingPunct="1">
              <a:spcBef>
                <a:spcPct val="0"/>
              </a:spcBef>
              <a:buClrTx/>
              <a:buSzTx/>
              <a:buFontTx/>
              <a:buNone/>
            </a:pPr>
            <a:r>
              <a:rPr lang="ja-JP" altLang="en-US" sz="2800"/>
              <a:t>一致</a:t>
            </a:r>
          </a:p>
        </p:txBody>
      </p:sp>
      <p:sp>
        <p:nvSpPr>
          <p:cNvPr id="11" name="テキスト ボックス 10"/>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2960"/>
                                        </p:tgtEl>
                                        <p:attrNameLst>
                                          <p:attrName>style.visibility</p:attrName>
                                        </p:attrNameLst>
                                      </p:cBhvr>
                                      <p:to>
                                        <p:strVal val="visible"/>
                                      </p:to>
                                    </p:set>
                                    <p:animEffect transition="in" filter="checkerboard(across)">
                                      <p:cBhvr>
                                        <p:cTn id="7" dur="500"/>
                                        <p:tgtEl>
                                          <p:spTgt spid="422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60"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58371"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23940" name="Group 4"/>
          <p:cNvGraphicFramePr>
            <a:graphicFrameLocks noGrp="1"/>
          </p:cNvGraphicFramePr>
          <p:nvPr>
            <p:extLst>
              <p:ext uri="{D42A27DB-BD31-4B8C-83A1-F6EECF244321}">
                <p14:modId xmlns:p14="http://schemas.microsoft.com/office/powerpoint/2010/main" val="2024728261"/>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58388"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23957" name="Group 21"/>
          <p:cNvGraphicFramePr>
            <a:graphicFrameLocks noGrp="1"/>
          </p:cNvGraphicFramePr>
          <p:nvPr>
            <p:extLst>
              <p:ext uri="{D42A27DB-BD31-4B8C-83A1-F6EECF244321}">
                <p14:modId xmlns:p14="http://schemas.microsoft.com/office/powerpoint/2010/main" val="1499626152"/>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58413"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58414"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p:txBody>
      </p:sp>
      <p:grpSp>
        <p:nvGrpSpPr>
          <p:cNvPr id="423986" name="Group 50"/>
          <p:cNvGrpSpPr>
            <a:grpSpLocks/>
          </p:cNvGrpSpPr>
          <p:nvPr/>
        </p:nvGrpSpPr>
        <p:grpSpPr bwMode="auto">
          <a:xfrm>
            <a:off x="2514600" y="4267200"/>
            <a:ext cx="3048000" cy="1524000"/>
            <a:chOff x="1584" y="2688"/>
            <a:chExt cx="1920" cy="960"/>
          </a:xfrm>
        </p:grpSpPr>
        <p:sp>
          <p:nvSpPr>
            <p:cNvPr id="58416" name="AutoShape 48"/>
            <p:cNvSpPr>
              <a:spLocks noChangeArrowheads="1"/>
            </p:cNvSpPr>
            <p:nvPr/>
          </p:nvSpPr>
          <p:spPr bwMode="auto">
            <a:xfrm>
              <a:off x="2016" y="2880"/>
              <a:ext cx="1488" cy="672"/>
            </a:xfrm>
            <a:prstGeom prst="wedgeRoundRectCallout">
              <a:avLst>
                <a:gd name="adj1" fmla="val -70162"/>
                <a:gd name="adj2" fmla="val -877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E </a:t>
              </a:r>
              <a:r>
                <a:rPr lang="ja-JP" altLang="en-US" sz="2800"/>
                <a:t>→ </a:t>
              </a:r>
              <a:r>
                <a:rPr lang="en-US" altLang="ja-JP" sz="2800"/>
                <a:t>E + E </a:t>
              </a:r>
              <a:r>
                <a:rPr lang="ja-JP" altLang="en-US" sz="2800"/>
                <a:t>に</a:t>
              </a:r>
            </a:p>
            <a:p>
              <a:pPr algn="ctr" eaLnBrk="1" hangingPunct="1">
                <a:spcBef>
                  <a:spcPct val="0"/>
                </a:spcBef>
                <a:buClrTx/>
                <a:buSzTx/>
                <a:buFontTx/>
                <a:buNone/>
              </a:pPr>
              <a:r>
                <a:rPr lang="ja-JP" altLang="en-US" sz="2800"/>
                <a:t>一致</a:t>
              </a:r>
            </a:p>
          </p:txBody>
        </p:sp>
        <p:sp>
          <p:nvSpPr>
            <p:cNvPr id="58417" name="AutoShape 49"/>
            <p:cNvSpPr>
              <a:spLocks/>
            </p:cNvSpPr>
            <p:nvPr/>
          </p:nvSpPr>
          <p:spPr bwMode="auto">
            <a:xfrm>
              <a:off x="1584" y="2688"/>
              <a:ext cx="96" cy="960"/>
            </a:xfrm>
            <a:prstGeom prst="rightBrace">
              <a:avLst>
                <a:gd name="adj1" fmla="val 83333"/>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13" name="テキスト ボックス 12"/>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23986"/>
                                        </p:tgtEl>
                                        <p:attrNameLst>
                                          <p:attrName>style.visibility</p:attrName>
                                        </p:attrNameLst>
                                      </p:cBhvr>
                                      <p:to>
                                        <p:strVal val="visible"/>
                                      </p:to>
                                    </p:set>
                                    <p:animEffect transition="in" filter="checkerboard(across)">
                                      <p:cBhvr>
                                        <p:cTn id="7" dur="500"/>
                                        <p:tgtEl>
                                          <p:spTgt spid="423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59395" name="Text Box 3"/>
          <p:cNvSpPr txBox="1">
            <a:spLocks noChangeArrowheads="1"/>
          </p:cNvSpPr>
          <p:nvPr/>
        </p:nvSpPr>
        <p:spPr bwMode="auto">
          <a:xfrm>
            <a:off x="1066800" y="1524000"/>
            <a:ext cx="62547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a:t>
            </a:r>
          </a:p>
        </p:txBody>
      </p:sp>
      <p:graphicFrame>
        <p:nvGraphicFramePr>
          <p:cNvPr id="424964" name="Group 4"/>
          <p:cNvGraphicFramePr>
            <a:graphicFrameLocks noGrp="1"/>
          </p:cNvGraphicFramePr>
          <p:nvPr>
            <p:extLst>
              <p:ext uri="{D42A27DB-BD31-4B8C-83A1-F6EECF244321}">
                <p14:modId xmlns:p14="http://schemas.microsoft.com/office/powerpoint/2010/main" val="1946339445"/>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59412"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24981" name="Group 21"/>
          <p:cNvGraphicFramePr>
            <a:graphicFrameLocks noGrp="1"/>
          </p:cNvGraphicFramePr>
          <p:nvPr>
            <p:extLst>
              <p:ext uri="{D42A27DB-BD31-4B8C-83A1-F6EECF244321}">
                <p14:modId xmlns:p14="http://schemas.microsoft.com/office/powerpoint/2010/main" val="415210618"/>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59437"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59438"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r>
              <a:rPr lang="en-US" altLang="ja-JP" sz="2400" dirty="0"/>
              <a:t>ADD</a:t>
            </a:r>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p:txBody>
      </p:sp>
      <p:sp>
        <p:nvSpPr>
          <p:cNvPr id="10" name="テキスト ボックス 9"/>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60419"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25988" name="Group 4"/>
          <p:cNvGraphicFramePr>
            <a:graphicFrameLocks noGrp="1"/>
          </p:cNvGraphicFramePr>
          <p:nvPr>
            <p:extLst>
              <p:ext uri="{D42A27DB-BD31-4B8C-83A1-F6EECF244321}">
                <p14:modId xmlns:p14="http://schemas.microsoft.com/office/powerpoint/2010/main" val="3420801719"/>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60436"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26005" name="Group 21"/>
          <p:cNvGraphicFramePr>
            <a:graphicFrameLocks noGrp="1"/>
          </p:cNvGraphicFramePr>
          <p:nvPr>
            <p:extLst>
              <p:ext uri="{D42A27DB-BD31-4B8C-83A1-F6EECF244321}">
                <p14:modId xmlns:p14="http://schemas.microsoft.com/office/powerpoint/2010/main" val="1287972545"/>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60461"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60462"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r>
              <a:rPr lang="en-US" altLang="ja-JP" sz="2400" dirty="0"/>
              <a:t>ADD</a:t>
            </a:r>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p:txBody>
      </p:sp>
      <p:grpSp>
        <p:nvGrpSpPr>
          <p:cNvPr id="426032" name="Group 48"/>
          <p:cNvGrpSpPr>
            <a:grpSpLocks/>
          </p:cNvGrpSpPr>
          <p:nvPr/>
        </p:nvGrpSpPr>
        <p:grpSpPr bwMode="auto">
          <a:xfrm>
            <a:off x="2514600" y="3733800"/>
            <a:ext cx="3048000" cy="1524000"/>
            <a:chOff x="1584" y="2688"/>
            <a:chExt cx="1920" cy="960"/>
          </a:xfrm>
        </p:grpSpPr>
        <p:sp>
          <p:nvSpPr>
            <p:cNvPr id="60464" name="AutoShape 49"/>
            <p:cNvSpPr>
              <a:spLocks noChangeArrowheads="1"/>
            </p:cNvSpPr>
            <p:nvPr/>
          </p:nvSpPr>
          <p:spPr bwMode="auto">
            <a:xfrm>
              <a:off x="2016" y="2880"/>
              <a:ext cx="1488" cy="672"/>
            </a:xfrm>
            <a:prstGeom prst="wedgeRoundRectCallout">
              <a:avLst>
                <a:gd name="adj1" fmla="val -70162"/>
                <a:gd name="adj2" fmla="val -8778"/>
                <a:gd name="adj3" fmla="val 16667"/>
              </a:avLst>
            </a:prstGeom>
            <a:solidFill>
              <a:srgbClr val="000066"/>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dirty="0"/>
                <a:t>E </a:t>
              </a:r>
              <a:r>
                <a:rPr lang="ja-JP" altLang="en-US" sz="2800" dirty="0"/>
                <a:t>→ (</a:t>
              </a:r>
              <a:r>
                <a:rPr lang="en-US" altLang="ja-JP" sz="2800" dirty="0"/>
                <a:t>E) </a:t>
              </a:r>
              <a:r>
                <a:rPr lang="ja-JP" altLang="en-US" sz="2800" dirty="0"/>
                <a:t>に</a:t>
              </a:r>
            </a:p>
            <a:p>
              <a:pPr algn="ctr" eaLnBrk="1" hangingPunct="1">
                <a:spcBef>
                  <a:spcPct val="0"/>
                </a:spcBef>
                <a:buClrTx/>
                <a:buSzTx/>
                <a:buFontTx/>
                <a:buNone/>
              </a:pPr>
              <a:r>
                <a:rPr lang="ja-JP" altLang="en-US" sz="2800" dirty="0"/>
                <a:t>一致</a:t>
              </a:r>
            </a:p>
          </p:txBody>
        </p:sp>
        <p:sp>
          <p:nvSpPr>
            <p:cNvPr id="60465" name="AutoShape 50"/>
            <p:cNvSpPr>
              <a:spLocks/>
            </p:cNvSpPr>
            <p:nvPr/>
          </p:nvSpPr>
          <p:spPr bwMode="auto">
            <a:xfrm>
              <a:off x="1584" y="2688"/>
              <a:ext cx="96" cy="960"/>
            </a:xfrm>
            <a:prstGeom prst="rightBrace">
              <a:avLst>
                <a:gd name="adj1" fmla="val 83333"/>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13" name="テキスト ボックス 12"/>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26032"/>
                                        </p:tgtEl>
                                        <p:attrNameLst>
                                          <p:attrName>style.visibility</p:attrName>
                                        </p:attrNameLst>
                                      </p:cBhvr>
                                      <p:to>
                                        <p:strVal val="visible"/>
                                      </p:to>
                                    </p:set>
                                    <p:animEffect transition="in" filter="checkerboard(across)">
                                      <p:cBhvr>
                                        <p:cTn id="7" dur="500"/>
                                        <p:tgtEl>
                                          <p:spTgt spid="426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61443"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27012" name="Group 4"/>
          <p:cNvGraphicFramePr>
            <a:graphicFrameLocks noGrp="1"/>
          </p:cNvGraphicFramePr>
          <p:nvPr>
            <p:extLst>
              <p:ext uri="{D42A27DB-BD31-4B8C-83A1-F6EECF244321}">
                <p14:modId xmlns:p14="http://schemas.microsoft.com/office/powerpoint/2010/main" val="2562053880"/>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61460"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27029" name="Group 21"/>
          <p:cNvGraphicFramePr>
            <a:graphicFrameLocks noGrp="1"/>
          </p:cNvGraphicFramePr>
          <p:nvPr>
            <p:extLst>
              <p:ext uri="{D42A27DB-BD31-4B8C-83A1-F6EECF244321}">
                <p14:modId xmlns:p14="http://schemas.microsoft.com/office/powerpoint/2010/main" val="1623722850"/>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61485"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61486"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r>
              <a:rPr lang="en-US" altLang="ja-JP" sz="2400" dirty="0"/>
              <a:t>ADD</a:t>
            </a:r>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p:txBody>
      </p:sp>
      <p:sp>
        <p:nvSpPr>
          <p:cNvPr id="10" name="テキスト ボックス 9"/>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62467"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28036" name="Group 4"/>
          <p:cNvGraphicFramePr>
            <a:graphicFrameLocks noGrp="1"/>
          </p:cNvGraphicFramePr>
          <p:nvPr>
            <p:extLst>
              <p:ext uri="{D42A27DB-BD31-4B8C-83A1-F6EECF244321}">
                <p14:modId xmlns:p14="http://schemas.microsoft.com/office/powerpoint/2010/main" val="1243618553"/>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62484"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28053" name="Group 21"/>
          <p:cNvGraphicFramePr>
            <a:graphicFrameLocks noGrp="1"/>
          </p:cNvGraphicFramePr>
          <p:nvPr>
            <p:extLst>
              <p:ext uri="{D42A27DB-BD31-4B8C-83A1-F6EECF244321}">
                <p14:modId xmlns:p14="http://schemas.microsoft.com/office/powerpoint/2010/main" val="1081485766"/>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62509"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62510"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r>
              <a:rPr lang="en-US" altLang="ja-JP" sz="2400" dirty="0"/>
              <a:t>ADD</a:t>
            </a:r>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p:txBody>
      </p:sp>
      <p:sp>
        <p:nvSpPr>
          <p:cNvPr id="10" name="テキスト ボックス 9"/>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下降型解析の例</a:t>
            </a:r>
          </a:p>
        </p:txBody>
      </p:sp>
      <p:sp>
        <p:nvSpPr>
          <p:cNvPr id="9219" name="Text Box 3"/>
          <p:cNvSpPr txBox="1">
            <a:spLocks noChangeArrowheads="1"/>
          </p:cNvSpPr>
          <p:nvPr/>
        </p:nvSpPr>
        <p:spPr bwMode="auto">
          <a:xfrm>
            <a:off x="533400" y="1447800"/>
            <a:ext cx="83645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r>
              <a:rPr lang="en-US" altLang="ja-JP"/>
              <a:t>namelist&gt; ::= &lt;name&gt; | &lt;name&gt; “,” &lt;namelist&gt;</a:t>
            </a:r>
          </a:p>
          <a:p>
            <a:pPr eaLnBrk="1" hangingPunct="1">
              <a:spcBef>
                <a:spcPct val="0"/>
              </a:spcBef>
              <a:buClrTx/>
              <a:buSzTx/>
              <a:buFontTx/>
              <a:buNone/>
            </a:pPr>
            <a:r>
              <a:rPr lang="en-US" altLang="ja-JP"/>
              <a:t>&lt;name&gt; ::= “a” | “b” | “c”</a:t>
            </a:r>
          </a:p>
        </p:txBody>
      </p:sp>
      <p:sp>
        <p:nvSpPr>
          <p:cNvPr id="217092" name="Text Box 4"/>
          <p:cNvSpPr txBox="1">
            <a:spLocks noChangeArrowheads="1"/>
          </p:cNvSpPr>
          <p:nvPr/>
        </p:nvSpPr>
        <p:spPr bwMode="auto">
          <a:xfrm>
            <a:off x="762000" y="2590800"/>
            <a:ext cx="1152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 b, c</a:t>
            </a:r>
          </a:p>
        </p:txBody>
      </p:sp>
      <p:sp>
        <p:nvSpPr>
          <p:cNvPr id="217093" name="Text Box 5"/>
          <p:cNvSpPr txBox="1">
            <a:spLocks noChangeArrowheads="1"/>
          </p:cNvSpPr>
          <p:nvPr/>
        </p:nvSpPr>
        <p:spPr bwMode="auto">
          <a:xfrm>
            <a:off x="2057400" y="2590800"/>
            <a:ext cx="2016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r>
              <a:rPr lang="en-US" altLang="ja-JP"/>
              <a:t>namelist&gt;</a:t>
            </a:r>
          </a:p>
        </p:txBody>
      </p:sp>
      <p:sp>
        <p:nvSpPr>
          <p:cNvPr id="217094" name="Text Box 6"/>
          <p:cNvSpPr txBox="1">
            <a:spLocks noChangeArrowheads="1"/>
          </p:cNvSpPr>
          <p:nvPr/>
        </p:nvSpPr>
        <p:spPr bwMode="auto">
          <a:xfrm>
            <a:off x="2133600" y="3124200"/>
            <a:ext cx="4529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a:t>
            </a:r>
            <a:r>
              <a:rPr lang="en-US" altLang="ja-JP"/>
              <a:t>name&gt; “,” &lt;namelist&gt;</a:t>
            </a:r>
          </a:p>
        </p:txBody>
      </p:sp>
      <p:sp>
        <p:nvSpPr>
          <p:cNvPr id="217095" name="Text Box 7"/>
          <p:cNvSpPr txBox="1">
            <a:spLocks noChangeArrowheads="1"/>
          </p:cNvSpPr>
          <p:nvPr/>
        </p:nvSpPr>
        <p:spPr bwMode="auto">
          <a:xfrm>
            <a:off x="2133600" y="3657600"/>
            <a:ext cx="3754438"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“a” “,” &lt;namelist&gt;</a:t>
            </a:r>
          </a:p>
        </p:txBody>
      </p:sp>
      <p:sp>
        <p:nvSpPr>
          <p:cNvPr id="217096" name="Text Box 8"/>
          <p:cNvSpPr txBox="1">
            <a:spLocks noChangeArrowheads="1"/>
          </p:cNvSpPr>
          <p:nvPr/>
        </p:nvSpPr>
        <p:spPr bwMode="auto">
          <a:xfrm>
            <a:off x="2133600" y="4191000"/>
            <a:ext cx="5780088"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“a” “,” &lt;name&gt; “,” &lt;namelist&gt;</a:t>
            </a:r>
          </a:p>
        </p:txBody>
      </p:sp>
      <p:sp>
        <p:nvSpPr>
          <p:cNvPr id="217097" name="Text Box 9"/>
          <p:cNvSpPr txBox="1">
            <a:spLocks noChangeArrowheads="1"/>
          </p:cNvSpPr>
          <p:nvPr/>
        </p:nvSpPr>
        <p:spPr bwMode="auto">
          <a:xfrm>
            <a:off x="2133600" y="4724400"/>
            <a:ext cx="4999038"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“a” “,” “b” “,” &lt;namelist&gt;</a:t>
            </a:r>
          </a:p>
        </p:txBody>
      </p:sp>
      <p:sp>
        <p:nvSpPr>
          <p:cNvPr id="217098" name="Text Box 10"/>
          <p:cNvSpPr txBox="1">
            <a:spLocks noChangeArrowheads="1"/>
          </p:cNvSpPr>
          <p:nvPr/>
        </p:nvSpPr>
        <p:spPr bwMode="auto">
          <a:xfrm>
            <a:off x="2133600" y="5257800"/>
            <a:ext cx="4497388"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“a” “,” “b” “,” &lt;name&gt;</a:t>
            </a:r>
          </a:p>
        </p:txBody>
      </p:sp>
      <p:sp>
        <p:nvSpPr>
          <p:cNvPr id="217099" name="Text Box 11"/>
          <p:cNvSpPr txBox="1">
            <a:spLocks noChangeArrowheads="1"/>
          </p:cNvSpPr>
          <p:nvPr/>
        </p:nvSpPr>
        <p:spPr bwMode="auto">
          <a:xfrm>
            <a:off x="2133600" y="5715000"/>
            <a:ext cx="3694113"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“a” “,” “b” “,” “c”</a:t>
            </a:r>
          </a:p>
        </p:txBody>
      </p:sp>
      <p:sp>
        <p:nvSpPr>
          <p:cNvPr id="217100" name="Text Box 12"/>
          <p:cNvSpPr txBox="1">
            <a:spLocks noChangeArrowheads="1"/>
          </p:cNvSpPr>
          <p:nvPr/>
        </p:nvSpPr>
        <p:spPr bwMode="auto">
          <a:xfrm>
            <a:off x="5562600" y="6019800"/>
            <a:ext cx="3394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&lt;namelist&gt; </a:t>
            </a:r>
            <a:r>
              <a:rPr lang="ja-JP" altLang="en-US"/>
              <a:t>⇒ </a:t>
            </a:r>
            <a:r>
              <a:rPr lang="en-US" altLang="ja-JP"/>
              <a:t>a,b,c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7092"/>
                                        </p:tgtEl>
                                        <p:attrNameLst>
                                          <p:attrName>style.visibility</p:attrName>
                                        </p:attrNameLst>
                                      </p:cBhvr>
                                      <p:to>
                                        <p:strVal val="visible"/>
                                      </p:to>
                                    </p:set>
                                    <p:animEffect transition="in" filter="checkerboard(across)">
                                      <p:cBhvr>
                                        <p:cTn id="7" dur="500"/>
                                        <p:tgtEl>
                                          <p:spTgt spid="2170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093"/>
                                        </p:tgtEl>
                                        <p:attrNameLst>
                                          <p:attrName>style.visibility</p:attrName>
                                        </p:attrNameLst>
                                      </p:cBhvr>
                                      <p:to>
                                        <p:strVal val="visible"/>
                                      </p:to>
                                    </p:set>
                                    <p:animEffect transition="in" filter="wipe(left)">
                                      <p:cBhvr>
                                        <p:cTn id="12" dur="500"/>
                                        <p:tgtEl>
                                          <p:spTgt spid="2170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7094"/>
                                        </p:tgtEl>
                                        <p:attrNameLst>
                                          <p:attrName>style.visibility</p:attrName>
                                        </p:attrNameLst>
                                      </p:cBhvr>
                                      <p:to>
                                        <p:strVal val="visible"/>
                                      </p:to>
                                    </p:set>
                                    <p:animEffect transition="in" filter="wipe(left)">
                                      <p:cBhvr>
                                        <p:cTn id="17" dur="500"/>
                                        <p:tgtEl>
                                          <p:spTgt spid="2170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7095"/>
                                        </p:tgtEl>
                                        <p:attrNameLst>
                                          <p:attrName>style.visibility</p:attrName>
                                        </p:attrNameLst>
                                      </p:cBhvr>
                                      <p:to>
                                        <p:strVal val="visible"/>
                                      </p:to>
                                    </p:set>
                                    <p:animEffect transition="in" filter="wipe(left)">
                                      <p:cBhvr>
                                        <p:cTn id="22" dur="500"/>
                                        <p:tgtEl>
                                          <p:spTgt spid="21709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7096"/>
                                        </p:tgtEl>
                                        <p:attrNameLst>
                                          <p:attrName>style.visibility</p:attrName>
                                        </p:attrNameLst>
                                      </p:cBhvr>
                                      <p:to>
                                        <p:strVal val="visible"/>
                                      </p:to>
                                    </p:set>
                                    <p:animEffect transition="in" filter="wipe(left)">
                                      <p:cBhvr>
                                        <p:cTn id="27" dur="500"/>
                                        <p:tgtEl>
                                          <p:spTgt spid="21709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7097"/>
                                        </p:tgtEl>
                                        <p:attrNameLst>
                                          <p:attrName>style.visibility</p:attrName>
                                        </p:attrNameLst>
                                      </p:cBhvr>
                                      <p:to>
                                        <p:strVal val="visible"/>
                                      </p:to>
                                    </p:set>
                                    <p:animEffect transition="in" filter="wipe(left)">
                                      <p:cBhvr>
                                        <p:cTn id="32" dur="500"/>
                                        <p:tgtEl>
                                          <p:spTgt spid="21709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7098"/>
                                        </p:tgtEl>
                                        <p:attrNameLst>
                                          <p:attrName>style.visibility</p:attrName>
                                        </p:attrNameLst>
                                      </p:cBhvr>
                                      <p:to>
                                        <p:strVal val="visible"/>
                                      </p:to>
                                    </p:set>
                                    <p:animEffect transition="in" filter="wipe(left)">
                                      <p:cBhvr>
                                        <p:cTn id="37" dur="500"/>
                                        <p:tgtEl>
                                          <p:spTgt spid="21709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7099"/>
                                        </p:tgtEl>
                                        <p:attrNameLst>
                                          <p:attrName>style.visibility</p:attrName>
                                        </p:attrNameLst>
                                      </p:cBhvr>
                                      <p:to>
                                        <p:strVal val="visible"/>
                                      </p:to>
                                    </p:set>
                                    <p:animEffect transition="in" filter="wipe(left)">
                                      <p:cBhvr>
                                        <p:cTn id="42" dur="500"/>
                                        <p:tgtEl>
                                          <p:spTgt spid="21709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17100"/>
                                        </p:tgtEl>
                                        <p:attrNameLst>
                                          <p:attrName>style.visibility</p:attrName>
                                        </p:attrNameLst>
                                      </p:cBhvr>
                                      <p:to>
                                        <p:strVal val="visible"/>
                                      </p:to>
                                    </p:set>
                                    <p:animEffect transition="in" filter="checkerboard(across)">
                                      <p:cBhvr>
                                        <p:cTn id="47" dur="500"/>
                                        <p:tgtEl>
                                          <p:spTgt spid="217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autoUpdateAnimBg="0"/>
      <p:bldP spid="217093" grpId="0" autoUpdateAnimBg="0"/>
      <p:bldP spid="217094" grpId="0" autoUpdateAnimBg="0"/>
      <p:bldP spid="217095" grpId="0" autoUpdateAnimBg="0"/>
      <p:bldP spid="217096" grpId="0" autoUpdateAnimBg="0"/>
      <p:bldP spid="217097" grpId="0" autoUpdateAnimBg="0"/>
      <p:bldP spid="217098" grpId="0" autoUpdateAnimBg="0"/>
      <p:bldP spid="217099" grpId="0" autoUpdateAnimBg="0"/>
      <p:bldP spid="217100"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63491"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29060" name="Group 4"/>
          <p:cNvGraphicFramePr>
            <a:graphicFrameLocks noGrp="1"/>
          </p:cNvGraphicFramePr>
          <p:nvPr>
            <p:extLst>
              <p:ext uri="{D42A27DB-BD31-4B8C-83A1-F6EECF244321}">
                <p14:modId xmlns:p14="http://schemas.microsoft.com/office/powerpoint/2010/main" val="4251624554"/>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63508"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29077" name="Group 21"/>
          <p:cNvGraphicFramePr>
            <a:graphicFrameLocks noGrp="1"/>
          </p:cNvGraphicFramePr>
          <p:nvPr>
            <p:extLst>
              <p:ext uri="{D42A27DB-BD31-4B8C-83A1-F6EECF244321}">
                <p14:modId xmlns:p14="http://schemas.microsoft.com/office/powerpoint/2010/main" val="2383830207"/>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63533"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63534"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r>
              <a:rPr lang="en-US" altLang="ja-JP" sz="2400" dirty="0"/>
              <a:t>ADD</a:t>
            </a:r>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p:txBody>
      </p:sp>
      <p:sp>
        <p:nvSpPr>
          <p:cNvPr id="429103" name="Text Box 47"/>
          <p:cNvSpPr txBox="1">
            <a:spLocks noChangeArrowheads="1"/>
          </p:cNvSpPr>
          <p:nvPr/>
        </p:nvSpPr>
        <p:spPr bwMode="auto">
          <a:xfrm>
            <a:off x="2895600" y="4419600"/>
            <a:ext cx="20653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E </a:t>
            </a:r>
            <a:r>
              <a:rPr lang="ja-JP" altLang="en-US" dirty="0"/>
              <a:t>→ </a:t>
            </a:r>
            <a:r>
              <a:rPr lang="en-US" altLang="ja-JP" i="1" dirty="0"/>
              <a:t>i</a:t>
            </a:r>
            <a:r>
              <a:rPr lang="en-US" altLang="ja-JP" dirty="0"/>
              <a:t> </a:t>
            </a:r>
            <a:r>
              <a:rPr lang="en-US" altLang="ja-JP" sz="2400" dirty="0"/>
              <a:t>(</a:t>
            </a:r>
            <a:r>
              <a:rPr lang="ja-JP" altLang="en-US" sz="2400" dirty="0"/>
              <a:t>整数)</a:t>
            </a:r>
          </a:p>
        </p:txBody>
      </p:sp>
      <p:sp>
        <p:nvSpPr>
          <p:cNvPr id="11" name="テキスト ボックス 10"/>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9103"/>
                                        </p:tgtEl>
                                        <p:attrNameLst>
                                          <p:attrName>style.visibility</p:attrName>
                                        </p:attrNameLst>
                                      </p:cBhvr>
                                      <p:to>
                                        <p:strVal val="visible"/>
                                      </p:to>
                                    </p:set>
                                    <p:animEffect transition="in" filter="checkerboard(across)">
                                      <p:cBhvr>
                                        <p:cTn id="7" dur="500"/>
                                        <p:tgtEl>
                                          <p:spTgt spid="429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103"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64515"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30084" name="Group 4"/>
          <p:cNvGraphicFramePr>
            <a:graphicFrameLocks noGrp="1"/>
          </p:cNvGraphicFramePr>
          <p:nvPr>
            <p:extLst>
              <p:ext uri="{D42A27DB-BD31-4B8C-83A1-F6EECF244321}">
                <p14:modId xmlns:p14="http://schemas.microsoft.com/office/powerpoint/2010/main" val="494308946"/>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64532"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30101" name="Group 21"/>
          <p:cNvGraphicFramePr>
            <a:graphicFrameLocks noGrp="1"/>
          </p:cNvGraphicFramePr>
          <p:nvPr>
            <p:extLst>
              <p:ext uri="{D42A27DB-BD31-4B8C-83A1-F6EECF244321}">
                <p14:modId xmlns:p14="http://schemas.microsoft.com/office/powerpoint/2010/main" val="968528831"/>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64557"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64558"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r>
              <a:rPr lang="en-US" altLang="ja-JP" sz="2400" dirty="0"/>
              <a:t>ADD</a:t>
            </a:r>
          </a:p>
          <a:p>
            <a:pPr eaLnBrk="1" hangingPunct="1">
              <a:spcBef>
                <a:spcPct val="0"/>
              </a:spcBef>
              <a:buClrTx/>
              <a:buSzTx/>
              <a:buFontTx/>
              <a:buNone/>
            </a:pPr>
            <a:r>
              <a:rPr lang="en-US" altLang="ja-JP" sz="2400" dirty="0"/>
              <a:t>PUSHI  4</a:t>
            </a:r>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p:txBody>
      </p:sp>
      <p:sp>
        <p:nvSpPr>
          <p:cNvPr id="10" name="テキスト ボックス 9"/>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65539" name="Text Box 3"/>
          <p:cNvSpPr txBox="1">
            <a:spLocks noChangeArrowheads="1"/>
          </p:cNvSpPr>
          <p:nvPr/>
        </p:nvSpPr>
        <p:spPr bwMode="auto">
          <a:xfrm>
            <a:off x="1066800" y="1524000"/>
            <a:ext cx="62547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a:t>
            </a:r>
          </a:p>
        </p:txBody>
      </p:sp>
      <p:graphicFrame>
        <p:nvGraphicFramePr>
          <p:cNvPr id="431108" name="Group 4"/>
          <p:cNvGraphicFramePr>
            <a:graphicFrameLocks noGrp="1"/>
          </p:cNvGraphicFramePr>
          <p:nvPr>
            <p:extLst>
              <p:ext uri="{D42A27DB-BD31-4B8C-83A1-F6EECF244321}">
                <p14:modId xmlns:p14="http://schemas.microsoft.com/office/powerpoint/2010/main" val="636107091"/>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65556"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31125" name="Group 21"/>
          <p:cNvGraphicFramePr>
            <a:graphicFrameLocks noGrp="1"/>
          </p:cNvGraphicFramePr>
          <p:nvPr>
            <p:extLst>
              <p:ext uri="{D42A27DB-BD31-4B8C-83A1-F6EECF244321}">
                <p14:modId xmlns:p14="http://schemas.microsoft.com/office/powerpoint/2010/main" val="3575778120"/>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65581"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65582"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r>
              <a:rPr lang="en-US" altLang="ja-JP" sz="2400" dirty="0"/>
              <a:t>ADD</a:t>
            </a:r>
          </a:p>
          <a:p>
            <a:pPr eaLnBrk="1" hangingPunct="1">
              <a:spcBef>
                <a:spcPct val="0"/>
              </a:spcBef>
              <a:buClrTx/>
              <a:buSzTx/>
              <a:buFontTx/>
              <a:buNone/>
            </a:pPr>
            <a:r>
              <a:rPr lang="en-US" altLang="ja-JP" sz="2400" dirty="0"/>
              <a:t>PUSHI  4</a:t>
            </a:r>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p:txBody>
      </p:sp>
      <p:sp>
        <p:nvSpPr>
          <p:cNvPr id="10" name="テキスト ボックス 9"/>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66563" name="Text Box 3"/>
          <p:cNvSpPr txBox="1">
            <a:spLocks noChangeArrowheads="1"/>
          </p:cNvSpPr>
          <p:nvPr/>
        </p:nvSpPr>
        <p:spPr bwMode="auto">
          <a:xfrm>
            <a:off x="1066800" y="1524000"/>
            <a:ext cx="62547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a:t>
            </a:r>
          </a:p>
        </p:txBody>
      </p:sp>
      <p:graphicFrame>
        <p:nvGraphicFramePr>
          <p:cNvPr id="432132" name="Group 4"/>
          <p:cNvGraphicFramePr>
            <a:graphicFrameLocks noGrp="1"/>
          </p:cNvGraphicFramePr>
          <p:nvPr>
            <p:extLst>
              <p:ext uri="{D42A27DB-BD31-4B8C-83A1-F6EECF244321}">
                <p14:modId xmlns:p14="http://schemas.microsoft.com/office/powerpoint/2010/main" val="3635265769"/>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66580"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32149" name="Group 21"/>
          <p:cNvGraphicFramePr>
            <a:graphicFrameLocks noGrp="1"/>
          </p:cNvGraphicFramePr>
          <p:nvPr>
            <p:extLst>
              <p:ext uri="{D42A27DB-BD31-4B8C-83A1-F6EECF244321}">
                <p14:modId xmlns:p14="http://schemas.microsoft.com/office/powerpoint/2010/main" val="1742526824"/>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66605"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66606"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r>
              <a:rPr lang="en-US" altLang="ja-JP" sz="2400" dirty="0"/>
              <a:t>ADD</a:t>
            </a:r>
          </a:p>
          <a:p>
            <a:pPr eaLnBrk="1" hangingPunct="1">
              <a:spcBef>
                <a:spcPct val="0"/>
              </a:spcBef>
              <a:buClrTx/>
              <a:buSzTx/>
              <a:buFontTx/>
              <a:buNone/>
            </a:pPr>
            <a:r>
              <a:rPr lang="en-US" altLang="ja-JP" sz="2400" dirty="0"/>
              <a:t>PUSHI  4</a:t>
            </a:r>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p:txBody>
      </p:sp>
      <p:sp>
        <p:nvSpPr>
          <p:cNvPr id="432176" name="Text Box 48"/>
          <p:cNvSpPr txBox="1">
            <a:spLocks noChangeArrowheads="1"/>
          </p:cNvSpPr>
          <p:nvPr/>
        </p:nvSpPr>
        <p:spPr bwMode="auto">
          <a:xfrm>
            <a:off x="2895600" y="4419600"/>
            <a:ext cx="20653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E </a:t>
            </a:r>
            <a:r>
              <a:rPr lang="ja-JP" altLang="en-US" dirty="0"/>
              <a:t>→ </a:t>
            </a:r>
            <a:r>
              <a:rPr lang="en-US" altLang="ja-JP" i="1" dirty="0"/>
              <a:t>i</a:t>
            </a:r>
            <a:r>
              <a:rPr lang="en-US" altLang="ja-JP" dirty="0"/>
              <a:t> </a:t>
            </a:r>
            <a:r>
              <a:rPr lang="en-US" altLang="ja-JP" sz="2400" dirty="0"/>
              <a:t>(</a:t>
            </a:r>
            <a:r>
              <a:rPr lang="ja-JP" altLang="en-US" sz="2400" dirty="0"/>
              <a:t>整数)</a:t>
            </a:r>
            <a:endParaRPr lang="ja-JP" altLang="en-US" sz="2400" i="1" dirty="0"/>
          </a:p>
        </p:txBody>
      </p:sp>
      <p:sp>
        <p:nvSpPr>
          <p:cNvPr id="10" name="テキスト ボックス 9"/>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2176"/>
                                        </p:tgtEl>
                                        <p:attrNameLst>
                                          <p:attrName>style.visibility</p:attrName>
                                        </p:attrNameLst>
                                      </p:cBhvr>
                                      <p:to>
                                        <p:strVal val="visible"/>
                                      </p:to>
                                    </p:set>
                                    <p:animEffect transition="in" filter="checkerboard(across)">
                                      <p:cBhvr>
                                        <p:cTn id="7" dur="500"/>
                                        <p:tgtEl>
                                          <p:spTgt spid="432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76"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67587"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33156" name="Group 4"/>
          <p:cNvGraphicFramePr>
            <a:graphicFrameLocks noGrp="1"/>
          </p:cNvGraphicFramePr>
          <p:nvPr>
            <p:extLst>
              <p:ext uri="{D42A27DB-BD31-4B8C-83A1-F6EECF244321}">
                <p14:modId xmlns:p14="http://schemas.microsoft.com/office/powerpoint/2010/main" val="4117231899"/>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67604"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33173" name="Group 21"/>
          <p:cNvGraphicFramePr>
            <a:graphicFrameLocks noGrp="1"/>
          </p:cNvGraphicFramePr>
          <p:nvPr>
            <p:extLst>
              <p:ext uri="{D42A27DB-BD31-4B8C-83A1-F6EECF244321}">
                <p14:modId xmlns:p14="http://schemas.microsoft.com/office/powerpoint/2010/main" val="1748333861"/>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67629"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67630"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r>
              <a:rPr lang="en-US" altLang="ja-JP" sz="2400" dirty="0"/>
              <a:t>ADD</a:t>
            </a:r>
          </a:p>
          <a:p>
            <a:pPr eaLnBrk="1" hangingPunct="1">
              <a:spcBef>
                <a:spcPct val="0"/>
              </a:spcBef>
              <a:buClrTx/>
              <a:buSzTx/>
              <a:buFontTx/>
              <a:buNone/>
            </a:pPr>
            <a:r>
              <a:rPr lang="en-US" altLang="ja-JP" sz="2400" dirty="0"/>
              <a:t>PUSHI  4</a:t>
            </a:r>
          </a:p>
          <a:p>
            <a:pPr eaLnBrk="1" hangingPunct="1">
              <a:spcBef>
                <a:spcPct val="0"/>
              </a:spcBef>
              <a:buClrTx/>
              <a:buSzTx/>
              <a:buFontTx/>
              <a:buNone/>
            </a:pPr>
            <a:r>
              <a:rPr lang="en-US" altLang="ja-JP" sz="2400" dirty="0"/>
              <a:t>PUSHI  2</a:t>
            </a:r>
          </a:p>
          <a:p>
            <a:pPr eaLnBrk="1" hangingPunct="1">
              <a:spcBef>
                <a:spcPct val="0"/>
              </a:spcBef>
              <a:buClrTx/>
              <a:buSzTx/>
              <a:buFontTx/>
              <a:buNone/>
            </a:pPr>
            <a:endParaRPr lang="en-US" altLang="ja-JP" sz="2400" dirty="0"/>
          </a:p>
          <a:p>
            <a:pPr eaLnBrk="1" hangingPunct="1">
              <a:spcBef>
                <a:spcPct val="0"/>
              </a:spcBef>
              <a:buClrTx/>
              <a:buSzTx/>
              <a:buFontTx/>
              <a:buNone/>
            </a:pPr>
            <a:endParaRPr lang="en-US" altLang="ja-JP" sz="2400" dirty="0"/>
          </a:p>
        </p:txBody>
      </p:sp>
      <p:sp>
        <p:nvSpPr>
          <p:cNvPr id="433200" name="Text Box 48"/>
          <p:cNvSpPr txBox="1">
            <a:spLocks noChangeArrowheads="1"/>
          </p:cNvSpPr>
          <p:nvPr/>
        </p:nvSpPr>
        <p:spPr bwMode="auto">
          <a:xfrm>
            <a:off x="2895600" y="4419600"/>
            <a:ext cx="1939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E </a:t>
            </a:r>
            <a:r>
              <a:rPr lang="ja-JP" altLang="en-US"/>
              <a:t>→ </a:t>
            </a:r>
            <a:r>
              <a:rPr lang="en-US" altLang="ja-JP"/>
              <a:t>E * E</a:t>
            </a:r>
          </a:p>
        </p:txBody>
      </p:sp>
      <p:sp>
        <p:nvSpPr>
          <p:cNvPr id="433201" name="AutoShape 49"/>
          <p:cNvSpPr>
            <a:spLocks/>
          </p:cNvSpPr>
          <p:nvPr/>
        </p:nvSpPr>
        <p:spPr bwMode="auto">
          <a:xfrm>
            <a:off x="2590800" y="4800600"/>
            <a:ext cx="76200" cy="1524000"/>
          </a:xfrm>
          <a:prstGeom prst="rightBrace">
            <a:avLst>
              <a:gd name="adj1" fmla="val 16666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11" name="テキスト ボックス 10"/>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3201"/>
                                        </p:tgtEl>
                                        <p:attrNameLst>
                                          <p:attrName>style.visibility</p:attrName>
                                        </p:attrNameLst>
                                      </p:cBhvr>
                                      <p:to>
                                        <p:strVal val="visible"/>
                                      </p:to>
                                    </p:set>
                                    <p:animEffect transition="in" filter="checkerboard(across)">
                                      <p:cBhvr>
                                        <p:cTn id="7" dur="500"/>
                                        <p:tgtEl>
                                          <p:spTgt spid="4332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33200"/>
                                        </p:tgtEl>
                                        <p:attrNameLst>
                                          <p:attrName>style.visibility</p:attrName>
                                        </p:attrNameLst>
                                      </p:cBhvr>
                                      <p:to>
                                        <p:strVal val="visible"/>
                                      </p:to>
                                    </p:set>
                                    <p:animEffect transition="in" filter="checkerboard(across)">
                                      <p:cBhvr>
                                        <p:cTn id="12" dur="500"/>
                                        <p:tgtEl>
                                          <p:spTgt spid="433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200" grpId="0" autoUpdateAnimBg="0"/>
      <p:bldP spid="433201"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68611" name="Text Box 3"/>
          <p:cNvSpPr txBox="1">
            <a:spLocks noChangeArrowheads="1"/>
          </p:cNvSpPr>
          <p:nvPr/>
        </p:nvSpPr>
        <p:spPr bwMode="auto">
          <a:xfrm>
            <a:off x="1066800" y="1524000"/>
            <a:ext cx="634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 </a:t>
            </a:r>
          </a:p>
        </p:txBody>
      </p:sp>
      <p:graphicFrame>
        <p:nvGraphicFramePr>
          <p:cNvPr id="434180" name="Group 4"/>
          <p:cNvGraphicFramePr>
            <a:graphicFrameLocks noGrp="1"/>
          </p:cNvGraphicFramePr>
          <p:nvPr>
            <p:extLst>
              <p:ext uri="{D42A27DB-BD31-4B8C-83A1-F6EECF244321}">
                <p14:modId xmlns:p14="http://schemas.microsoft.com/office/powerpoint/2010/main" val="783316525"/>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68628"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34197" name="Group 21"/>
          <p:cNvGraphicFramePr>
            <a:graphicFrameLocks noGrp="1"/>
          </p:cNvGraphicFramePr>
          <p:nvPr>
            <p:extLst>
              <p:ext uri="{D42A27DB-BD31-4B8C-83A1-F6EECF244321}">
                <p14:modId xmlns:p14="http://schemas.microsoft.com/office/powerpoint/2010/main" val="4218338173"/>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68653"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68654"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r>
              <a:rPr lang="en-US" altLang="ja-JP" sz="2400" dirty="0"/>
              <a:t>ADD</a:t>
            </a:r>
          </a:p>
          <a:p>
            <a:pPr eaLnBrk="1" hangingPunct="1">
              <a:spcBef>
                <a:spcPct val="0"/>
              </a:spcBef>
              <a:buClrTx/>
              <a:buSzTx/>
              <a:buFontTx/>
              <a:buNone/>
            </a:pPr>
            <a:r>
              <a:rPr lang="en-US" altLang="ja-JP" sz="2400" dirty="0"/>
              <a:t>PUSHI  4</a:t>
            </a:r>
          </a:p>
          <a:p>
            <a:pPr eaLnBrk="1" hangingPunct="1">
              <a:spcBef>
                <a:spcPct val="0"/>
              </a:spcBef>
              <a:buClrTx/>
              <a:buSzTx/>
              <a:buFontTx/>
              <a:buNone/>
            </a:pPr>
            <a:r>
              <a:rPr lang="en-US" altLang="ja-JP" sz="2400" dirty="0"/>
              <a:t>PUSHI  2</a:t>
            </a:r>
          </a:p>
          <a:p>
            <a:pPr eaLnBrk="1" hangingPunct="1">
              <a:spcBef>
                <a:spcPct val="0"/>
              </a:spcBef>
              <a:buClrTx/>
              <a:buSzTx/>
              <a:buFontTx/>
              <a:buNone/>
            </a:pPr>
            <a:r>
              <a:rPr lang="en-US" altLang="ja-JP" sz="2400" dirty="0"/>
              <a:t>MUL</a:t>
            </a:r>
          </a:p>
          <a:p>
            <a:pPr eaLnBrk="1" hangingPunct="1">
              <a:spcBef>
                <a:spcPct val="0"/>
              </a:spcBef>
              <a:buClrTx/>
              <a:buSzTx/>
              <a:buFontTx/>
              <a:buNone/>
            </a:pPr>
            <a:endParaRPr lang="en-US" altLang="ja-JP" sz="2400" dirty="0"/>
          </a:p>
        </p:txBody>
      </p:sp>
      <p:sp>
        <p:nvSpPr>
          <p:cNvPr id="434223" name="Text Box 47"/>
          <p:cNvSpPr txBox="1">
            <a:spLocks noChangeArrowheads="1"/>
          </p:cNvSpPr>
          <p:nvPr/>
        </p:nvSpPr>
        <p:spPr bwMode="auto">
          <a:xfrm>
            <a:off x="2895600" y="4419600"/>
            <a:ext cx="1871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E </a:t>
            </a:r>
            <a:r>
              <a:rPr lang="ja-JP" altLang="en-US"/>
              <a:t>→ </a:t>
            </a:r>
            <a:r>
              <a:rPr lang="en-US" altLang="ja-JP"/>
              <a:t>E - E</a:t>
            </a:r>
          </a:p>
        </p:txBody>
      </p:sp>
      <p:sp>
        <p:nvSpPr>
          <p:cNvPr id="434224" name="AutoShape 48"/>
          <p:cNvSpPr>
            <a:spLocks/>
          </p:cNvSpPr>
          <p:nvPr/>
        </p:nvSpPr>
        <p:spPr bwMode="auto">
          <a:xfrm>
            <a:off x="2590800" y="3733800"/>
            <a:ext cx="76200" cy="1524000"/>
          </a:xfrm>
          <a:prstGeom prst="rightBrace">
            <a:avLst>
              <a:gd name="adj1" fmla="val 16666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11" name="テキスト ボックス 10"/>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4224"/>
                                        </p:tgtEl>
                                        <p:attrNameLst>
                                          <p:attrName>style.visibility</p:attrName>
                                        </p:attrNameLst>
                                      </p:cBhvr>
                                      <p:to>
                                        <p:strVal val="visible"/>
                                      </p:to>
                                    </p:set>
                                    <p:animEffect transition="in" filter="checkerboard(across)">
                                      <p:cBhvr>
                                        <p:cTn id="7" dur="500"/>
                                        <p:tgtEl>
                                          <p:spTgt spid="4342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34223"/>
                                        </p:tgtEl>
                                        <p:attrNameLst>
                                          <p:attrName>style.visibility</p:attrName>
                                        </p:attrNameLst>
                                      </p:cBhvr>
                                      <p:to>
                                        <p:strVal val="visible"/>
                                      </p:to>
                                    </p:set>
                                    <p:animEffect transition="in" filter="checkerboard(across)">
                                      <p:cBhvr>
                                        <p:cTn id="12" dur="500"/>
                                        <p:tgtEl>
                                          <p:spTgt spid="434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223" grpId="0" autoUpdateAnimBg="0"/>
      <p:bldP spid="43422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69635" name="Text Box 3"/>
          <p:cNvSpPr txBox="1">
            <a:spLocks noChangeArrowheads="1"/>
          </p:cNvSpPr>
          <p:nvPr/>
        </p:nvSpPr>
        <p:spPr bwMode="auto">
          <a:xfrm>
            <a:off x="1066800" y="1524000"/>
            <a:ext cx="62547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生成規則</a:t>
            </a:r>
          </a:p>
          <a:p>
            <a:pPr eaLnBrk="1" hangingPunct="1">
              <a:spcBef>
                <a:spcPct val="0"/>
              </a:spcBef>
              <a:buClrTx/>
              <a:buSzTx/>
              <a:buFontTx/>
              <a:buNone/>
            </a:pPr>
            <a:r>
              <a:rPr lang="en-US" altLang="ja-JP" sz="2800" b="1" dirty="0"/>
              <a:t>P</a:t>
            </a:r>
            <a:r>
              <a:rPr lang="en-US" altLang="ja-JP" sz="2800" dirty="0"/>
              <a:t> = {E</a:t>
            </a:r>
            <a:r>
              <a:rPr lang="ja-JP" altLang="en-US" sz="2800" dirty="0"/>
              <a:t>→</a:t>
            </a:r>
            <a:r>
              <a:rPr lang="en-US" altLang="ja-JP" sz="2800" dirty="0"/>
              <a:t>E+E | E-E | E*E | E/E | (E) | </a:t>
            </a:r>
            <a:r>
              <a:rPr lang="en-US" altLang="ja-JP" sz="2800" i="1" dirty="0"/>
              <a:t>i</a:t>
            </a:r>
            <a:r>
              <a:rPr lang="en-US" altLang="ja-JP" sz="2800" dirty="0"/>
              <a:t> | </a:t>
            </a:r>
            <a:r>
              <a:rPr lang="en-US" altLang="ja-JP" sz="2800" i="1" dirty="0"/>
              <a:t>n</a:t>
            </a:r>
            <a:r>
              <a:rPr lang="en-US" altLang="ja-JP" sz="2800" dirty="0"/>
              <a:t>}</a:t>
            </a:r>
          </a:p>
        </p:txBody>
      </p:sp>
      <p:graphicFrame>
        <p:nvGraphicFramePr>
          <p:cNvPr id="435204" name="Group 4"/>
          <p:cNvGraphicFramePr>
            <a:graphicFrameLocks noGrp="1"/>
          </p:cNvGraphicFramePr>
          <p:nvPr>
            <p:extLst>
              <p:ext uri="{D42A27DB-BD31-4B8C-83A1-F6EECF244321}">
                <p14:modId xmlns:p14="http://schemas.microsoft.com/office/powerpoint/2010/main" val="966095465"/>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69652"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35221" name="Group 21"/>
          <p:cNvGraphicFramePr>
            <a:graphicFrameLocks noGrp="1"/>
          </p:cNvGraphicFramePr>
          <p:nvPr>
            <p:extLst>
              <p:ext uri="{D42A27DB-BD31-4B8C-83A1-F6EECF244321}">
                <p14:modId xmlns:p14="http://schemas.microsoft.com/office/powerpoint/2010/main" val="3031854980"/>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69677"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69678" name="Rectangle 46"/>
          <p:cNvSpPr>
            <a:spLocks noChangeArrowheads="1"/>
          </p:cNvSpPr>
          <p:nvPr/>
        </p:nvSpPr>
        <p:spPr bwMode="auto">
          <a:xfrm>
            <a:off x="60198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PUSHI  5</a:t>
            </a:r>
          </a:p>
          <a:p>
            <a:pPr eaLnBrk="1" hangingPunct="1">
              <a:spcBef>
                <a:spcPct val="0"/>
              </a:spcBef>
              <a:buClrTx/>
              <a:buSzTx/>
              <a:buFontTx/>
              <a:buNone/>
            </a:pPr>
            <a:r>
              <a:rPr lang="en-US" altLang="ja-JP" sz="2400" dirty="0"/>
              <a:t>PUSH  &amp;x</a:t>
            </a:r>
          </a:p>
          <a:p>
            <a:pPr eaLnBrk="1" hangingPunct="1">
              <a:spcBef>
                <a:spcPct val="0"/>
              </a:spcBef>
              <a:buClrTx/>
              <a:buSzTx/>
              <a:buFontTx/>
              <a:buNone/>
            </a:pPr>
            <a:r>
              <a:rPr lang="en-US" altLang="ja-JP" sz="2400" dirty="0"/>
              <a:t>ADD</a:t>
            </a:r>
          </a:p>
          <a:p>
            <a:pPr eaLnBrk="1" hangingPunct="1">
              <a:spcBef>
                <a:spcPct val="0"/>
              </a:spcBef>
              <a:buClrTx/>
              <a:buSzTx/>
              <a:buFontTx/>
              <a:buNone/>
            </a:pPr>
            <a:r>
              <a:rPr lang="en-US" altLang="ja-JP" sz="2400" dirty="0"/>
              <a:t>PUSHI  4</a:t>
            </a:r>
          </a:p>
          <a:p>
            <a:pPr eaLnBrk="1" hangingPunct="1">
              <a:spcBef>
                <a:spcPct val="0"/>
              </a:spcBef>
              <a:buClrTx/>
              <a:buSzTx/>
              <a:buFontTx/>
              <a:buNone/>
            </a:pPr>
            <a:r>
              <a:rPr lang="en-US" altLang="ja-JP" sz="2400" dirty="0"/>
              <a:t>PUSHI  2</a:t>
            </a:r>
          </a:p>
          <a:p>
            <a:pPr eaLnBrk="1" hangingPunct="1">
              <a:spcBef>
                <a:spcPct val="0"/>
              </a:spcBef>
              <a:buClrTx/>
              <a:buSzTx/>
              <a:buFontTx/>
              <a:buNone/>
            </a:pPr>
            <a:r>
              <a:rPr lang="en-US" altLang="ja-JP" sz="2400" dirty="0"/>
              <a:t>MUL</a:t>
            </a:r>
          </a:p>
          <a:p>
            <a:pPr eaLnBrk="1" hangingPunct="1">
              <a:spcBef>
                <a:spcPct val="0"/>
              </a:spcBef>
              <a:buClrTx/>
              <a:buSzTx/>
              <a:buFontTx/>
              <a:buNone/>
            </a:pPr>
            <a:r>
              <a:rPr lang="en-US" altLang="ja-JP" sz="2400" dirty="0"/>
              <a:t>SUB</a:t>
            </a:r>
          </a:p>
        </p:txBody>
      </p:sp>
      <p:sp>
        <p:nvSpPr>
          <p:cNvPr id="9" name="テキスト ボックス 8"/>
          <p:cNvSpPr txBox="1"/>
          <p:nvPr/>
        </p:nvSpPr>
        <p:spPr>
          <a:xfrm>
            <a:off x="4468734" y="1288702"/>
            <a:ext cx="4141866" cy="523220"/>
          </a:xfrm>
          <a:prstGeom prst="rect">
            <a:avLst/>
          </a:prstGeom>
          <a:noFill/>
        </p:spPr>
        <p:txBody>
          <a:bodyPr wrap="square" rtlCol="0">
            <a:spAutoFit/>
          </a:bodyPr>
          <a:lstStyle/>
          <a:p>
            <a:r>
              <a:rPr lang="en-US" altLang="ja-JP" sz="2800" dirty="0">
                <a:latin typeface="Times New Roman" panose="02020603050405020304" pitchFamily="18" charset="0"/>
              </a:rPr>
              <a:t>( 5 + x ) – 4 </a:t>
            </a:r>
            <a:r>
              <a:rPr lang="ja-JP" altLang="en-US" sz="2800" dirty="0">
                <a:latin typeface="Times New Roman" panose="02020603050405020304" pitchFamily="18" charset="0"/>
              </a:rPr>
              <a:t>* </a:t>
            </a:r>
            <a:r>
              <a:rPr lang="en-US" altLang="ja-JP" sz="2800" dirty="0">
                <a:latin typeface="Times New Roman" panose="02020603050405020304" pitchFamily="18" charset="0"/>
              </a:rPr>
              <a:t>2 </a:t>
            </a:r>
            <a:r>
              <a:rPr lang="ja-JP" altLang="en-US" sz="2800" dirty="0">
                <a:latin typeface="Times New Roman" panose="02020603050405020304" pitchFamily="18" charset="0"/>
              </a:rPr>
              <a:t>の解析</a:t>
            </a:r>
            <a:endParaRPr kumimoji="1" lang="ja-JP" altLang="en-US" sz="2800" dirty="0">
              <a:latin typeface="Times New Roman" panose="02020603050405020304" pitchFamily="18" charset="0"/>
            </a:endParaRPr>
          </a:p>
        </p:txBody>
      </p:sp>
      <p:sp>
        <p:nvSpPr>
          <p:cNvPr id="2" name="正方形/長方形 1">
            <a:extLst>
              <a:ext uri="{FF2B5EF4-FFF2-40B4-BE49-F238E27FC236}">
                <a16:creationId xmlns:a16="http://schemas.microsoft.com/office/drawing/2014/main" id="{EAFC231C-A401-4765-B1E4-8889A918BA80}"/>
              </a:ext>
            </a:extLst>
          </p:cNvPr>
          <p:cNvSpPr/>
          <p:nvPr/>
        </p:nvSpPr>
        <p:spPr bwMode="auto">
          <a:xfrm>
            <a:off x="533400" y="5043487"/>
            <a:ext cx="5181600" cy="1490664"/>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スタックトップが開始記号</a:t>
            </a:r>
            <a:endParaRPr kumimoji="1" lang="en-US" altLang="ja-JP"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かつ 入力記号が</a:t>
            </a:r>
            <a:r>
              <a:rPr kumimoji="1" lang="en-US" altLang="ja-JP"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 “$” </a:t>
            </a:r>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 解析完了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移動還元構文解析の導出木</a:t>
            </a:r>
          </a:p>
        </p:txBody>
      </p:sp>
      <p:sp>
        <p:nvSpPr>
          <p:cNvPr id="71683" name="Rectangle 3"/>
          <p:cNvSpPr>
            <a:spLocks noGrp="1" noChangeArrowheads="1"/>
          </p:cNvSpPr>
          <p:nvPr>
            <p:ph idx="1"/>
          </p:nvPr>
        </p:nvSpPr>
        <p:spPr>
          <a:xfrm>
            <a:off x="10668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最右導出の導出木が生成される</a:t>
            </a:r>
          </a:p>
        </p:txBody>
      </p:sp>
      <p:sp>
        <p:nvSpPr>
          <p:cNvPr id="71684" name="Text Box 28"/>
          <p:cNvSpPr txBox="1">
            <a:spLocks noChangeArrowheads="1"/>
          </p:cNvSpPr>
          <p:nvPr/>
        </p:nvSpPr>
        <p:spPr bwMode="auto">
          <a:xfrm>
            <a:off x="1524000" y="2438400"/>
            <a:ext cx="44815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 : ( 5 + </a:t>
            </a:r>
            <a:r>
              <a:rPr lang="en-US" altLang="ja-JP" sz="2800"/>
              <a:t>x ) - 4 * 2 </a:t>
            </a:r>
          </a:p>
        </p:txBody>
      </p:sp>
      <p:grpSp>
        <p:nvGrpSpPr>
          <p:cNvPr id="3" name="グループ化 2">
            <a:extLst>
              <a:ext uri="{FF2B5EF4-FFF2-40B4-BE49-F238E27FC236}">
                <a16:creationId xmlns:a16="http://schemas.microsoft.com/office/drawing/2014/main" id="{269DB0F3-B89C-4EA5-BC87-4C7866DBA712}"/>
              </a:ext>
            </a:extLst>
          </p:cNvPr>
          <p:cNvGrpSpPr/>
          <p:nvPr/>
        </p:nvGrpSpPr>
        <p:grpSpPr>
          <a:xfrm>
            <a:off x="1355272" y="3003875"/>
            <a:ext cx="6000361" cy="3626174"/>
            <a:chOff x="1355272" y="3003875"/>
            <a:chExt cx="6000361" cy="3626174"/>
          </a:xfrm>
        </p:grpSpPr>
        <p:grpSp>
          <p:nvGrpSpPr>
            <p:cNvPr id="436287" name="Group 63"/>
            <p:cNvGrpSpPr>
              <a:grpSpLocks/>
            </p:cNvGrpSpPr>
            <p:nvPr/>
          </p:nvGrpSpPr>
          <p:grpSpPr bwMode="auto">
            <a:xfrm>
              <a:off x="2021633" y="3003875"/>
              <a:ext cx="5334000" cy="3581400"/>
              <a:chOff x="912" y="1920"/>
              <a:chExt cx="3360" cy="2256"/>
            </a:xfrm>
          </p:grpSpPr>
          <p:sp>
            <p:nvSpPr>
              <p:cNvPr id="71686" name="Rectangle 29"/>
              <p:cNvSpPr>
                <a:spLocks noChangeArrowheads="1"/>
              </p:cNvSpPr>
              <p:nvPr/>
            </p:nvSpPr>
            <p:spPr bwMode="auto">
              <a:xfrm>
                <a:off x="2352" y="1920"/>
                <a:ext cx="5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E</a:t>
                </a:r>
              </a:p>
            </p:txBody>
          </p:sp>
          <p:sp>
            <p:nvSpPr>
              <p:cNvPr id="71687" name="Rectangle 30"/>
              <p:cNvSpPr>
                <a:spLocks noChangeArrowheads="1"/>
              </p:cNvSpPr>
              <p:nvPr/>
            </p:nvSpPr>
            <p:spPr bwMode="auto">
              <a:xfrm>
                <a:off x="1488" y="2400"/>
                <a:ext cx="5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E</a:t>
                </a:r>
              </a:p>
            </p:txBody>
          </p:sp>
          <p:sp>
            <p:nvSpPr>
              <p:cNvPr id="71688" name="Oval 31"/>
              <p:cNvSpPr>
                <a:spLocks noChangeArrowheads="1"/>
              </p:cNvSpPr>
              <p:nvPr/>
            </p:nvSpPr>
            <p:spPr bwMode="auto">
              <a:xfrm>
                <a:off x="2448" y="240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a:t>
                </a:r>
              </a:p>
            </p:txBody>
          </p:sp>
          <p:sp>
            <p:nvSpPr>
              <p:cNvPr id="71689" name="Rectangle 32"/>
              <p:cNvSpPr>
                <a:spLocks noChangeArrowheads="1"/>
              </p:cNvSpPr>
              <p:nvPr/>
            </p:nvSpPr>
            <p:spPr bwMode="auto">
              <a:xfrm>
                <a:off x="3168" y="2400"/>
                <a:ext cx="5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E</a:t>
                </a:r>
              </a:p>
            </p:txBody>
          </p:sp>
          <p:sp>
            <p:nvSpPr>
              <p:cNvPr id="71690" name="Line 33"/>
              <p:cNvSpPr>
                <a:spLocks noChangeShapeType="1"/>
              </p:cNvSpPr>
              <p:nvPr/>
            </p:nvSpPr>
            <p:spPr bwMode="auto">
              <a:xfrm>
                <a:off x="2640" y="2256"/>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691" name="Line 34"/>
              <p:cNvSpPr>
                <a:spLocks noChangeShapeType="1"/>
              </p:cNvSpPr>
              <p:nvPr/>
            </p:nvSpPr>
            <p:spPr bwMode="auto">
              <a:xfrm flipH="1">
                <a:off x="1824" y="2256"/>
                <a:ext cx="672"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692" name="Line 35"/>
              <p:cNvSpPr>
                <a:spLocks noChangeShapeType="1"/>
              </p:cNvSpPr>
              <p:nvPr/>
            </p:nvSpPr>
            <p:spPr bwMode="auto">
              <a:xfrm>
                <a:off x="2784" y="2256"/>
                <a:ext cx="72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71693" name="Oval 37"/>
              <p:cNvSpPr>
                <a:spLocks noChangeArrowheads="1"/>
              </p:cNvSpPr>
              <p:nvPr/>
            </p:nvSpPr>
            <p:spPr bwMode="auto">
              <a:xfrm>
                <a:off x="2160" y="288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a:t>
                </a:r>
              </a:p>
            </p:txBody>
          </p:sp>
          <p:sp>
            <p:nvSpPr>
              <p:cNvPr id="71694" name="Rectangle 38"/>
              <p:cNvSpPr>
                <a:spLocks noChangeArrowheads="1"/>
              </p:cNvSpPr>
              <p:nvPr/>
            </p:nvSpPr>
            <p:spPr bwMode="auto">
              <a:xfrm>
                <a:off x="1488" y="2880"/>
                <a:ext cx="5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E</a:t>
                </a:r>
              </a:p>
            </p:txBody>
          </p:sp>
          <p:sp>
            <p:nvSpPr>
              <p:cNvPr id="71695" name="Line 39"/>
              <p:cNvSpPr>
                <a:spLocks noChangeShapeType="1"/>
              </p:cNvSpPr>
              <p:nvPr/>
            </p:nvSpPr>
            <p:spPr bwMode="auto">
              <a:xfrm>
                <a:off x="1776" y="2736"/>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696" name="Line 40"/>
              <p:cNvSpPr>
                <a:spLocks noChangeShapeType="1"/>
              </p:cNvSpPr>
              <p:nvPr/>
            </p:nvSpPr>
            <p:spPr bwMode="auto">
              <a:xfrm flipH="1">
                <a:off x="1248" y="2736"/>
                <a:ext cx="432"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697" name="Line 41"/>
              <p:cNvSpPr>
                <a:spLocks noChangeShapeType="1"/>
              </p:cNvSpPr>
              <p:nvPr/>
            </p:nvSpPr>
            <p:spPr bwMode="auto">
              <a:xfrm>
                <a:off x="1920" y="2736"/>
                <a:ext cx="384"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698" name="Oval 42"/>
              <p:cNvSpPr>
                <a:spLocks noChangeArrowheads="1"/>
              </p:cNvSpPr>
              <p:nvPr/>
            </p:nvSpPr>
            <p:spPr bwMode="auto">
              <a:xfrm>
                <a:off x="1056" y="288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a:t>
                </a:r>
              </a:p>
            </p:txBody>
          </p:sp>
          <p:sp>
            <p:nvSpPr>
              <p:cNvPr id="71699" name="Rectangle 43"/>
              <p:cNvSpPr>
                <a:spLocks noChangeArrowheads="1"/>
              </p:cNvSpPr>
              <p:nvPr/>
            </p:nvSpPr>
            <p:spPr bwMode="auto">
              <a:xfrm>
                <a:off x="2592" y="2880"/>
                <a:ext cx="5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E</a:t>
                </a:r>
              </a:p>
            </p:txBody>
          </p:sp>
          <p:sp>
            <p:nvSpPr>
              <p:cNvPr id="71700" name="Oval 44"/>
              <p:cNvSpPr>
                <a:spLocks noChangeArrowheads="1"/>
              </p:cNvSpPr>
              <p:nvPr/>
            </p:nvSpPr>
            <p:spPr bwMode="auto">
              <a:xfrm>
                <a:off x="3264" y="288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a:t>
                </a:r>
              </a:p>
            </p:txBody>
          </p:sp>
          <p:sp>
            <p:nvSpPr>
              <p:cNvPr id="71701" name="Rectangle 45"/>
              <p:cNvSpPr>
                <a:spLocks noChangeArrowheads="1"/>
              </p:cNvSpPr>
              <p:nvPr/>
            </p:nvSpPr>
            <p:spPr bwMode="auto">
              <a:xfrm>
                <a:off x="3696" y="2880"/>
                <a:ext cx="5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E</a:t>
                </a:r>
              </a:p>
            </p:txBody>
          </p:sp>
          <p:sp>
            <p:nvSpPr>
              <p:cNvPr id="71702" name="Line 46"/>
              <p:cNvSpPr>
                <a:spLocks noChangeShapeType="1"/>
              </p:cNvSpPr>
              <p:nvPr/>
            </p:nvSpPr>
            <p:spPr bwMode="auto">
              <a:xfrm>
                <a:off x="3456" y="2736"/>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703" name="Line 47"/>
              <p:cNvSpPr>
                <a:spLocks noChangeShapeType="1"/>
              </p:cNvSpPr>
              <p:nvPr/>
            </p:nvSpPr>
            <p:spPr bwMode="auto">
              <a:xfrm flipH="1">
                <a:off x="2880" y="2736"/>
                <a:ext cx="432"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704" name="Line 48"/>
              <p:cNvSpPr>
                <a:spLocks noChangeShapeType="1"/>
              </p:cNvSpPr>
              <p:nvPr/>
            </p:nvSpPr>
            <p:spPr bwMode="auto">
              <a:xfrm>
                <a:off x="3600" y="2736"/>
                <a:ext cx="432"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705" name="Rectangle 49"/>
              <p:cNvSpPr>
                <a:spLocks noChangeArrowheads="1"/>
              </p:cNvSpPr>
              <p:nvPr/>
            </p:nvSpPr>
            <p:spPr bwMode="auto">
              <a:xfrm>
                <a:off x="912" y="3360"/>
                <a:ext cx="5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E</a:t>
                </a:r>
              </a:p>
            </p:txBody>
          </p:sp>
          <p:sp>
            <p:nvSpPr>
              <p:cNvPr id="71706" name="Oval 50"/>
              <p:cNvSpPr>
                <a:spLocks noChangeArrowheads="1"/>
              </p:cNvSpPr>
              <p:nvPr/>
            </p:nvSpPr>
            <p:spPr bwMode="auto">
              <a:xfrm>
                <a:off x="1584" y="336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a:t>
                </a:r>
              </a:p>
            </p:txBody>
          </p:sp>
          <p:sp>
            <p:nvSpPr>
              <p:cNvPr id="71707" name="Rectangle 51"/>
              <p:cNvSpPr>
                <a:spLocks noChangeArrowheads="1"/>
              </p:cNvSpPr>
              <p:nvPr/>
            </p:nvSpPr>
            <p:spPr bwMode="auto">
              <a:xfrm>
                <a:off x="2016" y="3360"/>
                <a:ext cx="5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E</a:t>
                </a:r>
              </a:p>
            </p:txBody>
          </p:sp>
          <p:sp>
            <p:nvSpPr>
              <p:cNvPr id="71708" name="Line 52"/>
              <p:cNvSpPr>
                <a:spLocks noChangeShapeType="1"/>
              </p:cNvSpPr>
              <p:nvPr/>
            </p:nvSpPr>
            <p:spPr bwMode="auto">
              <a:xfrm>
                <a:off x="1776" y="3216"/>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709" name="Line 53"/>
              <p:cNvSpPr>
                <a:spLocks noChangeShapeType="1"/>
              </p:cNvSpPr>
              <p:nvPr/>
            </p:nvSpPr>
            <p:spPr bwMode="auto">
              <a:xfrm flipH="1">
                <a:off x="1200" y="3216"/>
                <a:ext cx="432"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710" name="Line 54"/>
              <p:cNvSpPr>
                <a:spLocks noChangeShapeType="1"/>
              </p:cNvSpPr>
              <p:nvPr/>
            </p:nvSpPr>
            <p:spPr bwMode="auto">
              <a:xfrm>
                <a:off x="1920" y="3216"/>
                <a:ext cx="432"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711" name="Oval 55"/>
              <p:cNvSpPr>
                <a:spLocks noChangeArrowheads="1"/>
              </p:cNvSpPr>
              <p:nvPr/>
            </p:nvSpPr>
            <p:spPr bwMode="auto">
              <a:xfrm>
                <a:off x="1008" y="384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5</a:t>
                </a:r>
              </a:p>
            </p:txBody>
          </p:sp>
          <p:sp>
            <p:nvSpPr>
              <p:cNvPr id="71712" name="Line 56"/>
              <p:cNvSpPr>
                <a:spLocks noChangeShapeType="1"/>
              </p:cNvSpPr>
              <p:nvPr/>
            </p:nvSpPr>
            <p:spPr bwMode="auto">
              <a:xfrm>
                <a:off x="1200" y="3696"/>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713" name="Oval 57"/>
              <p:cNvSpPr>
                <a:spLocks noChangeArrowheads="1"/>
              </p:cNvSpPr>
              <p:nvPr/>
            </p:nvSpPr>
            <p:spPr bwMode="auto">
              <a:xfrm>
                <a:off x="2112" y="384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x</a:t>
                </a:r>
              </a:p>
            </p:txBody>
          </p:sp>
          <p:sp>
            <p:nvSpPr>
              <p:cNvPr id="71714" name="Line 58"/>
              <p:cNvSpPr>
                <a:spLocks noChangeShapeType="1"/>
              </p:cNvSpPr>
              <p:nvPr/>
            </p:nvSpPr>
            <p:spPr bwMode="auto">
              <a:xfrm>
                <a:off x="2304" y="3696"/>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715" name="Oval 59"/>
              <p:cNvSpPr>
                <a:spLocks noChangeArrowheads="1"/>
              </p:cNvSpPr>
              <p:nvPr/>
            </p:nvSpPr>
            <p:spPr bwMode="auto">
              <a:xfrm>
                <a:off x="2688" y="336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4</a:t>
                </a:r>
              </a:p>
            </p:txBody>
          </p:sp>
          <p:sp>
            <p:nvSpPr>
              <p:cNvPr id="71716" name="Line 60"/>
              <p:cNvSpPr>
                <a:spLocks noChangeShapeType="1"/>
              </p:cNvSpPr>
              <p:nvPr/>
            </p:nvSpPr>
            <p:spPr bwMode="auto">
              <a:xfrm>
                <a:off x="2880" y="3216"/>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717" name="Oval 61"/>
              <p:cNvSpPr>
                <a:spLocks noChangeArrowheads="1"/>
              </p:cNvSpPr>
              <p:nvPr/>
            </p:nvSpPr>
            <p:spPr bwMode="auto">
              <a:xfrm>
                <a:off x="3792" y="336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2</a:t>
                </a:r>
              </a:p>
            </p:txBody>
          </p:sp>
          <p:sp>
            <p:nvSpPr>
              <p:cNvPr id="71718" name="Line 62"/>
              <p:cNvSpPr>
                <a:spLocks noChangeShapeType="1"/>
              </p:cNvSpPr>
              <p:nvPr/>
            </p:nvSpPr>
            <p:spPr bwMode="auto">
              <a:xfrm>
                <a:off x="3984" y="3216"/>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2" name="矢印: 上 1">
              <a:extLst>
                <a:ext uri="{FF2B5EF4-FFF2-40B4-BE49-F238E27FC236}">
                  <a16:creationId xmlns:a16="http://schemas.microsoft.com/office/drawing/2014/main" id="{457E2AC2-3914-4025-8412-DD796C944B36}"/>
                </a:ext>
              </a:extLst>
            </p:cNvPr>
            <p:cNvSpPr/>
            <p:nvPr/>
          </p:nvSpPr>
          <p:spPr bwMode="auto">
            <a:xfrm>
              <a:off x="1355272" y="3048649"/>
              <a:ext cx="533399" cy="3581400"/>
            </a:xfrm>
            <a:prstGeom prs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932" name="Group 132"/>
          <p:cNvGraphicFramePr>
            <a:graphicFrameLocks noGrp="1"/>
          </p:cNvGraphicFramePr>
          <p:nvPr>
            <p:extLst>
              <p:ext uri="{D42A27DB-BD31-4B8C-83A1-F6EECF244321}">
                <p14:modId xmlns:p14="http://schemas.microsoft.com/office/powerpoint/2010/main" val="996593283"/>
              </p:ext>
            </p:extLst>
          </p:nvPr>
        </p:nvGraphicFramePr>
        <p:xfrm>
          <a:off x="457200" y="0"/>
          <a:ext cx="8305800" cy="6856413"/>
        </p:xfrm>
        <a:graphic>
          <a:graphicData uri="http://schemas.openxmlformats.org/drawingml/2006/table">
            <a:tbl>
              <a:tblPr/>
              <a:tblGrid>
                <a:gridCol w="1804988">
                  <a:extLst>
                    <a:ext uri="{9D8B030D-6E8A-4147-A177-3AD203B41FA5}">
                      <a16:colId xmlns:a16="http://schemas.microsoft.com/office/drawing/2014/main" val="20000"/>
                    </a:ext>
                  </a:extLst>
                </a:gridCol>
                <a:gridCol w="2135187">
                  <a:extLst>
                    <a:ext uri="{9D8B030D-6E8A-4147-A177-3AD203B41FA5}">
                      <a16:colId xmlns:a16="http://schemas.microsoft.com/office/drawing/2014/main" val="20001"/>
                    </a:ext>
                  </a:extLst>
                </a:gridCol>
                <a:gridCol w="2219325">
                  <a:extLst>
                    <a:ext uri="{9D8B030D-6E8A-4147-A177-3AD203B41FA5}">
                      <a16:colId xmlns:a16="http://schemas.microsoft.com/office/drawing/2014/main" val="20002"/>
                    </a:ext>
                  </a:extLst>
                </a:gridCol>
                <a:gridCol w="2146300">
                  <a:extLst>
                    <a:ext uri="{9D8B030D-6E8A-4147-A177-3AD203B41FA5}">
                      <a16:colId xmlns:a16="http://schemas.microsoft.com/office/drawing/2014/main" val="20003"/>
                    </a:ext>
                  </a:extLst>
                </a:gridCol>
              </a:tblGrid>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スタック</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入力列</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操作</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出力</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( 5 +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- 4 *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 +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- 4 *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( 5</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- 4 *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還元 </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整数)</a:t>
                      </a:r>
                      <a:endPar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5</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- 4 *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- 4 *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x</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- 4 *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還元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endPar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PUSH  &amp;x</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- 4 *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還元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ADD</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7"/>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- 4 *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8"/>
                  </a:ext>
                </a:extLst>
              </a:tr>
              <a:tr h="3794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- 4 *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還元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9"/>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- 4 *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0"/>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 *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1"/>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- 4</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還元 </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整数)</a:t>
                      </a:r>
                      <a:endPar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4</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2"/>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3"/>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E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移動</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4"/>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E * 2</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還元 </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整数)</a:t>
                      </a:r>
                      <a:endPar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2</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5"/>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E * 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還元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MUL</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6"/>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還元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 - 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SUB</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7"/>
                  </a:ext>
                </a:extLst>
              </a:tr>
            </a:tbl>
          </a:graphicData>
        </a:graphic>
      </p:graphicFrame>
      <p:sp useBgFill="1">
        <p:nvSpPr>
          <p:cNvPr id="460929" name="AutoShape 129"/>
          <p:cNvSpPr>
            <a:spLocks noChangeArrowheads="1"/>
          </p:cNvSpPr>
          <p:nvPr/>
        </p:nvSpPr>
        <p:spPr bwMode="auto">
          <a:xfrm>
            <a:off x="5638800" y="4953000"/>
            <a:ext cx="2819400" cy="685800"/>
          </a:xfrm>
          <a:prstGeom prst="wedgeRoundRectCallout">
            <a:avLst>
              <a:gd name="adj1" fmla="val -69144"/>
              <a:gd name="adj2" fmla="val -1898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000"/>
              <a:t>ここは還元 </a:t>
            </a:r>
            <a:r>
              <a:rPr lang="en-US" altLang="ja-JP" sz="2000"/>
              <a:t>E </a:t>
            </a:r>
            <a:r>
              <a:rPr lang="ja-JP" altLang="en-US" sz="2000"/>
              <a:t>→ </a:t>
            </a:r>
            <a:r>
              <a:rPr lang="en-US" altLang="ja-JP" sz="2000"/>
              <a:t>E - E</a:t>
            </a:r>
          </a:p>
          <a:p>
            <a:pPr algn="ctr" eaLnBrk="1" hangingPunct="1">
              <a:spcBef>
                <a:spcPct val="0"/>
              </a:spcBef>
              <a:buClrTx/>
              <a:buSzTx/>
              <a:buFontTx/>
              <a:buNone/>
            </a:pPr>
            <a:r>
              <a:rPr lang="ja-JP" altLang="en-US" sz="2000"/>
              <a:t>ではなく移動</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0929"/>
                                        </p:tgtEl>
                                        <p:attrNameLst>
                                          <p:attrName>style.visibility</p:attrName>
                                        </p:attrNameLst>
                                      </p:cBhvr>
                                      <p:to>
                                        <p:strVal val="visible"/>
                                      </p:to>
                                    </p:set>
                                    <p:animEffect transition="in" filter="checkerboard(across)">
                                      <p:cBhvr>
                                        <p:cTn id="7" dur="500"/>
                                        <p:tgtEl>
                                          <p:spTgt spid="460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29" grpId="0" animBg="1"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演算子順位構文解析</a:t>
            </a:r>
            <a:br>
              <a:rPr lang="ja-JP" altLang="en-US">
                <a:effectLst/>
              </a:rPr>
            </a:br>
            <a:r>
              <a:rPr lang="ja-JP" altLang="en-US" sz="4000">
                <a:effectLst/>
              </a:rPr>
              <a:t>(</a:t>
            </a:r>
            <a:r>
              <a:rPr lang="en-US" altLang="ja-JP" sz="4000">
                <a:effectLst/>
              </a:rPr>
              <a:t>operator precedence parsing)</a:t>
            </a:r>
            <a:endParaRPr lang="ja-JP" altLang="en-US" sz="4000">
              <a:effectLst/>
            </a:endParaRPr>
          </a:p>
        </p:txBody>
      </p:sp>
      <p:sp>
        <p:nvSpPr>
          <p:cNvPr id="72707"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演算子間の優先順位を定義</a:t>
            </a:r>
          </a:p>
          <a:p>
            <a:pPr lvl="1"/>
            <a:r>
              <a:rPr lang="en-US" altLang="ja-JP">
                <a:effectLst/>
              </a:rPr>
              <a:t>A &lt;&lt; B : A </a:t>
            </a:r>
            <a:r>
              <a:rPr lang="ja-JP" altLang="en-US">
                <a:effectLst/>
              </a:rPr>
              <a:t>の優先順位 &lt; </a:t>
            </a:r>
            <a:r>
              <a:rPr lang="en-US" altLang="ja-JP">
                <a:effectLst/>
              </a:rPr>
              <a:t>B </a:t>
            </a:r>
            <a:r>
              <a:rPr lang="ja-JP" altLang="en-US">
                <a:effectLst/>
              </a:rPr>
              <a:t>の優先順位</a:t>
            </a:r>
          </a:p>
          <a:p>
            <a:pPr lvl="1"/>
            <a:r>
              <a:rPr lang="en-US" altLang="ja-JP">
                <a:effectLst/>
              </a:rPr>
              <a:t>A &gt;&gt; B : A </a:t>
            </a:r>
            <a:r>
              <a:rPr lang="ja-JP" altLang="en-US">
                <a:effectLst/>
              </a:rPr>
              <a:t>の優先順位 &gt; </a:t>
            </a:r>
            <a:r>
              <a:rPr lang="en-US" altLang="ja-JP">
                <a:effectLst/>
              </a:rPr>
              <a:t>B </a:t>
            </a:r>
            <a:r>
              <a:rPr lang="ja-JP" altLang="en-US">
                <a:effectLst/>
              </a:rPr>
              <a:t>の優先順位</a:t>
            </a:r>
            <a:endParaRPr lang="en-US" altLang="ja-JP">
              <a:effectLst/>
            </a:endParaRPr>
          </a:p>
          <a:p>
            <a:pPr lvl="1"/>
            <a:r>
              <a:rPr lang="en-US" altLang="ja-JP">
                <a:effectLst/>
              </a:rPr>
              <a:t>A == B : A </a:t>
            </a:r>
            <a:r>
              <a:rPr lang="ja-JP" altLang="en-US">
                <a:effectLst/>
              </a:rPr>
              <a:t>と </a:t>
            </a:r>
            <a:r>
              <a:rPr lang="en-US" altLang="ja-JP">
                <a:effectLst/>
              </a:rPr>
              <a:t>B </a:t>
            </a:r>
            <a:r>
              <a:rPr lang="ja-JP" altLang="en-US">
                <a:effectLst/>
              </a:rPr>
              <a:t>は同じハンドル内 </a:t>
            </a:r>
          </a:p>
        </p:txBody>
      </p:sp>
      <p:sp>
        <p:nvSpPr>
          <p:cNvPr id="394244" name="Text Box 4"/>
          <p:cNvSpPr txBox="1">
            <a:spLocks noChangeArrowheads="1"/>
          </p:cNvSpPr>
          <p:nvPr/>
        </p:nvSpPr>
        <p:spPr bwMode="auto">
          <a:xfrm>
            <a:off x="1752600" y="4572000"/>
            <a:ext cx="1944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a:t>
            </a:r>
            <a:r>
              <a:rPr lang="ja-JP" altLang="en-US"/>
              <a:t> : * &gt;&gt; +</a:t>
            </a:r>
          </a:p>
        </p:txBody>
      </p:sp>
      <p:sp>
        <p:nvSpPr>
          <p:cNvPr id="394245" name="Text Box 5"/>
          <p:cNvSpPr txBox="1">
            <a:spLocks noChangeArrowheads="1"/>
          </p:cNvSpPr>
          <p:nvPr/>
        </p:nvSpPr>
        <p:spPr bwMode="auto">
          <a:xfrm>
            <a:off x="4038600" y="4572000"/>
            <a:ext cx="4600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ja-JP" altLang="en-US" sz="2800"/>
              <a:t>は</a:t>
            </a:r>
            <a:r>
              <a:rPr lang="ja-JP" altLang="en-US"/>
              <a:t> + </a:t>
            </a:r>
            <a:r>
              <a:rPr lang="ja-JP" altLang="en-US" sz="2800"/>
              <a:t>よりも優先順位が高い</a:t>
            </a:r>
          </a:p>
        </p:txBody>
      </p:sp>
      <p:sp>
        <p:nvSpPr>
          <p:cNvPr id="394246" name="Text Box 6"/>
          <p:cNvSpPr txBox="1">
            <a:spLocks noChangeArrowheads="1"/>
          </p:cNvSpPr>
          <p:nvPr/>
        </p:nvSpPr>
        <p:spPr bwMode="auto">
          <a:xfrm>
            <a:off x="1752600" y="5181600"/>
            <a:ext cx="17827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a:t>
            </a:r>
            <a:r>
              <a:rPr lang="ja-JP" altLang="en-US"/>
              <a:t> : ( == )</a:t>
            </a:r>
          </a:p>
        </p:txBody>
      </p:sp>
      <p:sp>
        <p:nvSpPr>
          <p:cNvPr id="394247" name="Text Box 7"/>
          <p:cNvSpPr txBox="1">
            <a:spLocks noChangeArrowheads="1"/>
          </p:cNvSpPr>
          <p:nvPr/>
        </p:nvSpPr>
        <p:spPr bwMode="auto">
          <a:xfrm>
            <a:off x="4038600" y="5181600"/>
            <a:ext cx="32813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ja-JP" altLang="en-US" sz="2800"/>
              <a:t>と</a:t>
            </a:r>
            <a:r>
              <a:rPr lang="ja-JP" altLang="en-US"/>
              <a:t> ) </a:t>
            </a:r>
            <a:r>
              <a:rPr lang="ja-JP" altLang="en-US" sz="2800"/>
              <a:t>同じハンドル内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4244"/>
                                        </p:tgtEl>
                                        <p:attrNameLst>
                                          <p:attrName>style.visibility</p:attrName>
                                        </p:attrNameLst>
                                      </p:cBhvr>
                                      <p:to>
                                        <p:strVal val="visible"/>
                                      </p:to>
                                    </p:set>
                                    <p:animEffect transition="in" filter="checkerboard(across)">
                                      <p:cBhvr>
                                        <p:cTn id="7" dur="500"/>
                                        <p:tgtEl>
                                          <p:spTgt spid="394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4245"/>
                                        </p:tgtEl>
                                        <p:attrNameLst>
                                          <p:attrName>style.visibility</p:attrName>
                                        </p:attrNameLst>
                                      </p:cBhvr>
                                      <p:to>
                                        <p:strVal val="visible"/>
                                      </p:to>
                                    </p:set>
                                    <p:animEffect transition="in" filter="checkerboard(across)">
                                      <p:cBhvr>
                                        <p:cTn id="12" dur="500"/>
                                        <p:tgtEl>
                                          <p:spTgt spid="3942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94246"/>
                                        </p:tgtEl>
                                        <p:attrNameLst>
                                          <p:attrName>style.visibility</p:attrName>
                                        </p:attrNameLst>
                                      </p:cBhvr>
                                      <p:to>
                                        <p:strVal val="visible"/>
                                      </p:to>
                                    </p:set>
                                    <p:animEffect transition="in" filter="checkerboard(across)">
                                      <p:cBhvr>
                                        <p:cTn id="17" dur="500"/>
                                        <p:tgtEl>
                                          <p:spTgt spid="3942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94247"/>
                                        </p:tgtEl>
                                        <p:attrNameLst>
                                          <p:attrName>style.visibility</p:attrName>
                                        </p:attrNameLst>
                                      </p:cBhvr>
                                      <p:to>
                                        <p:strVal val="visible"/>
                                      </p:to>
                                    </p:set>
                                    <p:animEffect transition="in" filter="checkerboard(across)">
                                      <p:cBhvr>
                                        <p:cTn id="22" dur="500"/>
                                        <p:tgtEl>
                                          <p:spTgt spid="394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4" grpId="0" autoUpdateAnimBg="0"/>
      <p:bldP spid="394245" grpId="0" autoUpdateAnimBg="0"/>
      <p:bldP spid="394246" grpId="0" autoUpdateAnimBg="0"/>
      <p:bldP spid="39424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上昇型解析</a:t>
            </a:r>
            <a:r>
              <a:rPr lang="ja-JP" altLang="en-US" sz="3600" dirty="0">
                <a:effectLst/>
              </a:rPr>
              <a:t>(</a:t>
            </a:r>
            <a:r>
              <a:rPr lang="en-US" altLang="ja-JP" sz="3600" dirty="0">
                <a:effectLst/>
              </a:rPr>
              <a:t>bottom-up parsing)</a:t>
            </a:r>
            <a:endParaRPr lang="ja-JP" altLang="en-US" sz="3600" dirty="0">
              <a:effectLst/>
            </a:endParaRPr>
          </a:p>
        </p:txBody>
      </p:sp>
      <p:sp>
        <p:nvSpPr>
          <p:cNvPr id="10243" name="Text Box 7"/>
          <p:cNvSpPr txBox="1">
            <a:spLocks noChangeArrowheads="1"/>
          </p:cNvSpPr>
          <p:nvPr/>
        </p:nvSpPr>
        <p:spPr bwMode="auto">
          <a:xfrm>
            <a:off x="228600" y="5867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10244" name="Text Box 4"/>
          <p:cNvSpPr txBox="1">
            <a:spLocks noChangeArrowheads="1"/>
          </p:cNvSpPr>
          <p:nvPr/>
        </p:nvSpPr>
        <p:spPr bwMode="auto">
          <a:xfrm>
            <a:off x="4419600" y="1728788"/>
            <a:ext cx="19589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構文解析木</a:t>
            </a:r>
          </a:p>
        </p:txBody>
      </p:sp>
      <p:grpSp>
        <p:nvGrpSpPr>
          <p:cNvPr id="10245" name="Group 64"/>
          <p:cNvGrpSpPr>
            <a:grpSpLocks/>
          </p:cNvGrpSpPr>
          <p:nvPr/>
        </p:nvGrpSpPr>
        <p:grpSpPr bwMode="auto">
          <a:xfrm>
            <a:off x="2209800" y="2209800"/>
            <a:ext cx="4191000" cy="4114800"/>
            <a:chOff x="1392" y="1392"/>
            <a:chExt cx="2640" cy="2592"/>
          </a:xfrm>
        </p:grpSpPr>
        <p:sp>
          <p:nvSpPr>
            <p:cNvPr id="10253" name="Rectangle 6"/>
            <p:cNvSpPr>
              <a:spLocks noChangeArrowheads="1"/>
            </p:cNvSpPr>
            <p:nvPr/>
          </p:nvSpPr>
          <p:spPr bwMode="auto">
            <a:xfrm>
              <a:off x="1392" y="3744"/>
              <a:ext cx="2640" cy="240"/>
            </a:xfrm>
            <a:prstGeom prst="rect">
              <a:avLst/>
            </a:prstGeom>
            <a:solidFill>
              <a:srgbClr val="FF66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solidFill>
                    <a:srgbClr val="000000"/>
                  </a:solidFill>
                </a:rPr>
                <a:t>未読</a:t>
              </a:r>
            </a:p>
          </p:txBody>
        </p:sp>
        <p:pic>
          <p:nvPicPr>
            <p:cNvPr id="10254" name="Picture 66" descr="C:\Documents and Settings\Takashi\My Documents\Compiler\lecture\fig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92" y="1392"/>
              <a:ext cx="2635"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5" name="Text Box 5"/>
            <p:cNvSpPr txBox="1">
              <a:spLocks noChangeArrowheads="1"/>
            </p:cNvSpPr>
            <p:nvPr/>
          </p:nvSpPr>
          <p:spPr bwMode="auto">
            <a:xfrm>
              <a:off x="2352" y="2976"/>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solidFill>
                    <a:srgbClr val="000000"/>
                  </a:solidFill>
                </a:rPr>
                <a:t>未決定</a:t>
              </a:r>
            </a:p>
          </p:txBody>
        </p:sp>
      </p:grpSp>
      <p:grpSp>
        <p:nvGrpSpPr>
          <p:cNvPr id="218180" name="Group 68"/>
          <p:cNvGrpSpPr>
            <a:grpSpLocks/>
          </p:cNvGrpSpPr>
          <p:nvPr/>
        </p:nvGrpSpPr>
        <p:grpSpPr bwMode="auto">
          <a:xfrm>
            <a:off x="2209800" y="2209800"/>
            <a:ext cx="4191000" cy="4114800"/>
            <a:chOff x="1392" y="1392"/>
            <a:chExt cx="2640" cy="2592"/>
          </a:xfrm>
        </p:grpSpPr>
        <p:pic>
          <p:nvPicPr>
            <p:cNvPr id="10247" name="Picture 69" descr="C:\Documents and Settings\Takashi\My Documents\Compiler\lecture\fig3.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92" y="1392"/>
              <a:ext cx="2635"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Rectangle 59"/>
            <p:cNvSpPr>
              <a:spLocks noChangeArrowheads="1"/>
            </p:cNvSpPr>
            <p:nvPr/>
          </p:nvSpPr>
          <p:spPr bwMode="auto">
            <a:xfrm>
              <a:off x="2736" y="3744"/>
              <a:ext cx="1296" cy="240"/>
            </a:xfrm>
            <a:prstGeom prst="rect">
              <a:avLst/>
            </a:prstGeom>
            <a:solidFill>
              <a:srgbClr val="FF66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solidFill>
                    <a:srgbClr val="000000"/>
                  </a:solidFill>
                </a:rPr>
                <a:t>未読</a:t>
              </a:r>
            </a:p>
          </p:txBody>
        </p:sp>
        <p:sp>
          <p:nvSpPr>
            <p:cNvPr id="10249" name="Rectangle 58"/>
            <p:cNvSpPr>
              <a:spLocks noChangeArrowheads="1"/>
            </p:cNvSpPr>
            <p:nvPr/>
          </p:nvSpPr>
          <p:spPr bwMode="auto">
            <a:xfrm>
              <a:off x="1392" y="3744"/>
              <a:ext cx="1344" cy="240"/>
            </a:xfrm>
            <a:prstGeom prst="rect">
              <a:avLst/>
            </a:prstGeom>
            <a:solidFill>
              <a:srgbClr val="00FF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既読</a:t>
              </a:r>
            </a:p>
          </p:txBody>
        </p:sp>
        <p:sp>
          <p:nvSpPr>
            <p:cNvPr id="10250" name="Text Box 18"/>
            <p:cNvSpPr txBox="1">
              <a:spLocks noChangeArrowheads="1"/>
            </p:cNvSpPr>
            <p:nvPr/>
          </p:nvSpPr>
          <p:spPr bwMode="auto">
            <a:xfrm>
              <a:off x="1728" y="3024"/>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決定済</a:t>
              </a:r>
            </a:p>
          </p:txBody>
        </p:sp>
        <p:sp>
          <p:nvSpPr>
            <p:cNvPr id="10251" name="Text Box 19"/>
            <p:cNvSpPr txBox="1">
              <a:spLocks noChangeArrowheads="1"/>
            </p:cNvSpPr>
            <p:nvPr/>
          </p:nvSpPr>
          <p:spPr bwMode="auto">
            <a:xfrm>
              <a:off x="2448" y="2208"/>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solidFill>
                    <a:srgbClr val="000000"/>
                  </a:solidFill>
                </a:rPr>
                <a:t>未決定</a:t>
              </a:r>
            </a:p>
          </p:txBody>
        </p:sp>
        <p:sp>
          <p:nvSpPr>
            <p:cNvPr id="10252" name="Line 20"/>
            <p:cNvSpPr>
              <a:spLocks noChangeShapeType="1"/>
            </p:cNvSpPr>
            <p:nvPr/>
          </p:nvSpPr>
          <p:spPr bwMode="auto">
            <a:xfrm flipV="1">
              <a:off x="2736" y="2592"/>
              <a:ext cx="432" cy="24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8180"/>
                                        </p:tgtEl>
                                        <p:attrNameLst>
                                          <p:attrName>style.visibility</p:attrName>
                                        </p:attrNameLst>
                                      </p:cBhvr>
                                      <p:to>
                                        <p:strVal val="visible"/>
                                      </p:to>
                                    </p:set>
                                    <p:animEffect transition="in" filter="wipe(left)">
                                      <p:cBhvr>
                                        <p:cTn id="7" dur="500"/>
                                        <p:tgtEl>
                                          <p:spTgt spid="218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記号の優先順位</a:t>
            </a:r>
            <a:br>
              <a:rPr lang="ja-JP" altLang="en-US">
                <a:effectLst/>
              </a:rPr>
            </a:br>
            <a:r>
              <a:rPr lang="ja-JP" altLang="en-US">
                <a:effectLst/>
              </a:rPr>
              <a:t>(演算子と被演算子)</a:t>
            </a:r>
          </a:p>
        </p:txBody>
      </p:sp>
      <p:sp>
        <p:nvSpPr>
          <p:cNvPr id="73731"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記号 </a:t>
            </a:r>
            <a:r>
              <a:rPr lang="en-US" altLang="ja-JP" sz="2800">
                <a:effectLst/>
              </a:rPr>
              <a:t>A </a:t>
            </a:r>
            <a:r>
              <a:rPr lang="ja-JP" altLang="en-US" sz="2800">
                <a:effectLst/>
              </a:rPr>
              <a:t>が </a:t>
            </a:r>
            <a:r>
              <a:rPr lang="en-US" altLang="ja-JP" sz="2800">
                <a:effectLst/>
              </a:rPr>
              <a:t>B </a:t>
            </a:r>
            <a:r>
              <a:rPr lang="ja-JP" altLang="en-US" sz="2800">
                <a:effectLst/>
              </a:rPr>
              <a:t>よりも優先順位が高い</a:t>
            </a:r>
          </a:p>
          <a:p>
            <a:pPr lvl="1">
              <a:buFontTx/>
              <a:buNone/>
            </a:pPr>
            <a:r>
              <a:rPr lang="en-US" altLang="ja-JP">
                <a:effectLst/>
              </a:rPr>
              <a:t>= </a:t>
            </a:r>
            <a:r>
              <a:rPr lang="ja-JP" altLang="en-US">
                <a:effectLst/>
              </a:rPr>
              <a:t>逆ポーランド記法にしたときに </a:t>
            </a:r>
            <a:r>
              <a:rPr lang="en-US" altLang="ja-JP">
                <a:effectLst/>
              </a:rPr>
              <a:t>A </a:t>
            </a:r>
            <a:r>
              <a:rPr lang="ja-JP" altLang="en-US">
                <a:effectLst/>
              </a:rPr>
              <a:t>が先に来る</a:t>
            </a:r>
          </a:p>
        </p:txBody>
      </p:sp>
      <p:sp>
        <p:nvSpPr>
          <p:cNvPr id="437252" name="Text Box 4"/>
          <p:cNvSpPr txBox="1">
            <a:spLocks noChangeArrowheads="1"/>
          </p:cNvSpPr>
          <p:nvPr/>
        </p:nvSpPr>
        <p:spPr bwMode="auto">
          <a:xfrm>
            <a:off x="1447800" y="3276600"/>
            <a:ext cx="17414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a:t>
            </a:r>
            <a:r>
              <a:rPr lang="en-US" altLang="ja-JP"/>
              <a:t>x + 5</a:t>
            </a:r>
          </a:p>
        </p:txBody>
      </p:sp>
      <p:sp>
        <p:nvSpPr>
          <p:cNvPr id="437253" name="Text Box 5"/>
          <p:cNvSpPr txBox="1">
            <a:spLocks noChangeArrowheads="1"/>
          </p:cNvSpPr>
          <p:nvPr/>
        </p:nvSpPr>
        <p:spPr bwMode="auto">
          <a:xfrm>
            <a:off x="3429000" y="3276600"/>
            <a:ext cx="12223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x, 5, +</a:t>
            </a:r>
          </a:p>
        </p:txBody>
      </p:sp>
      <p:sp>
        <p:nvSpPr>
          <p:cNvPr id="437254" name="Text Box 6"/>
          <p:cNvSpPr txBox="1">
            <a:spLocks noChangeArrowheads="1"/>
          </p:cNvSpPr>
          <p:nvPr/>
        </p:nvSpPr>
        <p:spPr bwMode="auto">
          <a:xfrm>
            <a:off x="1371600" y="3886200"/>
            <a:ext cx="53435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r>
              <a:rPr lang="en-US" altLang="ja-JP"/>
              <a:t>x </a:t>
            </a:r>
            <a:r>
              <a:rPr lang="ja-JP" altLang="en-US" sz="2800"/>
              <a:t>の優先順位</a:t>
            </a:r>
            <a:r>
              <a:rPr lang="ja-JP" altLang="en-US"/>
              <a:t>) &gt; (+ </a:t>
            </a:r>
            <a:r>
              <a:rPr lang="ja-JP" altLang="en-US" sz="2800"/>
              <a:t>の優先順位</a:t>
            </a:r>
            <a:r>
              <a:rPr lang="ja-JP" altLang="en-US"/>
              <a:t>)</a:t>
            </a:r>
          </a:p>
          <a:p>
            <a:pPr eaLnBrk="1" hangingPunct="1">
              <a:spcBef>
                <a:spcPct val="0"/>
              </a:spcBef>
              <a:buClrTx/>
              <a:buSzTx/>
              <a:buFontTx/>
              <a:buNone/>
            </a:pPr>
            <a:r>
              <a:rPr lang="ja-JP" altLang="en-US"/>
              <a:t>(+ </a:t>
            </a:r>
            <a:r>
              <a:rPr lang="ja-JP" altLang="en-US" sz="2800"/>
              <a:t>の優先順位</a:t>
            </a:r>
            <a:r>
              <a:rPr lang="ja-JP" altLang="en-US"/>
              <a:t>) &lt; (5 </a:t>
            </a:r>
            <a:r>
              <a:rPr lang="ja-JP" altLang="en-US" sz="2800"/>
              <a:t>の優先順位</a:t>
            </a:r>
            <a:r>
              <a:rPr lang="ja-JP" altLang="en-US"/>
              <a:t>)</a:t>
            </a:r>
            <a:endParaRPr lang="en-US" altLang="ja-JP"/>
          </a:p>
        </p:txBody>
      </p:sp>
      <p:sp>
        <p:nvSpPr>
          <p:cNvPr id="437255" name="Text Box 7"/>
          <p:cNvSpPr txBox="1">
            <a:spLocks noChangeArrowheads="1"/>
          </p:cNvSpPr>
          <p:nvPr/>
        </p:nvSpPr>
        <p:spPr bwMode="auto">
          <a:xfrm>
            <a:off x="1524000" y="5029200"/>
            <a:ext cx="2568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x &gt;&gt; +, + &lt;&lt; 5</a:t>
            </a:r>
          </a:p>
        </p:txBody>
      </p:sp>
      <p:sp>
        <p:nvSpPr>
          <p:cNvPr id="437256" name="Text Box 8"/>
          <p:cNvSpPr txBox="1">
            <a:spLocks noChangeArrowheads="1"/>
          </p:cNvSpPr>
          <p:nvPr/>
        </p:nvSpPr>
        <p:spPr bwMode="auto">
          <a:xfrm>
            <a:off x="1371600" y="5791200"/>
            <a:ext cx="67167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被演算子と演算子とでは常に被演算子優先</a:t>
            </a:r>
          </a:p>
        </p:txBody>
      </p:sp>
      <p:sp>
        <p:nvSpPr>
          <p:cNvPr id="437258" name="AutoShape 10"/>
          <p:cNvSpPr>
            <a:spLocks noChangeArrowheads="1"/>
          </p:cNvSpPr>
          <p:nvPr/>
        </p:nvSpPr>
        <p:spPr bwMode="auto">
          <a:xfrm>
            <a:off x="5105400" y="3276600"/>
            <a:ext cx="2971800" cy="609600"/>
          </a:xfrm>
          <a:prstGeom prst="wedgeRoundRectCallout">
            <a:avLst>
              <a:gd name="adj1" fmla="val -64102"/>
              <a:gd name="adj2" fmla="val -520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 </a:t>
            </a:r>
            <a:r>
              <a:rPr lang="ja-JP" altLang="en-US" sz="2800"/>
              <a:t>よ</a:t>
            </a:r>
            <a:r>
              <a:rPr lang="ja-JP" altLang="en-US"/>
              <a:t>り </a:t>
            </a:r>
            <a:r>
              <a:rPr lang="en-US" altLang="ja-JP"/>
              <a:t>x, 5 </a:t>
            </a:r>
            <a:r>
              <a:rPr lang="ja-JP" altLang="en-US" sz="2800"/>
              <a:t>が先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7252"/>
                                        </p:tgtEl>
                                        <p:attrNameLst>
                                          <p:attrName>style.visibility</p:attrName>
                                        </p:attrNameLst>
                                      </p:cBhvr>
                                      <p:to>
                                        <p:strVal val="visible"/>
                                      </p:to>
                                    </p:set>
                                    <p:animEffect transition="in" filter="checkerboard(across)">
                                      <p:cBhvr>
                                        <p:cTn id="7" dur="500"/>
                                        <p:tgtEl>
                                          <p:spTgt spid="437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37253"/>
                                        </p:tgtEl>
                                        <p:attrNameLst>
                                          <p:attrName>style.visibility</p:attrName>
                                        </p:attrNameLst>
                                      </p:cBhvr>
                                      <p:to>
                                        <p:strVal val="visible"/>
                                      </p:to>
                                    </p:set>
                                    <p:animEffect transition="in" filter="checkerboard(across)">
                                      <p:cBhvr>
                                        <p:cTn id="12" dur="500"/>
                                        <p:tgtEl>
                                          <p:spTgt spid="4372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37258"/>
                                        </p:tgtEl>
                                        <p:attrNameLst>
                                          <p:attrName>style.visibility</p:attrName>
                                        </p:attrNameLst>
                                      </p:cBhvr>
                                      <p:to>
                                        <p:strVal val="visible"/>
                                      </p:to>
                                    </p:set>
                                    <p:animEffect transition="in" filter="checkerboard(across)">
                                      <p:cBhvr>
                                        <p:cTn id="17" dur="500"/>
                                        <p:tgtEl>
                                          <p:spTgt spid="4372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37254"/>
                                        </p:tgtEl>
                                        <p:attrNameLst>
                                          <p:attrName>style.visibility</p:attrName>
                                        </p:attrNameLst>
                                      </p:cBhvr>
                                      <p:to>
                                        <p:strVal val="visible"/>
                                      </p:to>
                                    </p:set>
                                    <p:animEffect transition="in" filter="checkerboard(across)">
                                      <p:cBhvr>
                                        <p:cTn id="22" dur="500"/>
                                        <p:tgtEl>
                                          <p:spTgt spid="4372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37255"/>
                                        </p:tgtEl>
                                        <p:attrNameLst>
                                          <p:attrName>style.visibility</p:attrName>
                                        </p:attrNameLst>
                                      </p:cBhvr>
                                      <p:to>
                                        <p:strVal val="visible"/>
                                      </p:to>
                                    </p:set>
                                    <p:animEffect transition="in" filter="checkerboard(across)">
                                      <p:cBhvr>
                                        <p:cTn id="27" dur="500"/>
                                        <p:tgtEl>
                                          <p:spTgt spid="43725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37256"/>
                                        </p:tgtEl>
                                        <p:attrNameLst>
                                          <p:attrName>style.visibility</p:attrName>
                                        </p:attrNameLst>
                                      </p:cBhvr>
                                      <p:to>
                                        <p:strVal val="visible"/>
                                      </p:to>
                                    </p:set>
                                    <p:animEffect transition="in" filter="checkerboard(across)">
                                      <p:cBhvr>
                                        <p:cTn id="32" dur="500"/>
                                        <p:tgtEl>
                                          <p:spTgt spid="437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2" grpId="0" autoUpdateAnimBg="0"/>
      <p:bldP spid="437253" grpId="0" autoUpdateAnimBg="0"/>
      <p:bldP spid="437254" grpId="0" autoUpdateAnimBg="0"/>
      <p:bldP spid="437255" grpId="0" autoUpdateAnimBg="0"/>
      <p:bldP spid="437256" grpId="0" autoUpdateAnimBg="0"/>
      <p:bldP spid="437258" grpId="0" animBg="1"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記号の優先順位 (+と*)</a:t>
            </a:r>
          </a:p>
        </p:txBody>
      </p:sp>
      <p:sp>
        <p:nvSpPr>
          <p:cNvPr id="74755" name="Text Box 27"/>
          <p:cNvSpPr txBox="1">
            <a:spLocks noChangeArrowheads="1"/>
          </p:cNvSpPr>
          <p:nvPr/>
        </p:nvSpPr>
        <p:spPr bwMode="auto">
          <a:xfrm>
            <a:off x="1371600" y="1828800"/>
            <a:ext cx="2350621"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例 : </a:t>
            </a:r>
            <a:r>
              <a:rPr lang="en-US" altLang="ja-JP" dirty="0"/>
              <a:t>x </a:t>
            </a:r>
            <a:r>
              <a:rPr lang="en-US" altLang="ja-JP" dirty="0">
                <a:solidFill>
                  <a:srgbClr val="00FF00"/>
                </a:solidFill>
              </a:rPr>
              <a:t>+</a:t>
            </a:r>
            <a:r>
              <a:rPr lang="en-US" altLang="ja-JP" dirty="0"/>
              <a:t> y </a:t>
            </a:r>
            <a:r>
              <a:rPr lang="en-US" altLang="ja-JP" dirty="0">
                <a:solidFill>
                  <a:srgbClr val="FFFF99"/>
                </a:solidFill>
              </a:rPr>
              <a:t>*</a:t>
            </a:r>
            <a:r>
              <a:rPr lang="en-US" altLang="ja-JP" dirty="0"/>
              <a:t> z</a:t>
            </a:r>
          </a:p>
        </p:txBody>
      </p:sp>
      <p:sp>
        <p:nvSpPr>
          <p:cNvPr id="398364" name="Text Box 28"/>
          <p:cNvSpPr txBox="1">
            <a:spLocks noChangeArrowheads="1"/>
          </p:cNvSpPr>
          <p:nvPr/>
        </p:nvSpPr>
        <p:spPr bwMode="auto">
          <a:xfrm>
            <a:off x="2133600" y="2590800"/>
            <a:ext cx="2004949"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x, y, z, </a:t>
            </a:r>
            <a:r>
              <a:rPr lang="en-US" altLang="ja-JP" dirty="0">
                <a:solidFill>
                  <a:srgbClr val="FFFF99"/>
                </a:solidFill>
              </a:rPr>
              <a:t>*</a:t>
            </a:r>
            <a:r>
              <a:rPr lang="en-US" altLang="ja-JP" dirty="0"/>
              <a:t>, </a:t>
            </a:r>
            <a:r>
              <a:rPr lang="en-US" altLang="ja-JP" dirty="0">
                <a:solidFill>
                  <a:srgbClr val="00FF00"/>
                </a:solidFill>
              </a:rPr>
              <a:t>+</a:t>
            </a:r>
          </a:p>
        </p:txBody>
      </p:sp>
      <p:sp>
        <p:nvSpPr>
          <p:cNvPr id="398365" name="Text Box 29"/>
          <p:cNvSpPr txBox="1">
            <a:spLocks noChangeArrowheads="1"/>
          </p:cNvSpPr>
          <p:nvPr/>
        </p:nvSpPr>
        <p:spPr bwMode="auto">
          <a:xfrm>
            <a:off x="4648200" y="2590800"/>
            <a:ext cx="1284624"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solidFill>
                  <a:srgbClr val="00FF00"/>
                </a:solidFill>
              </a:rPr>
              <a:t>+</a:t>
            </a:r>
            <a:r>
              <a:rPr lang="en-US" altLang="ja-JP" dirty="0"/>
              <a:t> &lt;&lt; </a:t>
            </a:r>
            <a:r>
              <a:rPr lang="en-US" altLang="ja-JP" dirty="0">
                <a:solidFill>
                  <a:srgbClr val="FFFF99"/>
                </a:solidFill>
              </a:rPr>
              <a:t>*</a:t>
            </a:r>
          </a:p>
        </p:txBody>
      </p:sp>
      <p:sp>
        <p:nvSpPr>
          <p:cNvPr id="74758" name="Text Box 31"/>
          <p:cNvSpPr txBox="1">
            <a:spLocks noChangeArrowheads="1"/>
          </p:cNvSpPr>
          <p:nvPr/>
        </p:nvSpPr>
        <p:spPr bwMode="auto">
          <a:xfrm>
            <a:off x="1371600" y="3352800"/>
            <a:ext cx="2350621"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例 : </a:t>
            </a:r>
            <a:r>
              <a:rPr lang="en-US" altLang="ja-JP" dirty="0"/>
              <a:t>x </a:t>
            </a:r>
            <a:r>
              <a:rPr lang="en-US" altLang="ja-JP" dirty="0">
                <a:solidFill>
                  <a:srgbClr val="00FF00"/>
                </a:solidFill>
              </a:rPr>
              <a:t>*</a:t>
            </a:r>
            <a:r>
              <a:rPr lang="en-US" altLang="ja-JP" dirty="0"/>
              <a:t> y </a:t>
            </a:r>
            <a:r>
              <a:rPr lang="en-US" altLang="ja-JP" dirty="0">
                <a:solidFill>
                  <a:srgbClr val="FFFF99"/>
                </a:solidFill>
              </a:rPr>
              <a:t>+</a:t>
            </a:r>
            <a:r>
              <a:rPr lang="en-US" altLang="ja-JP" dirty="0"/>
              <a:t> z</a:t>
            </a:r>
          </a:p>
        </p:txBody>
      </p:sp>
      <p:sp>
        <p:nvSpPr>
          <p:cNvPr id="398368" name="Text Box 32"/>
          <p:cNvSpPr txBox="1">
            <a:spLocks noChangeArrowheads="1"/>
          </p:cNvSpPr>
          <p:nvPr/>
        </p:nvSpPr>
        <p:spPr bwMode="auto">
          <a:xfrm>
            <a:off x="2133600" y="4114800"/>
            <a:ext cx="2004949"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x, y, </a:t>
            </a:r>
            <a:r>
              <a:rPr lang="en-US" altLang="ja-JP" dirty="0">
                <a:solidFill>
                  <a:srgbClr val="00FF00"/>
                </a:solidFill>
              </a:rPr>
              <a:t>*</a:t>
            </a:r>
            <a:r>
              <a:rPr lang="en-US" altLang="ja-JP" dirty="0"/>
              <a:t>, z, </a:t>
            </a:r>
            <a:r>
              <a:rPr lang="en-US" altLang="ja-JP" dirty="0">
                <a:solidFill>
                  <a:srgbClr val="FFFF99"/>
                </a:solidFill>
              </a:rPr>
              <a:t>+</a:t>
            </a:r>
          </a:p>
        </p:txBody>
      </p:sp>
      <p:sp>
        <p:nvSpPr>
          <p:cNvPr id="398369" name="Text Box 33"/>
          <p:cNvSpPr txBox="1">
            <a:spLocks noChangeArrowheads="1"/>
          </p:cNvSpPr>
          <p:nvPr/>
        </p:nvSpPr>
        <p:spPr bwMode="auto">
          <a:xfrm>
            <a:off x="4648200" y="4114800"/>
            <a:ext cx="1284624"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solidFill>
                  <a:srgbClr val="00FF00"/>
                </a:solidFill>
              </a:rPr>
              <a:t>*</a:t>
            </a:r>
            <a:r>
              <a:rPr lang="en-US" altLang="ja-JP" dirty="0"/>
              <a:t> &gt;&gt; </a:t>
            </a:r>
            <a:r>
              <a:rPr lang="en-US" altLang="ja-JP" dirty="0">
                <a:solidFill>
                  <a:srgbClr val="FFFF99"/>
                </a:solidFill>
              </a:rPr>
              <a:t>+</a:t>
            </a:r>
          </a:p>
        </p:txBody>
      </p:sp>
      <p:sp>
        <p:nvSpPr>
          <p:cNvPr id="398370" name="Text Box 34"/>
          <p:cNvSpPr txBox="1">
            <a:spLocks noChangeArrowheads="1"/>
          </p:cNvSpPr>
          <p:nvPr/>
        </p:nvSpPr>
        <p:spPr bwMode="auto">
          <a:xfrm>
            <a:off x="2043113" y="5124450"/>
            <a:ext cx="39481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ja-JP" altLang="en-US" sz="2800"/>
              <a:t>と</a:t>
            </a:r>
            <a:r>
              <a:rPr lang="ja-JP" altLang="en-US"/>
              <a:t> + </a:t>
            </a:r>
            <a:r>
              <a:rPr lang="ja-JP" altLang="en-US" sz="2800"/>
              <a:t>とでは常に</a:t>
            </a:r>
            <a:r>
              <a:rPr lang="ja-JP" altLang="en-US"/>
              <a:t> * </a:t>
            </a:r>
            <a:r>
              <a:rPr lang="ja-JP" altLang="en-US" sz="2800"/>
              <a:t>優先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8364"/>
                                        </p:tgtEl>
                                        <p:attrNameLst>
                                          <p:attrName>style.visibility</p:attrName>
                                        </p:attrNameLst>
                                      </p:cBhvr>
                                      <p:to>
                                        <p:strVal val="visible"/>
                                      </p:to>
                                    </p:set>
                                    <p:animEffect transition="in" filter="checkerboard(across)">
                                      <p:cBhvr>
                                        <p:cTn id="7" dur="500"/>
                                        <p:tgtEl>
                                          <p:spTgt spid="398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8365"/>
                                        </p:tgtEl>
                                        <p:attrNameLst>
                                          <p:attrName>style.visibility</p:attrName>
                                        </p:attrNameLst>
                                      </p:cBhvr>
                                      <p:to>
                                        <p:strVal val="visible"/>
                                      </p:to>
                                    </p:set>
                                    <p:animEffect transition="in" filter="checkerboard(across)">
                                      <p:cBhvr>
                                        <p:cTn id="12" dur="500"/>
                                        <p:tgtEl>
                                          <p:spTgt spid="3983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98368"/>
                                        </p:tgtEl>
                                        <p:attrNameLst>
                                          <p:attrName>style.visibility</p:attrName>
                                        </p:attrNameLst>
                                      </p:cBhvr>
                                      <p:to>
                                        <p:strVal val="visible"/>
                                      </p:to>
                                    </p:set>
                                    <p:animEffect transition="in" filter="checkerboard(across)">
                                      <p:cBhvr>
                                        <p:cTn id="17" dur="500"/>
                                        <p:tgtEl>
                                          <p:spTgt spid="3983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98369"/>
                                        </p:tgtEl>
                                        <p:attrNameLst>
                                          <p:attrName>style.visibility</p:attrName>
                                        </p:attrNameLst>
                                      </p:cBhvr>
                                      <p:to>
                                        <p:strVal val="visible"/>
                                      </p:to>
                                    </p:set>
                                    <p:animEffect transition="in" filter="checkerboard(across)">
                                      <p:cBhvr>
                                        <p:cTn id="22" dur="500"/>
                                        <p:tgtEl>
                                          <p:spTgt spid="3983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98370"/>
                                        </p:tgtEl>
                                        <p:attrNameLst>
                                          <p:attrName>style.visibility</p:attrName>
                                        </p:attrNameLst>
                                      </p:cBhvr>
                                      <p:to>
                                        <p:strVal val="visible"/>
                                      </p:to>
                                    </p:set>
                                    <p:animEffect transition="in" filter="checkerboard(across)">
                                      <p:cBhvr>
                                        <p:cTn id="27" dur="500"/>
                                        <p:tgtEl>
                                          <p:spTgt spid="39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364" grpId="0" autoUpdateAnimBg="0"/>
      <p:bldP spid="398365" grpId="0" autoUpdateAnimBg="0"/>
      <p:bldP spid="398368" grpId="0" autoUpdateAnimBg="0"/>
      <p:bldP spid="398369" grpId="0" autoUpdateAnimBg="0"/>
      <p:bldP spid="398370"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記号の優先順位 (+同士)</a:t>
            </a:r>
          </a:p>
        </p:txBody>
      </p:sp>
      <p:sp>
        <p:nvSpPr>
          <p:cNvPr id="75779" name="Text Box 3"/>
          <p:cNvSpPr txBox="1">
            <a:spLocks noChangeArrowheads="1"/>
          </p:cNvSpPr>
          <p:nvPr/>
        </p:nvSpPr>
        <p:spPr bwMode="auto">
          <a:xfrm>
            <a:off x="1295400" y="1600200"/>
            <a:ext cx="264878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例 : </a:t>
            </a:r>
            <a:r>
              <a:rPr lang="en-US" altLang="ja-JP" dirty="0"/>
              <a:t>x </a:t>
            </a:r>
            <a:r>
              <a:rPr lang="en-US" altLang="ja-JP" dirty="0">
                <a:solidFill>
                  <a:srgbClr val="00FF00"/>
                </a:solidFill>
              </a:rPr>
              <a:t>+</a:t>
            </a:r>
            <a:r>
              <a:rPr lang="en-US" altLang="ja-JP" baseline="-25000" dirty="0">
                <a:solidFill>
                  <a:srgbClr val="00FF00"/>
                </a:solidFill>
              </a:rPr>
              <a:t>1</a:t>
            </a:r>
            <a:r>
              <a:rPr lang="en-US" altLang="ja-JP" dirty="0"/>
              <a:t> y </a:t>
            </a:r>
            <a:r>
              <a:rPr lang="en-US" altLang="ja-JP" dirty="0">
                <a:solidFill>
                  <a:srgbClr val="FFFF99"/>
                </a:solidFill>
              </a:rPr>
              <a:t>+</a:t>
            </a:r>
            <a:r>
              <a:rPr lang="en-US" altLang="ja-JP" baseline="-25000" dirty="0">
                <a:solidFill>
                  <a:srgbClr val="FFFF99"/>
                </a:solidFill>
              </a:rPr>
              <a:t>2</a:t>
            </a:r>
            <a:r>
              <a:rPr lang="en-US" altLang="ja-JP" dirty="0"/>
              <a:t> z</a:t>
            </a:r>
          </a:p>
        </p:txBody>
      </p:sp>
      <p:sp>
        <p:nvSpPr>
          <p:cNvPr id="438276" name="Text Box 4"/>
          <p:cNvSpPr txBox="1">
            <a:spLocks noChangeArrowheads="1"/>
          </p:cNvSpPr>
          <p:nvPr/>
        </p:nvSpPr>
        <p:spPr bwMode="auto">
          <a:xfrm>
            <a:off x="2057400" y="2209800"/>
            <a:ext cx="2303108"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x, y, </a:t>
            </a:r>
            <a:r>
              <a:rPr lang="en-US" altLang="ja-JP" dirty="0">
                <a:solidFill>
                  <a:srgbClr val="00FF00"/>
                </a:solidFill>
              </a:rPr>
              <a:t>+</a:t>
            </a:r>
            <a:r>
              <a:rPr lang="en-US" altLang="ja-JP" baseline="-25000" dirty="0">
                <a:solidFill>
                  <a:srgbClr val="00FF00"/>
                </a:solidFill>
              </a:rPr>
              <a:t>1</a:t>
            </a:r>
            <a:r>
              <a:rPr lang="en-US" altLang="ja-JP" dirty="0"/>
              <a:t>, z, </a:t>
            </a:r>
            <a:r>
              <a:rPr lang="en-US" altLang="ja-JP" dirty="0">
                <a:solidFill>
                  <a:srgbClr val="FFFF99"/>
                </a:solidFill>
              </a:rPr>
              <a:t>+</a:t>
            </a:r>
            <a:r>
              <a:rPr lang="en-US" altLang="ja-JP" baseline="-25000" dirty="0">
                <a:solidFill>
                  <a:srgbClr val="FFFF99"/>
                </a:solidFill>
              </a:rPr>
              <a:t>2</a:t>
            </a:r>
          </a:p>
        </p:txBody>
      </p:sp>
      <p:sp>
        <p:nvSpPr>
          <p:cNvPr id="438277" name="Text Box 5"/>
          <p:cNvSpPr txBox="1">
            <a:spLocks noChangeArrowheads="1"/>
          </p:cNvSpPr>
          <p:nvPr/>
        </p:nvSpPr>
        <p:spPr bwMode="auto">
          <a:xfrm>
            <a:off x="4572000" y="2209800"/>
            <a:ext cx="158278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solidFill>
                  <a:srgbClr val="00FF00"/>
                </a:solidFill>
              </a:rPr>
              <a:t>+</a:t>
            </a:r>
            <a:r>
              <a:rPr lang="en-US" altLang="ja-JP" baseline="-25000" dirty="0">
                <a:solidFill>
                  <a:srgbClr val="00FF00"/>
                </a:solidFill>
              </a:rPr>
              <a:t>1</a:t>
            </a:r>
            <a:r>
              <a:rPr lang="en-US" altLang="ja-JP" dirty="0"/>
              <a:t> &gt;&gt; </a:t>
            </a:r>
            <a:r>
              <a:rPr lang="en-US" altLang="ja-JP" dirty="0">
                <a:solidFill>
                  <a:srgbClr val="FFFF99"/>
                </a:solidFill>
              </a:rPr>
              <a:t>+</a:t>
            </a:r>
            <a:r>
              <a:rPr lang="en-US" altLang="ja-JP" baseline="-25000" dirty="0">
                <a:solidFill>
                  <a:srgbClr val="FFFF99"/>
                </a:solidFill>
              </a:rPr>
              <a:t>2</a:t>
            </a:r>
          </a:p>
        </p:txBody>
      </p:sp>
      <p:sp>
        <p:nvSpPr>
          <p:cNvPr id="438281" name="Text Box 9"/>
          <p:cNvSpPr txBox="1">
            <a:spLocks noChangeArrowheads="1"/>
          </p:cNvSpPr>
          <p:nvPr/>
        </p:nvSpPr>
        <p:spPr bwMode="auto">
          <a:xfrm>
            <a:off x="2057400" y="5562600"/>
            <a:ext cx="47275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 </a:t>
            </a:r>
            <a:r>
              <a:rPr lang="ja-JP" altLang="en-US" sz="2800" dirty="0"/>
              <a:t>同士</a:t>
            </a:r>
            <a:r>
              <a:rPr lang="ja-JP" altLang="en-US" dirty="0"/>
              <a:t>, - </a:t>
            </a:r>
            <a:r>
              <a:rPr lang="ja-JP" altLang="en-US" sz="2800" dirty="0"/>
              <a:t>同士</a:t>
            </a:r>
            <a:r>
              <a:rPr lang="ja-JP" altLang="en-US" dirty="0"/>
              <a:t>, + </a:t>
            </a:r>
            <a:r>
              <a:rPr lang="ja-JP" altLang="en-US" sz="2800" dirty="0"/>
              <a:t>と</a:t>
            </a:r>
            <a:r>
              <a:rPr lang="ja-JP" altLang="en-US" dirty="0"/>
              <a:t> - </a:t>
            </a:r>
            <a:r>
              <a:rPr lang="ja-JP" altLang="en-US" sz="2800" dirty="0"/>
              <a:t>とでは</a:t>
            </a:r>
          </a:p>
          <a:p>
            <a:pPr eaLnBrk="1" hangingPunct="1">
              <a:spcBef>
                <a:spcPct val="0"/>
              </a:spcBef>
              <a:buClrTx/>
              <a:buSzTx/>
              <a:buFontTx/>
              <a:buNone/>
            </a:pPr>
            <a:r>
              <a:rPr lang="ja-JP" altLang="en-US" sz="2800" dirty="0"/>
              <a:t>先に来た方が優先 (左結合的)</a:t>
            </a:r>
          </a:p>
        </p:txBody>
      </p:sp>
      <p:sp>
        <p:nvSpPr>
          <p:cNvPr id="75783" name="Text Box 10"/>
          <p:cNvSpPr txBox="1">
            <a:spLocks noChangeArrowheads="1"/>
          </p:cNvSpPr>
          <p:nvPr/>
        </p:nvSpPr>
        <p:spPr bwMode="auto">
          <a:xfrm>
            <a:off x="1295400" y="2971800"/>
            <a:ext cx="228169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例 : </a:t>
            </a:r>
            <a:r>
              <a:rPr lang="en-US" altLang="ja-JP" dirty="0"/>
              <a:t>x </a:t>
            </a:r>
            <a:r>
              <a:rPr lang="en-US" altLang="ja-JP" dirty="0">
                <a:solidFill>
                  <a:srgbClr val="00FF00"/>
                </a:solidFill>
              </a:rPr>
              <a:t>+</a:t>
            </a:r>
            <a:r>
              <a:rPr lang="en-US" altLang="ja-JP" dirty="0"/>
              <a:t> y </a:t>
            </a:r>
            <a:r>
              <a:rPr lang="en-US" altLang="ja-JP" dirty="0">
                <a:solidFill>
                  <a:srgbClr val="FFFF99"/>
                </a:solidFill>
              </a:rPr>
              <a:t>-</a:t>
            </a:r>
            <a:r>
              <a:rPr lang="en-US" altLang="ja-JP" dirty="0"/>
              <a:t> z</a:t>
            </a:r>
          </a:p>
        </p:txBody>
      </p:sp>
      <p:sp>
        <p:nvSpPr>
          <p:cNvPr id="438283" name="Text Box 11"/>
          <p:cNvSpPr txBox="1">
            <a:spLocks noChangeArrowheads="1"/>
          </p:cNvSpPr>
          <p:nvPr/>
        </p:nvSpPr>
        <p:spPr bwMode="auto">
          <a:xfrm>
            <a:off x="2057400" y="3581400"/>
            <a:ext cx="1936021"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x, y, </a:t>
            </a:r>
            <a:r>
              <a:rPr lang="en-US" altLang="ja-JP" dirty="0">
                <a:solidFill>
                  <a:srgbClr val="00FF00"/>
                </a:solidFill>
              </a:rPr>
              <a:t>+</a:t>
            </a:r>
            <a:r>
              <a:rPr lang="en-US" altLang="ja-JP" dirty="0"/>
              <a:t>, z, </a:t>
            </a:r>
            <a:r>
              <a:rPr lang="en-US" altLang="ja-JP" dirty="0">
                <a:solidFill>
                  <a:srgbClr val="FFFF99"/>
                </a:solidFill>
              </a:rPr>
              <a:t>-</a:t>
            </a:r>
          </a:p>
        </p:txBody>
      </p:sp>
      <p:sp>
        <p:nvSpPr>
          <p:cNvPr id="438284" name="Text Box 12"/>
          <p:cNvSpPr txBox="1">
            <a:spLocks noChangeArrowheads="1"/>
          </p:cNvSpPr>
          <p:nvPr/>
        </p:nvSpPr>
        <p:spPr bwMode="auto">
          <a:xfrm>
            <a:off x="4572000" y="3657600"/>
            <a:ext cx="1215695"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solidFill>
                  <a:srgbClr val="00FF00"/>
                </a:solidFill>
              </a:rPr>
              <a:t>+</a:t>
            </a:r>
            <a:r>
              <a:rPr lang="en-US" altLang="ja-JP" dirty="0"/>
              <a:t> &gt;&gt; </a:t>
            </a:r>
            <a:r>
              <a:rPr lang="en-US" altLang="ja-JP" dirty="0">
                <a:solidFill>
                  <a:srgbClr val="FFFF99"/>
                </a:solidFill>
              </a:rPr>
              <a:t>-</a:t>
            </a:r>
          </a:p>
        </p:txBody>
      </p:sp>
      <p:sp>
        <p:nvSpPr>
          <p:cNvPr id="75786" name="Text Box 13"/>
          <p:cNvSpPr txBox="1">
            <a:spLocks noChangeArrowheads="1"/>
          </p:cNvSpPr>
          <p:nvPr/>
        </p:nvSpPr>
        <p:spPr bwMode="auto">
          <a:xfrm>
            <a:off x="1295400" y="4343400"/>
            <a:ext cx="228169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例 : </a:t>
            </a:r>
            <a:r>
              <a:rPr lang="en-US" altLang="ja-JP" dirty="0"/>
              <a:t>x </a:t>
            </a:r>
            <a:r>
              <a:rPr lang="en-US" altLang="ja-JP" dirty="0">
                <a:solidFill>
                  <a:srgbClr val="00FF00"/>
                </a:solidFill>
              </a:rPr>
              <a:t>-</a:t>
            </a:r>
            <a:r>
              <a:rPr lang="en-US" altLang="ja-JP" dirty="0"/>
              <a:t> y </a:t>
            </a:r>
            <a:r>
              <a:rPr lang="en-US" altLang="ja-JP" dirty="0">
                <a:solidFill>
                  <a:srgbClr val="FFFF99"/>
                </a:solidFill>
              </a:rPr>
              <a:t>+</a:t>
            </a:r>
            <a:r>
              <a:rPr lang="en-US" altLang="ja-JP" dirty="0"/>
              <a:t> z</a:t>
            </a:r>
          </a:p>
        </p:txBody>
      </p:sp>
      <p:sp>
        <p:nvSpPr>
          <p:cNvPr id="438286" name="Text Box 14"/>
          <p:cNvSpPr txBox="1">
            <a:spLocks noChangeArrowheads="1"/>
          </p:cNvSpPr>
          <p:nvPr/>
        </p:nvSpPr>
        <p:spPr bwMode="auto">
          <a:xfrm>
            <a:off x="2057400" y="4953000"/>
            <a:ext cx="1936021"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x, y, </a:t>
            </a:r>
            <a:r>
              <a:rPr lang="en-US" altLang="ja-JP" dirty="0">
                <a:solidFill>
                  <a:srgbClr val="00FF00"/>
                </a:solidFill>
              </a:rPr>
              <a:t>-</a:t>
            </a:r>
            <a:r>
              <a:rPr lang="en-US" altLang="ja-JP" dirty="0"/>
              <a:t>, z, </a:t>
            </a:r>
            <a:r>
              <a:rPr lang="en-US" altLang="ja-JP" dirty="0">
                <a:solidFill>
                  <a:srgbClr val="FFFF99"/>
                </a:solidFill>
              </a:rPr>
              <a:t>+</a:t>
            </a:r>
          </a:p>
        </p:txBody>
      </p:sp>
      <p:sp>
        <p:nvSpPr>
          <p:cNvPr id="438287" name="Text Box 15"/>
          <p:cNvSpPr txBox="1">
            <a:spLocks noChangeArrowheads="1"/>
          </p:cNvSpPr>
          <p:nvPr/>
        </p:nvSpPr>
        <p:spPr bwMode="auto">
          <a:xfrm>
            <a:off x="4572000" y="5029200"/>
            <a:ext cx="1215695"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solidFill>
                  <a:srgbClr val="00FF00"/>
                </a:solidFill>
              </a:rPr>
              <a:t>-</a:t>
            </a:r>
            <a:r>
              <a:rPr lang="en-US" altLang="ja-JP" dirty="0"/>
              <a:t> &gt;&gt; </a:t>
            </a:r>
            <a:r>
              <a:rPr lang="en-US" altLang="ja-JP" dirty="0">
                <a:solidFill>
                  <a:srgbClr val="FFFF99"/>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8276"/>
                                        </p:tgtEl>
                                        <p:attrNameLst>
                                          <p:attrName>style.visibility</p:attrName>
                                        </p:attrNameLst>
                                      </p:cBhvr>
                                      <p:to>
                                        <p:strVal val="visible"/>
                                      </p:to>
                                    </p:set>
                                    <p:animEffect transition="in" filter="checkerboard(across)">
                                      <p:cBhvr>
                                        <p:cTn id="7" dur="500"/>
                                        <p:tgtEl>
                                          <p:spTgt spid="438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38277"/>
                                        </p:tgtEl>
                                        <p:attrNameLst>
                                          <p:attrName>style.visibility</p:attrName>
                                        </p:attrNameLst>
                                      </p:cBhvr>
                                      <p:to>
                                        <p:strVal val="visible"/>
                                      </p:to>
                                    </p:set>
                                    <p:animEffect transition="in" filter="checkerboard(across)">
                                      <p:cBhvr>
                                        <p:cTn id="12" dur="500"/>
                                        <p:tgtEl>
                                          <p:spTgt spid="4382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38283"/>
                                        </p:tgtEl>
                                        <p:attrNameLst>
                                          <p:attrName>style.visibility</p:attrName>
                                        </p:attrNameLst>
                                      </p:cBhvr>
                                      <p:to>
                                        <p:strVal val="visible"/>
                                      </p:to>
                                    </p:set>
                                    <p:animEffect transition="in" filter="checkerboard(across)">
                                      <p:cBhvr>
                                        <p:cTn id="17" dur="500"/>
                                        <p:tgtEl>
                                          <p:spTgt spid="4382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38284"/>
                                        </p:tgtEl>
                                        <p:attrNameLst>
                                          <p:attrName>style.visibility</p:attrName>
                                        </p:attrNameLst>
                                      </p:cBhvr>
                                      <p:to>
                                        <p:strVal val="visible"/>
                                      </p:to>
                                    </p:set>
                                    <p:animEffect transition="in" filter="checkerboard(across)">
                                      <p:cBhvr>
                                        <p:cTn id="22" dur="500"/>
                                        <p:tgtEl>
                                          <p:spTgt spid="43828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38286"/>
                                        </p:tgtEl>
                                        <p:attrNameLst>
                                          <p:attrName>style.visibility</p:attrName>
                                        </p:attrNameLst>
                                      </p:cBhvr>
                                      <p:to>
                                        <p:strVal val="visible"/>
                                      </p:to>
                                    </p:set>
                                    <p:animEffect transition="in" filter="checkerboard(across)">
                                      <p:cBhvr>
                                        <p:cTn id="27" dur="500"/>
                                        <p:tgtEl>
                                          <p:spTgt spid="4382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38287"/>
                                        </p:tgtEl>
                                        <p:attrNameLst>
                                          <p:attrName>style.visibility</p:attrName>
                                        </p:attrNameLst>
                                      </p:cBhvr>
                                      <p:to>
                                        <p:strVal val="visible"/>
                                      </p:to>
                                    </p:set>
                                    <p:animEffect transition="in" filter="checkerboard(across)">
                                      <p:cBhvr>
                                        <p:cTn id="32" dur="500"/>
                                        <p:tgtEl>
                                          <p:spTgt spid="43828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38281"/>
                                        </p:tgtEl>
                                        <p:attrNameLst>
                                          <p:attrName>style.visibility</p:attrName>
                                        </p:attrNameLst>
                                      </p:cBhvr>
                                      <p:to>
                                        <p:strVal val="visible"/>
                                      </p:to>
                                    </p:set>
                                    <p:animEffect transition="in" filter="checkerboard(across)">
                                      <p:cBhvr>
                                        <p:cTn id="37" dur="500"/>
                                        <p:tgtEl>
                                          <p:spTgt spid="438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6" grpId="0" autoUpdateAnimBg="0"/>
      <p:bldP spid="438277" grpId="0" autoUpdateAnimBg="0"/>
      <p:bldP spid="438281" grpId="0" autoUpdateAnimBg="0"/>
      <p:bldP spid="438283" grpId="0" autoUpdateAnimBg="0"/>
      <p:bldP spid="438284" grpId="0" autoUpdateAnimBg="0"/>
      <p:bldP spid="438286" grpId="0" autoUpdateAnimBg="0"/>
      <p:bldP spid="438287" grpId="0"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記号の優先順位 (=同士)</a:t>
            </a:r>
          </a:p>
        </p:txBody>
      </p:sp>
      <p:sp>
        <p:nvSpPr>
          <p:cNvPr id="76803" name="Text Box 3"/>
          <p:cNvSpPr txBox="1">
            <a:spLocks noChangeArrowheads="1"/>
          </p:cNvSpPr>
          <p:nvPr/>
        </p:nvSpPr>
        <p:spPr bwMode="auto">
          <a:xfrm>
            <a:off x="1371600" y="1828800"/>
            <a:ext cx="264878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例 : </a:t>
            </a:r>
            <a:r>
              <a:rPr lang="en-US" altLang="ja-JP" dirty="0"/>
              <a:t>x </a:t>
            </a:r>
            <a:r>
              <a:rPr lang="en-US" altLang="ja-JP" dirty="0">
                <a:solidFill>
                  <a:srgbClr val="00FF00"/>
                </a:solidFill>
              </a:rPr>
              <a:t>=</a:t>
            </a:r>
            <a:r>
              <a:rPr lang="en-US" altLang="ja-JP" baseline="-25000" dirty="0">
                <a:solidFill>
                  <a:srgbClr val="00FF00"/>
                </a:solidFill>
              </a:rPr>
              <a:t>1</a:t>
            </a:r>
            <a:r>
              <a:rPr lang="en-US" altLang="ja-JP" dirty="0"/>
              <a:t> y </a:t>
            </a:r>
            <a:r>
              <a:rPr lang="en-US" altLang="ja-JP" dirty="0">
                <a:solidFill>
                  <a:srgbClr val="FFFF99"/>
                </a:solidFill>
              </a:rPr>
              <a:t>=</a:t>
            </a:r>
            <a:r>
              <a:rPr lang="en-US" altLang="ja-JP" baseline="-25000" dirty="0">
                <a:solidFill>
                  <a:srgbClr val="FFFF99"/>
                </a:solidFill>
              </a:rPr>
              <a:t>2</a:t>
            </a:r>
            <a:r>
              <a:rPr lang="en-US" altLang="ja-JP" dirty="0"/>
              <a:t> z</a:t>
            </a:r>
          </a:p>
        </p:txBody>
      </p:sp>
      <p:sp>
        <p:nvSpPr>
          <p:cNvPr id="444420" name="Text Box 4"/>
          <p:cNvSpPr txBox="1">
            <a:spLocks noChangeArrowheads="1"/>
          </p:cNvSpPr>
          <p:nvPr/>
        </p:nvSpPr>
        <p:spPr bwMode="auto">
          <a:xfrm>
            <a:off x="2133600" y="2590800"/>
            <a:ext cx="2303108"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x, y, z, </a:t>
            </a:r>
            <a:r>
              <a:rPr lang="en-US" altLang="ja-JP" dirty="0">
                <a:solidFill>
                  <a:srgbClr val="FFFF99"/>
                </a:solidFill>
              </a:rPr>
              <a:t>=</a:t>
            </a:r>
            <a:r>
              <a:rPr lang="en-US" altLang="ja-JP" baseline="-25000" dirty="0">
                <a:solidFill>
                  <a:srgbClr val="FFFF99"/>
                </a:solidFill>
              </a:rPr>
              <a:t>2</a:t>
            </a:r>
            <a:r>
              <a:rPr lang="en-US" altLang="ja-JP" dirty="0"/>
              <a:t>, </a:t>
            </a:r>
            <a:r>
              <a:rPr lang="en-US" altLang="ja-JP" dirty="0">
                <a:solidFill>
                  <a:srgbClr val="00FF00"/>
                </a:solidFill>
              </a:rPr>
              <a:t>=</a:t>
            </a:r>
            <a:r>
              <a:rPr lang="en-US" altLang="ja-JP" baseline="-25000" dirty="0">
                <a:solidFill>
                  <a:srgbClr val="00FF00"/>
                </a:solidFill>
              </a:rPr>
              <a:t>1</a:t>
            </a:r>
          </a:p>
        </p:txBody>
      </p:sp>
      <p:sp>
        <p:nvSpPr>
          <p:cNvPr id="444421" name="Text Box 5"/>
          <p:cNvSpPr txBox="1">
            <a:spLocks noChangeArrowheads="1"/>
          </p:cNvSpPr>
          <p:nvPr/>
        </p:nvSpPr>
        <p:spPr bwMode="auto">
          <a:xfrm>
            <a:off x="4648200" y="2590800"/>
            <a:ext cx="158278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solidFill>
                  <a:srgbClr val="00FF00"/>
                </a:solidFill>
              </a:rPr>
              <a:t>=</a:t>
            </a:r>
            <a:r>
              <a:rPr lang="en-US" altLang="ja-JP" baseline="-25000" dirty="0">
                <a:solidFill>
                  <a:srgbClr val="00FF00"/>
                </a:solidFill>
              </a:rPr>
              <a:t>1</a:t>
            </a:r>
            <a:r>
              <a:rPr lang="en-US" altLang="ja-JP" dirty="0"/>
              <a:t> &lt;&lt; </a:t>
            </a:r>
            <a:r>
              <a:rPr lang="en-US" altLang="ja-JP" dirty="0">
                <a:solidFill>
                  <a:srgbClr val="FFFF99"/>
                </a:solidFill>
              </a:rPr>
              <a:t>=</a:t>
            </a:r>
            <a:r>
              <a:rPr lang="en-US" altLang="ja-JP" baseline="-25000" dirty="0">
                <a:solidFill>
                  <a:srgbClr val="FFFF99"/>
                </a:solidFill>
              </a:rPr>
              <a:t>2</a:t>
            </a:r>
          </a:p>
        </p:txBody>
      </p:sp>
      <p:sp>
        <p:nvSpPr>
          <p:cNvPr id="444425" name="Text Box 9"/>
          <p:cNvSpPr txBox="1">
            <a:spLocks noChangeArrowheads="1"/>
          </p:cNvSpPr>
          <p:nvPr/>
        </p:nvSpPr>
        <p:spPr bwMode="auto">
          <a:xfrm>
            <a:off x="2057400" y="3962400"/>
            <a:ext cx="6089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ja-JP" altLang="en-US" sz="2800"/>
              <a:t>同士では後に来た方優先 (右結合的)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4420"/>
                                        </p:tgtEl>
                                        <p:attrNameLst>
                                          <p:attrName>style.visibility</p:attrName>
                                        </p:attrNameLst>
                                      </p:cBhvr>
                                      <p:to>
                                        <p:strVal val="visible"/>
                                      </p:to>
                                    </p:set>
                                    <p:animEffect transition="in" filter="checkerboard(across)">
                                      <p:cBhvr>
                                        <p:cTn id="7" dur="500"/>
                                        <p:tgtEl>
                                          <p:spTgt spid="4444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4421"/>
                                        </p:tgtEl>
                                        <p:attrNameLst>
                                          <p:attrName>style.visibility</p:attrName>
                                        </p:attrNameLst>
                                      </p:cBhvr>
                                      <p:to>
                                        <p:strVal val="visible"/>
                                      </p:to>
                                    </p:set>
                                    <p:animEffect transition="in" filter="checkerboard(across)">
                                      <p:cBhvr>
                                        <p:cTn id="12" dur="500"/>
                                        <p:tgtEl>
                                          <p:spTgt spid="4444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44425"/>
                                        </p:tgtEl>
                                        <p:attrNameLst>
                                          <p:attrName>style.visibility</p:attrName>
                                        </p:attrNameLst>
                                      </p:cBhvr>
                                      <p:to>
                                        <p:strVal val="visible"/>
                                      </p:to>
                                    </p:set>
                                    <p:animEffect transition="in" filter="checkerboard(across)">
                                      <p:cBhvr>
                                        <p:cTn id="17" dur="500"/>
                                        <p:tgtEl>
                                          <p:spTgt spid="444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20" grpId="0" autoUpdateAnimBg="0"/>
      <p:bldP spid="444421" grpId="0" autoUpdateAnimBg="0"/>
      <p:bldP spid="444425"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記号の優先順位 ($)</a:t>
            </a:r>
          </a:p>
        </p:txBody>
      </p:sp>
      <p:sp>
        <p:nvSpPr>
          <p:cNvPr id="77827" name="Text Box 3"/>
          <p:cNvSpPr txBox="1">
            <a:spLocks noChangeArrowheads="1"/>
          </p:cNvSpPr>
          <p:nvPr/>
        </p:nvSpPr>
        <p:spPr bwMode="auto">
          <a:xfrm>
            <a:off x="1295400" y="1828800"/>
            <a:ext cx="25955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 (数式) $</a:t>
            </a:r>
            <a:endParaRPr lang="en-US" altLang="ja-JP"/>
          </a:p>
        </p:txBody>
      </p:sp>
      <p:sp>
        <p:nvSpPr>
          <p:cNvPr id="440324" name="Text Box 4"/>
          <p:cNvSpPr txBox="1">
            <a:spLocks noChangeArrowheads="1"/>
          </p:cNvSpPr>
          <p:nvPr/>
        </p:nvSpPr>
        <p:spPr bwMode="auto">
          <a:xfrm>
            <a:off x="2057400" y="2438400"/>
            <a:ext cx="5772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全ての処理が終われば $ を処理</a:t>
            </a:r>
          </a:p>
        </p:txBody>
      </p:sp>
      <p:sp>
        <p:nvSpPr>
          <p:cNvPr id="440333" name="Text Box 13"/>
          <p:cNvSpPr txBox="1">
            <a:spLocks noChangeArrowheads="1"/>
          </p:cNvSpPr>
          <p:nvPr/>
        </p:nvSpPr>
        <p:spPr bwMode="auto">
          <a:xfrm>
            <a:off x="2133600" y="3124200"/>
            <a:ext cx="3838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は優先順位最低</a:t>
            </a:r>
            <a:endParaRPr lang="en-US" altLang="ja-JP"/>
          </a:p>
        </p:txBody>
      </p:sp>
      <p:sp>
        <p:nvSpPr>
          <p:cNvPr id="440334" name="Text Box 14"/>
          <p:cNvSpPr txBox="1">
            <a:spLocks noChangeArrowheads="1"/>
          </p:cNvSpPr>
          <p:nvPr/>
        </p:nvSpPr>
        <p:spPr bwMode="auto">
          <a:xfrm>
            <a:off x="2057400" y="4038600"/>
            <a:ext cx="4244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&lt;&lt; </a:t>
            </a:r>
            <a:r>
              <a:rPr lang="ja-JP" altLang="en-US" sz="2800"/>
              <a:t>(全て)</a:t>
            </a:r>
            <a:r>
              <a:rPr lang="ja-JP" altLang="en-US"/>
              <a:t>,   </a:t>
            </a:r>
            <a:r>
              <a:rPr lang="ja-JP" altLang="en-US" sz="2800"/>
              <a:t>(全て)</a:t>
            </a:r>
            <a:r>
              <a:rPr lang="ja-JP" altLang="en-US"/>
              <a:t> &gt;&gt; $</a:t>
            </a:r>
          </a:p>
        </p:txBody>
      </p:sp>
      <p:sp>
        <p:nvSpPr>
          <p:cNvPr id="440335" name="Text Box 15"/>
          <p:cNvSpPr txBox="1">
            <a:spLocks noChangeArrowheads="1"/>
          </p:cNvSpPr>
          <p:nvPr/>
        </p:nvSpPr>
        <p:spPr bwMode="auto">
          <a:xfrm>
            <a:off x="2133600" y="4876800"/>
            <a:ext cx="47466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  :  $ 同士ならば受理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324"/>
                                        </p:tgtEl>
                                        <p:attrNameLst>
                                          <p:attrName>style.visibility</p:attrName>
                                        </p:attrNameLst>
                                      </p:cBhvr>
                                      <p:to>
                                        <p:strVal val="visible"/>
                                      </p:to>
                                    </p:set>
                                    <p:animEffect transition="in" filter="checkerboard(across)">
                                      <p:cBhvr>
                                        <p:cTn id="7" dur="500"/>
                                        <p:tgtEl>
                                          <p:spTgt spid="4403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0333"/>
                                        </p:tgtEl>
                                        <p:attrNameLst>
                                          <p:attrName>style.visibility</p:attrName>
                                        </p:attrNameLst>
                                      </p:cBhvr>
                                      <p:to>
                                        <p:strVal val="visible"/>
                                      </p:to>
                                    </p:set>
                                    <p:animEffect transition="in" filter="checkerboard(across)">
                                      <p:cBhvr>
                                        <p:cTn id="12" dur="500"/>
                                        <p:tgtEl>
                                          <p:spTgt spid="4403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40334"/>
                                        </p:tgtEl>
                                        <p:attrNameLst>
                                          <p:attrName>style.visibility</p:attrName>
                                        </p:attrNameLst>
                                      </p:cBhvr>
                                      <p:to>
                                        <p:strVal val="visible"/>
                                      </p:to>
                                    </p:set>
                                    <p:animEffect transition="in" filter="checkerboard(across)">
                                      <p:cBhvr>
                                        <p:cTn id="17" dur="500"/>
                                        <p:tgtEl>
                                          <p:spTgt spid="4403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40335"/>
                                        </p:tgtEl>
                                        <p:attrNameLst>
                                          <p:attrName>style.visibility</p:attrName>
                                        </p:attrNameLst>
                                      </p:cBhvr>
                                      <p:to>
                                        <p:strVal val="visible"/>
                                      </p:to>
                                    </p:set>
                                    <p:animEffect transition="in" filter="checkerboard(across)">
                                      <p:cBhvr>
                                        <p:cTn id="22" dur="500"/>
                                        <p:tgtEl>
                                          <p:spTgt spid="4403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4" grpId="0" autoUpdateAnimBg="0"/>
      <p:bldP spid="440333" grpId="0" autoUpdateAnimBg="0"/>
      <p:bldP spid="440334" grpId="0" autoUpdateAnimBg="0"/>
      <p:bldP spid="440335"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記号の優先順位</a:t>
            </a:r>
          </a:p>
        </p:txBody>
      </p:sp>
      <p:sp>
        <p:nvSpPr>
          <p:cNvPr id="78851" name="Text Box 3"/>
          <p:cNvSpPr txBox="1">
            <a:spLocks noChangeArrowheads="1"/>
          </p:cNvSpPr>
          <p:nvPr/>
        </p:nvSpPr>
        <p:spPr bwMode="auto">
          <a:xfrm>
            <a:off x="1371600" y="1828800"/>
            <a:ext cx="343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(5 + 2) * (7 - 6)</a:t>
            </a:r>
            <a:endParaRPr lang="en-US" altLang="ja-JP"/>
          </a:p>
        </p:txBody>
      </p:sp>
      <p:sp>
        <p:nvSpPr>
          <p:cNvPr id="442372" name="Text Box 4"/>
          <p:cNvSpPr txBox="1">
            <a:spLocks noChangeArrowheads="1"/>
          </p:cNvSpPr>
          <p:nvPr/>
        </p:nvSpPr>
        <p:spPr bwMode="auto">
          <a:xfrm>
            <a:off x="2133600" y="2590800"/>
            <a:ext cx="26781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5, 2, + 7, 6, -, *</a:t>
            </a:r>
          </a:p>
        </p:txBody>
      </p:sp>
      <p:sp>
        <p:nvSpPr>
          <p:cNvPr id="442377" name="Text Box 9"/>
          <p:cNvSpPr txBox="1">
            <a:spLocks noChangeArrowheads="1"/>
          </p:cNvSpPr>
          <p:nvPr/>
        </p:nvSpPr>
        <p:spPr bwMode="auto">
          <a:xfrm>
            <a:off x="1981200" y="3657600"/>
            <a:ext cx="49514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がある場合は () 内を優先</a:t>
            </a:r>
          </a:p>
        </p:txBody>
      </p:sp>
      <p:sp>
        <p:nvSpPr>
          <p:cNvPr id="442379" name="Text Box 11"/>
          <p:cNvSpPr txBox="1">
            <a:spLocks noChangeArrowheads="1"/>
          </p:cNvSpPr>
          <p:nvPr/>
        </p:nvSpPr>
        <p:spPr bwMode="auto">
          <a:xfrm>
            <a:off x="2057400" y="4572000"/>
            <a:ext cx="41084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&lt;&lt; </a:t>
            </a:r>
            <a:r>
              <a:rPr lang="ja-JP" altLang="en-US" sz="2800"/>
              <a:t>(全て)</a:t>
            </a:r>
            <a:r>
              <a:rPr lang="ja-JP" altLang="en-US"/>
              <a:t>,   </a:t>
            </a:r>
            <a:r>
              <a:rPr lang="ja-JP" altLang="en-US" sz="2800"/>
              <a:t>(全て)</a:t>
            </a:r>
            <a:r>
              <a:rPr lang="ja-JP" altLang="en-US"/>
              <a:t> &lt;&lt; (</a:t>
            </a:r>
          </a:p>
          <a:p>
            <a:pPr eaLnBrk="1" hangingPunct="1">
              <a:spcBef>
                <a:spcPct val="0"/>
              </a:spcBef>
              <a:buClrTx/>
              <a:buSzTx/>
              <a:buFontTx/>
              <a:buNone/>
            </a:pPr>
            <a:r>
              <a:rPr lang="ja-JP" altLang="en-US"/>
              <a:t> ) &gt;&gt; </a:t>
            </a:r>
            <a:r>
              <a:rPr lang="ja-JP" altLang="en-US" sz="2800"/>
              <a:t>(全て)</a:t>
            </a:r>
            <a:r>
              <a:rPr lang="ja-JP" altLang="en-US"/>
              <a:t>,   </a:t>
            </a:r>
            <a:r>
              <a:rPr lang="ja-JP" altLang="en-US" sz="2800"/>
              <a:t>(全て)</a:t>
            </a:r>
            <a:r>
              <a:rPr lang="ja-JP" altLang="en-US"/>
              <a:t> &gt;&gt;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2372"/>
                                        </p:tgtEl>
                                        <p:attrNameLst>
                                          <p:attrName>style.visibility</p:attrName>
                                        </p:attrNameLst>
                                      </p:cBhvr>
                                      <p:to>
                                        <p:strVal val="visible"/>
                                      </p:to>
                                    </p:set>
                                    <p:animEffect transition="in" filter="checkerboard(across)">
                                      <p:cBhvr>
                                        <p:cTn id="7" dur="500"/>
                                        <p:tgtEl>
                                          <p:spTgt spid="4423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2377"/>
                                        </p:tgtEl>
                                        <p:attrNameLst>
                                          <p:attrName>style.visibility</p:attrName>
                                        </p:attrNameLst>
                                      </p:cBhvr>
                                      <p:to>
                                        <p:strVal val="visible"/>
                                      </p:to>
                                    </p:set>
                                    <p:animEffect transition="in" filter="checkerboard(across)">
                                      <p:cBhvr>
                                        <p:cTn id="12" dur="500"/>
                                        <p:tgtEl>
                                          <p:spTgt spid="4423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42379"/>
                                        </p:tgtEl>
                                        <p:attrNameLst>
                                          <p:attrName>style.visibility</p:attrName>
                                        </p:attrNameLst>
                                      </p:cBhvr>
                                      <p:to>
                                        <p:strVal val="visible"/>
                                      </p:to>
                                    </p:set>
                                    <p:animEffect transition="in" filter="checkerboard(across)">
                                      <p:cBhvr>
                                        <p:cTn id="17" dur="500"/>
                                        <p:tgtEl>
                                          <p:spTgt spid="442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2" grpId="0" autoUpdateAnimBg="0"/>
      <p:bldP spid="442377" grpId="0" autoUpdateAnimBg="0"/>
      <p:bldP spid="442379"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演算子の優先順位</a:t>
            </a:r>
          </a:p>
        </p:txBody>
      </p:sp>
      <p:sp>
        <p:nvSpPr>
          <p:cNvPr id="79875"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演算子 </a:t>
            </a:r>
            <a:r>
              <a:rPr lang="en-US" altLang="ja-JP">
                <a:effectLst/>
              </a:rPr>
              <a:t>f, g </a:t>
            </a:r>
          </a:p>
          <a:p>
            <a:pPr lvl="1"/>
            <a:r>
              <a:rPr lang="en-US" altLang="ja-JP">
                <a:effectLst/>
              </a:rPr>
              <a:t>f </a:t>
            </a:r>
            <a:r>
              <a:rPr lang="ja-JP" altLang="en-US">
                <a:effectLst/>
              </a:rPr>
              <a:t>が </a:t>
            </a:r>
            <a:r>
              <a:rPr lang="en-US" altLang="ja-JP">
                <a:effectLst/>
              </a:rPr>
              <a:t>g </a:t>
            </a:r>
            <a:r>
              <a:rPr lang="ja-JP" altLang="en-US">
                <a:effectLst/>
              </a:rPr>
              <a:t>より優先順位が高い ⇒ </a:t>
            </a:r>
            <a:r>
              <a:rPr lang="en-US" altLang="ja-JP">
                <a:effectLst/>
              </a:rPr>
              <a:t>f &gt;&gt; g, g &lt;&lt; f</a:t>
            </a:r>
          </a:p>
          <a:p>
            <a:pPr lvl="1"/>
            <a:r>
              <a:rPr lang="en-US" altLang="ja-JP">
                <a:effectLst/>
              </a:rPr>
              <a:t>f </a:t>
            </a:r>
            <a:r>
              <a:rPr lang="ja-JP" altLang="en-US">
                <a:effectLst/>
              </a:rPr>
              <a:t>と </a:t>
            </a:r>
            <a:r>
              <a:rPr lang="en-US" altLang="ja-JP">
                <a:effectLst/>
              </a:rPr>
              <a:t>g </a:t>
            </a:r>
            <a:r>
              <a:rPr lang="ja-JP" altLang="en-US">
                <a:effectLst/>
              </a:rPr>
              <a:t>の優先順位が同じ</a:t>
            </a:r>
          </a:p>
          <a:p>
            <a:pPr lvl="2"/>
            <a:r>
              <a:rPr lang="en-US" altLang="ja-JP" sz="2800">
                <a:effectLst/>
              </a:rPr>
              <a:t>f, g </a:t>
            </a:r>
            <a:r>
              <a:rPr lang="ja-JP" altLang="en-US" sz="2800">
                <a:effectLst/>
              </a:rPr>
              <a:t>が左結合的 ⇒ </a:t>
            </a:r>
            <a:r>
              <a:rPr lang="en-US" altLang="ja-JP" sz="2800">
                <a:effectLst/>
              </a:rPr>
              <a:t>f &gt;&gt; g, g &gt;&gt; f</a:t>
            </a:r>
          </a:p>
          <a:p>
            <a:pPr lvl="2"/>
            <a:r>
              <a:rPr lang="en-US" altLang="ja-JP" sz="2800">
                <a:effectLst/>
              </a:rPr>
              <a:t>f, g </a:t>
            </a:r>
            <a:r>
              <a:rPr lang="ja-JP" altLang="en-US" sz="2800">
                <a:effectLst/>
              </a:rPr>
              <a:t>が右結合的 ⇒ </a:t>
            </a:r>
            <a:r>
              <a:rPr lang="en-US" altLang="ja-JP" sz="2800">
                <a:effectLst/>
              </a:rPr>
              <a:t>f &lt;&lt; g, g &lt;&lt; f</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066800" y="2286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優先順位表</a:t>
            </a:r>
            <a:endParaRPr lang="en-US" altLang="ja-JP">
              <a:effectLst/>
            </a:endParaRPr>
          </a:p>
        </p:txBody>
      </p:sp>
      <p:graphicFrame>
        <p:nvGraphicFramePr>
          <p:cNvPr id="443614" name="Group 222"/>
          <p:cNvGraphicFramePr>
            <a:graphicFrameLocks noGrp="1"/>
          </p:cNvGraphicFramePr>
          <p:nvPr/>
        </p:nvGraphicFramePr>
        <p:xfrm>
          <a:off x="685800" y="990600"/>
          <a:ext cx="7629525" cy="5394780"/>
        </p:xfrm>
        <a:graphic>
          <a:graphicData uri="http://schemas.openxmlformats.org/drawingml/2006/table">
            <a:tbl>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gridCol w="847725">
                  <a:extLst>
                    <a:ext uri="{9D8B030D-6E8A-4147-A177-3AD203B41FA5}">
                      <a16:colId xmlns:a16="http://schemas.microsoft.com/office/drawing/2014/main" val="20004"/>
                    </a:ext>
                  </a:extLst>
                </a:gridCol>
                <a:gridCol w="847725">
                  <a:extLst>
                    <a:ext uri="{9D8B030D-6E8A-4147-A177-3AD203B41FA5}">
                      <a16:colId xmlns:a16="http://schemas.microsoft.com/office/drawing/2014/main" val="20005"/>
                    </a:ext>
                  </a:extLst>
                </a:gridCol>
                <a:gridCol w="847725">
                  <a:extLst>
                    <a:ext uri="{9D8B030D-6E8A-4147-A177-3AD203B41FA5}">
                      <a16:colId xmlns:a16="http://schemas.microsoft.com/office/drawing/2014/main" val="20006"/>
                    </a:ext>
                  </a:extLst>
                </a:gridCol>
                <a:gridCol w="847725">
                  <a:extLst>
                    <a:ext uri="{9D8B030D-6E8A-4147-A177-3AD203B41FA5}">
                      <a16:colId xmlns:a16="http://schemas.microsoft.com/office/drawing/2014/main" val="20007"/>
                    </a:ext>
                  </a:extLst>
                </a:gridCol>
                <a:gridCol w="847725">
                  <a:extLst>
                    <a:ext uri="{9D8B030D-6E8A-4147-A177-3AD203B41FA5}">
                      <a16:colId xmlns:a16="http://schemas.microsoft.com/office/drawing/2014/main" val="20008"/>
                    </a:ext>
                  </a:extLst>
                </a:gridCol>
              </a:tblGrid>
              <a:tr h="7619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右側</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左側</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整数</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整数</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1"/>
                  </a:ext>
                </a:extLst>
              </a:tr>
              <a:tr h="579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2"/>
                  </a:ext>
                </a:extLst>
              </a:tr>
              <a:tr h="579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3"/>
                  </a:ext>
                </a:extLst>
              </a:tr>
              <a:tr h="579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4"/>
                  </a:ext>
                </a:extLst>
              </a:tr>
              <a:tr h="579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5"/>
                  </a:ext>
                </a:extLst>
              </a:tr>
              <a:tr h="579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9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&gt;&gt;</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7"/>
                  </a:ext>
                </a:extLst>
              </a:tr>
              <a:tr h="579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&lt;&lt;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0000"/>
                    </a:solidFill>
                  </a:tcPr>
                </a:tc>
                <a:extLst>
                  <a:ext uri="{0D108BD9-81ED-4DB2-BD59-A6C34878D82A}">
                    <a16:rowId xmlns:a16="http://schemas.microsoft.com/office/drawing/2014/main" val="10008"/>
                  </a:ext>
                </a:extLst>
              </a:tr>
            </a:tbl>
          </a:graphicData>
        </a:graphic>
      </p:graphicFrame>
      <p:sp>
        <p:nvSpPr>
          <p:cNvPr id="443597" name="Text Box 205"/>
          <p:cNvSpPr txBox="1">
            <a:spLocks noChangeArrowheads="1"/>
          </p:cNvSpPr>
          <p:nvPr/>
        </p:nvSpPr>
        <p:spPr bwMode="auto">
          <a:xfrm>
            <a:off x="5029200" y="6337300"/>
            <a:ext cx="3616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空欄は構文解析エラー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3597"/>
                                        </p:tgtEl>
                                        <p:attrNameLst>
                                          <p:attrName>style.visibility</p:attrName>
                                        </p:attrNameLst>
                                      </p:cBhvr>
                                      <p:to>
                                        <p:strVal val="visible"/>
                                      </p:to>
                                    </p:set>
                                    <p:animEffect transition="in" filter="checkerboard(across)">
                                      <p:cBhvr>
                                        <p:cTn id="7" dur="500"/>
                                        <p:tgtEl>
                                          <p:spTgt spid="443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597" grpId="0"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解析手順</a:t>
            </a:r>
          </a:p>
        </p:txBody>
      </p:sp>
      <p:sp>
        <p:nvSpPr>
          <p:cNvPr id="81923"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buFont typeface="Wingdings" panose="05000000000000000000" pitchFamily="2" charset="2"/>
              <a:buAutoNum type="arabicPeriod"/>
            </a:pPr>
            <a:r>
              <a:rPr lang="ja-JP" altLang="en-US">
                <a:effectLst/>
              </a:rPr>
              <a:t>入力記号列から非終端記号を取り除く</a:t>
            </a:r>
          </a:p>
          <a:p>
            <a:pPr marL="609600" indent="-609600">
              <a:buFont typeface="Wingdings" panose="05000000000000000000" pitchFamily="2" charset="2"/>
              <a:buAutoNum type="arabicPeriod"/>
            </a:pPr>
            <a:r>
              <a:rPr lang="ja-JP" altLang="en-US">
                <a:effectLst/>
              </a:rPr>
              <a:t>入力記号列に優先順位を挿入する</a:t>
            </a:r>
          </a:p>
          <a:p>
            <a:pPr marL="609600" indent="-609600">
              <a:buFont typeface="Wingdings" panose="05000000000000000000" pitchFamily="2" charset="2"/>
              <a:buAutoNum type="arabicPeriod"/>
            </a:pPr>
            <a:r>
              <a:rPr lang="ja-JP" altLang="en-US">
                <a:effectLst/>
              </a:rPr>
              <a:t>左から見て最初の &gt;&gt; を探す</a:t>
            </a:r>
          </a:p>
          <a:p>
            <a:pPr marL="609600" indent="-609600">
              <a:buFont typeface="Wingdings" panose="05000000000000000000" pitchFamily="2" charset="2"/>
              <a:buAutoNum type="arabicPeriod"/>
            </a:pPr>
            <a:r>
              <a:rPr lang="en-US" altLang="ja-JP">
                <a:effectLst/>
              </a:rPr>
              <a:t>3.</a:t>
            </a:r>
            <a:r>
              <a:rPr lang="ja-JP" altLang="en-US">
                <a:effectLst/>
              </a:rPr>
              <a:t>の位置から最も手前の &lt;&lt; を探す</a:t>
            </a:r>
          </a:p>
          <a:p>
            <a:pPr marL="609600" indent="-609600">
              <a:buFont typeface="Wingdings" panose="05000000000000000000" pitchFamily="2" charset="2"/>
              <a:buAutoNum type="arabicPeriod"/>
            </a:pPr>
            <a:r>
              <a:rPr lang="ja-JP" altLang="en-US">
                <a:effectLst/>
              </a:rPr>
              <a:t>&lt;&lt; から &gt;&gt; までを還元する</a:t>
            </a:r>
          </a:p>
        </p:txBody>
      </p:sp>
      <p:sp>
        <p:nvSpPr>
          <p:cNvPr id="462852" name="Text Box 4"/>
          <p:cNvSpPr txBox="1">
            <a:spLocks noChangeArrowheads="1"/>
          </p:cNvSpPr>
          <p:nvPr/>
        </p:nvSpPr>
        <p:spPr bwMode="auto">
          <a:xfrm>
            <a:off x="1981200" y="5257800"/>
            <a:ext cx="36734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 になれば受理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2852"/>
                                        </p:tgtEl>
                                        <p:attrNameLst>
                                          <p:attrName>style.visibility</p:attrName>
                                        </p:attrNameLst>
                                      </p:cBhvr>
                                      <p:to>
                                        <p:strVal val="visible"/>
                                      </p:to>
                                    </p:set>
                                    <p:animEffect transition="in" filter="checkerboard(across)">
                                      <p:cBhvr>
                                        <p:cTn id="7" dur="500"/>
                                        <p:tgtEl>
                                          <p:spTgt spid="462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2"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82947"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dirty="0">
                <a:effectLst/>
              </a:rPr>
              <a:t>入力列 $ ( 5 + </a:t>
            </a:r>
            <a:r>
              <a:rPr lang="en-US" altLang="ja-JP" dirty="0">
                <a:effectLst/>
              </a:rPr>
              <a:t>x ) - 4 * 2 $</a:t>
            </a:r>
          </a:p>
        </p:txBody>
      </p:sp>
      <p:sp>
        <p:nvSpPr>
          <p:cNvPr id="463876" name="Text Box 4"/>
          <p:cNvSpPr txBox="1">
            <a:spLocks noChangeArrowheads="1"/>
          </p:cNvSpPr>
          <p:nvPr/>
        </p:nvSpPr>
        <p:spPr bwMode="auto">
          <a:xfrm>
            <a:off x="1447800" y="2743200"/>
            <a:ext cx="68087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a:t>
            </a:r>
            <a:r>
              <a:rPr lang="ja-JP" altLang="en-US" dirty="0">
                <a:solidFill>
                  <a:srgbClr val="FFFF99"/>
                </a:solidFill>
              </a:rPr>
              <a:t>&lt;&lt;</a:t>
            </a:r>
            <a:r>
              <a:rPr lang="ja-JP" altLang="en-US" dirty="0"/>
              <a:t>(</a:t>
            </a:r>
            <a:r>
              <a:rPr lang="ja-JP" altLang="en-US" dirty="0">
                <a:solidFill>
                  <a:srgbClr val="FFFF99"/>
                </a:solidFill>
              </a:rPr>
              <a:t>&lt;&lt;</a:t>
            </a:r>
            <a:r>
              <a:rPr lang="ja-JP" altLang="en-US" dirty="0"/>
              <a:t>5</a:t>
            </a:r>
            <a:r>
              <a:rPr lang="ja-JP" altLang="en-US" dirty="0">
                <a:solidFill>
                  <a:srgbClr val="FFFF99"/>
                </a:solidFill>
              </a:rPr>
              <a:t>&gt;&gt;</a:t>
            </a:r>
            <a:r>
              <a:rPr lang="ja-JP" altLang="en-US" dirty="0"/>
              <a:t>+</a:t>
            </a:r>
            <a:r>
              <a:rPr lang="ja-JP" altLang="en-US" dirty="0">
                <a:solidFill>
                  <a:srgbClr val="FFFF99"/>
                </a:solidFill>
              </a:rPr>
              <a:t>&lt;&lt;</a:t>
            </a:r>
            <a:r>
              <a:rPr lang="en-US" altLang="ja-JP" dirty="0"/>
              <a:t>x</a:t>
            </a:r>
            <a:r>
              <a:rPr lang="en-US" altLang="ja-JP" dirty="0">
                <a:solidFill>
                  <a:srgbClr val="FFFF99"/>
                </a:solidFill>
              </a:rPr>
              <a:t>&gt;&gt;</a:t>
            </a:r>
            <a:r>
              <a:rPr lang="en-US" altLang="ja-JP" dirty="0"/>
              <a:t>)</a:t>
            </a:r>
            <a:r>
              <a:rPr lang="en-US" altLang="ja-JP" dirty="0">
                <a:solidFill>
                  <a:srgbClr val="FFFF99"/>
                </a:solidFill>
              </a:rPr>
              <a:t>&gt;&gt;</a:t>
            </a:r>
            <a:r>
              <a:rPr lang="en-US" altLang="ja-JP" dirty="0"/>
              <a:t>-</a:t>
            </a:r>
            <a:r>
              <a:rPr lang="en-US" altLang="ja-JP" dirty="0">
                <a:solidFill>
                  <a:srgbClr val="FFFF99"/>
                </a:solidFill>
              </a:rPr>
              <a:t>&lt;&lt;</a:t>
            </a:r>
            <a:r>
              <a:rPr lang="en-US" altLang="ja-JP" dirty="0"/>
              <a:t>4</a:t>
            </a:r>
            <a:r>
              <a:rPr lang="en-US" altLang="ja-JP" dirty="0">
                <a:solidFill>
                  <a:srgbClr val="FFFF99"/>
                </a:solidFill>
              </a:rPr>
              <a:t>&gt;&gt;</a:t>
            </a:r>
            <a:r>
              <a:rPr lang="en-US" altLang="ja-JP" dirty="0"/>
              <a:t>*</a:t>
            </a:r>
            <a:r>
              <a:rPr lang="en-US" altLang="ja-JP" dirty="0">
                <a:solidFill>
                  <a:srgbClr val="FFFF99"/>
                </a:solidFill>
              </a:rPr>
              <a:t>&lt;&lt;</a:t>
            </a:r>
            <a:r>
              <a:rPr lang="en-US" altLang="ja-JP" dirty="0"/>
              <a:t>2</a:t>
            </a:r>
            <a:r>
              <a:rPr lang="en-US" altLang="ja-JP" dirty="0">
                <a:solidFill>
                  <a:srgbClr val="FFFF99"/>
                </a:solidFill>
              </a:rPr>
              <a:t>&gt;&gt;</a:t>
            </a:r>
            <a:r>
              <a:rPr lang="en-US" altLang="ja-JP" dirty="0"/>
              <a:t>$</a:t>
            </a:r>
          </a:p>
        </p:txBody>
      </p:sp>
      <p:sp>
        <p:nvSpPr>
          <p:cNvPr id="463877" name="Line 5"/>
          <p:cNvSpPr>
            <a:spLocks noChangeShapeType="1"/>
          </p:cNvSpPr>
          <p:nvPr/>
        </p:nvSpPr>
        <p:spPr bwMode="auto">
          <a:xfrm>
            <a:off x="2362200" y="3276600"/>
            <a:ext cx="106680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63878" name="Text Box 6"/>
          <p:cNvSpPr txBox="1">
            <a:spLocks noChangeArrowheads="1"/>
          </p:cNvSpPr>
          <p:nvPr/>
        </p:nvSpPr>
        <p:spPr bwMode="auto">
          <a:xfrm>
            <a:off x="2286000" y="3352800"/>
            <a:ext cx="40084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&lt;&lt; </a:t>
            </a:r>
            <a:r>
              <a:rPr lang="ja-JP" altLang="en-US" sz="2800"/>
              <a:t>と</a:t>
            </a:r>
            <a:r>
              <a:rPr lang="ja-JP" altLang="en-US"/>
              <a:t> &gt;&gt; </a:t>
            </a:r>
            <a:r>
              <a:rPr lang="ja-JP" altLang="en-US" sz="2800"/>
              <a:t>の間がハンドル</a:t>
            </a:r>
          </a:p>
        </p:txBody>
      </p:sp>
      <p:sp>
        <p:nvSpPr>
          <p:cNvPr id="463879" name="Text Box 7"/>
          <p:cNvSpPr txBox="1">
            <a:spLocks noChangeArrowheads="1"/>
          </p:cNvSpPr>
          <p:nvPr/>
        </p:nvSpPr>
        <p:spPr bwMode="auto">
          <a:xfrm>
            <a:off x="2667000" y="3886200"/>
            <a:ext cx="5010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a:t>
            </a:r>
            <a:r>
              <a:rPr lang="ja-JP" altLang="en-US"/>
              <a:t> &gt;&gt; </a:t>
            </a:r>
            <a:r>
              <a:rPr lang="ja-JP" altLang="en-US" sz="2800"/>
              <a:t>があればその左側を還元</a:t>
            </a:r>
          </a:p>
        </p:txBody>
      </p:sp>
      <p:sp>
        <p:nvSpPr>
          <p:cNvPr id="463880" name="Text Box 8"/>
          <p:cNvSpPr txBox="1">
            <a:spLocks noChangeArrowheads="1"/>
          </p:cNvSpPr>
          <p:nvPr/>
        </p:nvSpPr>
        <p:spPr bwMode="auto">
          <a:xfrm>
            <a:off x="1828800" y="4648200"/>
            <a:ext cx="29956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5 </a:t>
            </a:r>
            <a:r>
              <a:rPr lang="ja-JP" altLang="en-US" sz="2800" dirty="0"/>
              <a:t>を</a:t>
            </a:r>
            <a:r>
              <a:rPr lang="ja-JP" altLang="en-US" dirty="0"/>
              <a:t> </a:t>
            </a:r>
            <a:r>
              <a:rPr lang="en-US" altLang="ja-JP" dirty="0"/>
              <a:t>E </a:t>
            </a:r>
            <a:r>
              <a:rPr lang="ja-JP" altLang="en-US" dirty="0"/>
              <a:t>→ </a:t>
            </a:r>
            <a:r>
              <a:rPr lang="en-US" altLang="ja-JP" i="1" dirty="0"/>
              <a:t>i</a:t>
            </a:r>
            <a:r>
              <a:rPr lang="en-US" altLang="ja-JP" dirty="0"/>
              <a:t> </a:t>
            </a:r>
            <a:r>
              <a:rPr lang="ja-JP" altLang="en-US" sz="2800" dirty="0"/>
              <a:t>で還元</a:t>
            </a:r>
          </a:p>
        </p:txBody>
      </p:sp>
      <p:sp>
        <p:nvSpPr>
          <p:cNvPr id="463881" name="Text Box 9"/>
          <p:cNvSpPr txBox="1">
            <a:spLocks noChangeArrowheads="1"/>
          </p:cNvSpPr>
          <p:nvPr/>
        </p:nvSpPr>
        <p:spPr bwMode="auto">
          <a:xfrm>
            <a:off x="1828800" y="5334000"/>
            <a:ext cx="3297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a:t>
            </a:r>
            <a:r>
              <a:rPr lang="en-US" altLang="ja-JP"/>
              <a:t>E + x ) - 4 * 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3876"/>
                                        </p:tgtEl>
                                        <p:attrNameLst>
                                          <p:attrName>style.visibility</p:attrName>
                                        </p:attrNameLst>
                                      </p:cBhvr>
                                      <p:to>
                                        <p:strVal val="visible"/>
                                      </p:to>
                                    </p:set>
                                    <p:animEffect transition="in" filter="checkerboard(across)">
                                      <p:cBhvr>
                                        <p:cTn id="7" dur="500"/>
                                        <p:tgtEl>
                                          <p:spTgt spid="4638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63877"/>
                                        </p:tgtEl>
                                        <p:attrNameLst>
                                          <p:attrName>style.visibility</p:attrName>
                                        </p:attrNameLst>
                                      </p:cBhvr>
                                      <p:to>
                                        <p:strVal val="visible"/>
                                      </p:to>
                                    </p:set>
                                    <p:animEffect transition="in" filter="checkerboard(across)">
                                      <p:cBhvr>
                                        <p:cTn id="12" dur="500"/>
                                        <p:tgtEl>
                                          <p:spTgt spid="4638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63878"/>
                                        </p:tgtEl>
                                        <p:attrNameLst>
                                          <p:attrName>style.visibility</p:attrName>
                                        </p:attrNameLst>
                                      </p:cBhvr>
                                      <p:to>
                                        <p:strVal val="visible"/>
                                      </p:to>
                                    </p:set>
                                    <p:animEffect transition="in" filter="checkerboard(across)">
                                      <p:cBhvr>
                                        <p:cTn id="17" dur="500"/>
                                        <p:tgtEl>
                                          <p:spTgt spid="4638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63879"/>
                                        </p:tgtEl>
                                        <p:attrNameLst>
                                          <p:attrName>style.visibility</p:attrName>
                                        </p:attrNameLst>
                                      </p:cBhvr>
                                      <p:to>
                                        <p:strVal val="visible"/>
                                      </p:to>
                                    </p:set>
                                    <p:animEffect transition="in" filter="checkerboard(across)">
                                      <p:cBhvr>
                                        <p:cTn id="22" dur="500"/>
                                        <p:tgtEl>
                                          <p:spTgt spid="46387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63880"/>
                                        </p:tgtEl>
                                        <p:attrNameLst>
                                          <p:attrName>style.visibility</p:attrName>
                                        </p:attrNameLst>
                                      </p:cBhvr>
                                      <p:to>
                                        <p:strVal val="visible"/>
                                      </p:to>
                                    </p:set>
                                    <p:animEffect transition="in" filter="checkerboard(across)">
                                      <p:cBhvr>
                                        <p:cTn id="27" dur="500"/>
                                        <p:tgtEl>
                                          <p:spTgt spid="46388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63881"/>
                                        </p:tgtEl>
                                        <p:attrNameLst>
                                          <p:attrName>style.visibility</p:attrName>
                                        </p:attrNameLst>
                                      </p:cBhvr>
                                      <p:to>
                                        <p:strVal val="visible"/>
                                      </p:to>
                                    </p:set>
                                    <p:animEffect transition="in" filter="checkerboard(across)">
                                      <p:cBhvr>
                                        <p:cTn id="32" dur="500"/>
                                        <p:tgtEl>
                                          <p:spTgt spid="463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6" grpId="0" autoUpdateAnimBg="0"/>
      <p:bldP spid="463877" grpId="0" animBg="1"/>
      <p:bldP spid="463878" grpId="0" autoUpdateAnimBg="0"/>
      <p:bldP spid="463879" grpId="0" autoUpdateAnimBg="0"/>
      <p:bldP spid="463880" grpId="0" autoUpdateAnimBg="0"/>
      <p:bldP spid="46388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上昇型解析の例</a:t>
            </a:r>
          </a:p>
        </p:txBody>
      </p:sp>
      <p:sp>
        <p:nvSpPr>
          <p:cNvPr id="11267" name="Text Box 3"/>
          <p:cNvSpPr txBox="1">
            <a:spLocks noChangeArrowheads="1"/>
          </p:cNvSpPr>
          <p:nvPr/>
        </p:nvSpPr>
        <p:spPr bwMode="auto">
          <a:xfrm>
            <a:off x="533400" y="1447800"/>
            <a:ext cx="8458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r>
              <a:rPr lang="en-US" altLang="ja-JP"/>
              <a:t>namelist&gt; ::= &lt;name&gt; | &lt;namelist&gt; “,” &lt;name&gt;</a:t>
            </a:r>
          </a:p>
          <a:p>
            <a:pPr eaLnBrk="1" hangingPunct="1">
              <a:spcBef>
                <a:spcPct val="0"/>
              </a:spcBef>
              <a:buClrTx/>
              <a:buSzTx/>
              <a:buFontTx/>
              <a:buNone/>
            </a:pPr>
            <a:r>
              <a:rPr lang="en-US" altLang="ja-JP"/>
              <a:t>&lt;name&gt; ::= “a” | “b” | “c”</a:t>
            </a:r>
          </a:p>
        </p:txBody>
      </p:sp>
      <p:sp>
        <p:nvSpPr>
          <p:cNvPr id="222212" name="Text Box 4"/>
          <p:cNvSpPr txBox="1">
            <a:spLocks noChangeArrowheads="1"/>
          </p:cNvSpPr>
          <p:nvPr/>
        </p:nvSpPr>
        <p:spPr bwMode="auto">
          <a:xfrm>
            <a:off x="762000" y="2590800"/>
            <a:ext cx="1152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 b, c</a:t>
            </a:r>
          </a:p>
        </p:txBody>
      </p:sp>
      <p:sp>
        <p:nvSpPr>
          <p:cNvPr id="222213" name="Text Box 5"/>
          <p:cNvSpPr txBox="1">
            <a:spLocks noChangeArrowheads="1"/>
          </p:cNvSpPr>
          <p:nvPr/>
        </p:nvSpPr>
        <p:spPr bwMode="auto">
          <a:xfrm>
            <a:off x="2057400" y="2590800"/>
            <a:ext cx="31654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 “,” “b” “,” “c”</a:t>
            </a:r>
          </a:p>
        </p:txBody>
      </p:sp>
      <p:sp>
        <p:nvSpPr>
          <p:cNvPr id="222214" name="Text Box 6"/>
          <p:cNvSpPr txBox="1">
            <a:spLocks noChangeArrowheads="1"/>
          </p:cNvSpPr>
          <p:nvPr/>
        </p:nvSpPr>
        <p:spPr bwMode="auto">
          <a:xfrm>
            <a:off x="2133600" y="3124200"/>
            <a:ext cx="44688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a:t>
            </a:r>
            <a:r>
              <a:rPr lang="en-US" altLang="ja-JP"/>
              <a:t>name&gt; “,” “b” “,” “c”</a:t>
            </a:r>
          </a:p>
        </p:txBody>
      </p:sp>
      <p:sp>
        <p:nvSpPr>
          <p:cNvPr id="222215" name="Text Box 7"/>
          <p:cNvSpPr txBox="1">
            <a:spLocks noChangeArrowheads="1"/>
          </p:cNvSpPr>
          <p:nvPr/>
        </p:nvSpPr>
        <p:spPr bwMode="auto">
          <a:xfrm>
            <a:off x="2133600" y="3657600"/>
            <a:ext cx="4965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a:t>
            </a:r>
            <a:r>
              <a:rPr lang="en-US" altLang="ja-JP"/>
              <a:t>namelist&gt; “,” “b” “,” “c”</a:t>
            </a:r>
          </a:p>
        </p:txBody>
      </p:sp>
      <p:sp>
        <p:nvSpPr>
          <p:cNvPr id="222216" name="Text Box 8"/>
          <p:cNvSpPr txBox="1">
            <a:spLocks noChangeArrowheads="1"/>
          </p:cNvSpPr>
          <p:nvPr/>
        </p:nvSpPr>
        <p:spPr bwMode="auto">
          <a:xfrm>
            <a:off x="2133600" y="4191000"/>
            <a:ext cx="57388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a:t>
            </a:r>
            <a:r>
              <a:rPr lang="en-US" altLang="ja-JP"/>
              <a:t>namelist&gt; “,” &lt;name&gt; “,” “c”</a:t>
            </a:r>
          </a:p>
        </p:txBody>
      </p:sp>
      <p:sp>
        <p:nvSpPr>
          <p:cNvPr id="222217" name="Text Box 9"/>
          <p:cNvSpPr txBox="1">
            <a:spLocks noChangeArrowheads="1"/>
          </p:cNvSpPr>
          <p:nvPr/>
        </p:nvSpPr>
        <p:spPr bwMode="auto">
          <a:xfrm>
            <a:off x="2133600" y="4724400"/>
            <a:ext cx="3733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a:t>
            </a:r>
            <a:r>
              <a:rPr lang="en-US" altLang="ja-JP"/>
              <a:t>namelist&gt; “,” “c”</a:t>
            </a:r>
          </a:p>
        </p:txBody>
      </p:sp>
      <p:sp>
        <p:nvSpPr>
          <p:cNvPr id="222218" name="Text Box 10"/>
          <p:cNvSpPr txBox="1">
            <a:spLocks noChangeArrowheads="1"/>
          </p:cNvSpPr>
          <p:nvPr/>
        </p:nvSpPr>
        <p:spPr bwMode="auto">
          <a:xfrm>
            <a:off x="2133600" y="5257800"/>
            <a:ext cx="4529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a:t>
            </a:r>
            <a:r>
              <a:rPr lang="en-US" altLang="ja-JP"/>
              <a:t>namelist&gt; “,” &lt;name&gt;</a:t>
            </a:r>
          </a:p>
        </p:txBody>
      </p:sp>
      <p:sp>
        <p:nvSpPr>
          <p:cNvPr id="222219" name="Text Box 11"/>
          <p:cNvSpPr txBox="1">
            <a:spLocks noChangeArrowheads="1"/>
          </p:cNvSpPr>
          <p:nvPr/>
        </p:nvSpPr>
        <p:spPr bwMode="auto">
          <a:xfrm>
            <a:off x="2133600" y="5791200"/>
            <a:ext cx="2524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a:t>
            </a:r>
            <a:r>
              <a:rPr lang="en-US" altLang="ja-JP"/>
              <a:t>namelist&gt;</a:t>
            </a:r>
          </a:p>
        </p:txBody>
      </p:sp>
      <p:sp>
        <p:nvSpPr>
          <p:cNvPr id="222220" name="Text Box 12"/>
          <p:cNvSpPr txBox="1">
            <a:spLocks noChangeArrowheads="1"/>
          </p:cNvSpPr>
          <p:nvPr/>
        </p:nvSpPr>
        <p:spPr bwMode="auto">
          <a:xfrm>
            <a:off x="5562600" y="6019800"/>
            <a:ext cx="3394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&lt;namelist&gt; </a:t>
            </a:r>
            <a:r>
              <a:rPr lang="ja-JP" altLang="en-US"/>
              <a:t>⇒ </a:t>
            </a:r>
            <a:r>
              <a:rPr lang="en-US" altLang="ja-JP"/>
              <a:t>a,b,c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2212"/>
                                        </p:tgtEl>
                                        <p:attrNameLst>
                                          <p:attrName>style.visibility</p:attrName>
                                        </p:attrNameLst>
                                      </p:cBhvr>
                                      <p:to>
                                        <p:strVal val="visible"/>
                                      </p:to>
                                    </p:set>
                                    <p:animEffect transition="in" filter="checkerboard(across)">
                                      <p:cBhvr>
                                        <p:cTn id="7" dur="500"/>
                                        <p:tgtEl>
                                          <p:spTgt spid="2222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2213"/>
                                        </p:tgtEl>
                                        <p:attrNameLst>
                                          <p:attrName>style.visibility</p:attrName>
                                        </p:attrNameLst>
                                      </p:cBhvr>
                                      <p:to>
                                        <p:strVal val="visible"/>
                                      </p:to>
                                    </p:set>
                                    <p:animEffect transition="in" filter="wipe(left)">
                                      <p:cBhvr>
                                        <p:cTn id="12" dur="500"/>
                                        <p:tgtEl>
                                          <p:spTgt spid="2222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2214"/>
                                        </p:tgtEl>
                                        <p:attrNameLst>
                                          <p:attrName>style.visibility</p:attrName>
                                        </p:attrNameLst>
                                      </p:cBhvr>
                                      <p:to>
                                        <p:strVal val="visible"/>
                                      </p:to>
                                    </p:set>
                                    <p:animEffect transition="in" filter="wipe(left)">
                                      <p:cBhvr>
                                        <p:cTn id="17" dur="500"/>
                                        <p:tgtEl>
                                          <p:spTgt spid="2222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2215"/>
                                        </p:tgtEl>
                                        <p:attrNameLst>
                                          <p:attrName>style.visibility</p:attrName>
                                        </p:attrNameLst>
                                      </p:cBhvr>
                                      <p:to>
                                        <p:strVal val="visible"/>
                                      </p:to>
                                    </p:set>
                                    <p:animEffect transition="in" filter="wipe(left)">
                                      <p:cBhvr>
                                        <p:cTn id="22" dur="500"/>
                                        <p:tgtEl>
                                          <p:spTgt spid="2222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2216"/>
                                        </p:tgtEl>
                                        <p:attrNameLst>
                                          <p:attrName>style.visibility</p:attrName>
                                        </p:attrNameLst>
                                      </p:cBhvr>
                                      <p:to>
                                        <p:strVal val="visible"/>
                                      </p:to>
                                    </p:set>
                                    <p:animEffect transition="in" filter="wipe(left)">
                                      <p:cBhvr>
                                        <p:cTn id="27" dur="500"/>
                                        <p:tgtEl>
                                          <p:spTgt spid="2222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2217"/>
                                        </p:tgtEl>
                                        <p:attrNameLst>
                                          <p:attrName>style.visibility</p:attrName>
                                        </p:attrNameLst>
                                      </p:cBhvr>
                                      <p:to>
                                        <p:strVal val="visible"/>
                                      </p:to>
                                    </p:set>
                                    <p:animEffect transition="in" filter="wipe(left)">
                                      <p:cBhvr>
                                        <p:cTn id="32" dur="500"/>
                                        <p:tgtEl>
                                          <p:spTgt spid="2222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2218"/>
                                        </p:tgtEl>
                                        <p:attrNameLst>
                                          <p:attrName>style.visibility</p:attrName>
                                        </p:attrNameLst>
                                      </p:cBhvr>
                                      <p:to>
                                        <p:strVal val="visible"/>
                                      </p:to>
                                    </p:set>
                                    <p:animEffect transition="in" filter="wipe(left)">
                                      <p:cBhvr>
                                        <p:cTn id="37" dur="500"/>
                                        <p:tgtEl>
                                          <p:spTgt spid="22221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2219"/>
                                        </p:tgtEl>
                                        <p:attrNameLst>
                                          <p:attrName>style.visibility</p:attrName>
                                        </p:attrNameLst>
                                      </p:cBhvr>
                                      <p:to>
                                        <p:strVal val="visible"/>
                                      </p:to>
                                    </p:set>
                                    <p:animEffect transition="in" filter="wipe(left)">
                                      <p:cBhvr>
                                        <p:cTn id="42" dur="500"/>
                                        <p:tgtEl>
                                          <p:spTgt spid="2222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22220"/>
                                        </p:tgtEl>
                                        <p:attrNameLst>
                                          <p:attrName>style.visibility</p:attrName>
                                        </p:attrNameLst>
                                      </p:cBhvr>
                                      <p:to>
                                        <p:strVal val="visible"/>
                                      </p:to>
                                    </p:set>
                                    <p:animEffect transition="in" filter="checkerboard(across)">
                                      <p:cBhvr>
                                        <p:cTn id="47" dur="500"/>
                                        <p:tgtEl>
                                          <p:spTgt spid="222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autoUpdateAnimBg="0"/>
      <p:bldP spid="222213" grpId="0" autoUpdateAnimBg="0"/>
      <p:bldP spid="222214" grpId="0" autoUpdateAnimBg="0"/>
      <p:bldP spid="222215" grpId="0" autoUpdateAnimBg="0"/>
      <p:bldP spid="222216" grpId="0" autoUpdateAnimBg="0"/>
      <p:bldP spid="222217" grpId="0" autoUpdateAnimBg="0"/>
      <p:bldP spid="222218" grpId="0" autoUpdateAnimBg="0"/>
      <p:bldP spid="222219" grpId="0" autoUpdateAnimBg="0"/>
      <p:bldP spid="222220"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83971" name="Rectangle 3"/>
          <p:cNvSpPr>
            <a:spLocks noGrp="1" noChangeArrowheads="1"/>
          </p:cNvSpPr>
          <p:nvPr>
            <p:ph idx="1"/>
          </p:nvPr>
        </p:nvSpPr>
        <p:spPr>
          <a:xfrm>
            <a:off x="10668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buFont typeface="Wingdings" panose="05000000000000000000" pitchFamily="2" charset="2"/>
              <a:buNone/>
            </a:pPr>
            <a:r>
              <a:rPr lang="ja-JP" altLang="en-US">
                <a:effectLst/>
              </a:rPr>
              <a:t>還元後の記号列 : $ ( </a:t>
            </a:r>
            <a:r>
              <a:rPr lang="en-US" altLang="ja-JP">
                <a:effectLst/>
              </a:rPr>
              <a:t>E + x ) - 4 * 2 $</a:t>
            </a:r>
            <a:endParaRPr lang="ja-JP" altLang="en-US">
              <a:effectLst/>
            </a:endParaRPr>
          </a:p>
        </p:txBody>
      </p:sp>
      <p:sp>
        <p:nvSpPr>
          <p:cNvPr id="464900" name="Text Box 4"/>
          <p:cNvSpPr txBox="1">
            <a:spLocks noChangeArrowheads="1"/>
          </p:cNvSpPr>
          <p:nvPr/>
        </p:nvSpPr>
        <p:spPr bwMode="auto">
          <a:xfrm>
            <a:off x="1447800" y="2438400"/>
            <a:ext cx="61483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r>
              <a:rPr lang="ja-JP" altLang="en-US">
                <a:solidFill>
                  <a:srgbClr val="FFFF99"/>
                </a:solidFill>
              </a:rPr>
              <a:t>&lt;&lt;</a:t>
            </a:r>
            <a:r>
              <a:rPr lang="ja-JP" altLang="en-US"/>
              <a:t>(</a:t>
            </a:r>
            <a:r>
              <a:rPr lang="ja-JP" altLang="en-US">
                <a:solidFill>
                  <a:srgbClr val="FFFF99"/>
                </a:solidFill>
              </a:rPr>
              <a:t>&lt;&lt;</a:t>
            </a:r>
            <a:r>
              <a:rPr lang="ja-JP" altLang="en-US"/>
              <a:t>+</a:t>
            </a:r>
            <a:r>
              <a:rPr lang="ja-JP" altLang="en-US">
                <a:solidFill>
                  <a:srgbClr val="FFFF99"/>
                </a:solidFill>
              </a:rPr>
              <a:t>&lt;&lt;</a:t>
            </a:r>
            <a:r>
              <a:rPr lang="en-US" altLang="ja-JP"/>
              <a:t>x</a:t>
            </a:r>
            <a:r>
              <a:rPr lang="en-US" altLang="ja-JP">
                <a:solidFill>
                  <a:srgbClr val="FFFF99"/>
                </a:solidFill>
              </a:rPr>
              <a:t>&gt;&gt;</a:t>
            </a:r>
            <a:r>
              <a:rPr lang="en-US" altLang="ja-JP"/>
              <a:t>)</a:t>
            </a:r>
            <a:r>
              <a:rPr lang="en-US" altLang="ja-JP">
                <a:solidFill>
                  <a:srgbClr val="FFFF99"/>
                </a:solidFill>
              </a:rPr>
              <a:t>&gt;&gt;</a:t>
            </a:r>
            <a:r>
              <a:rPr lang="en-US" altLang="ja-JP"/>
              <a:t>-</a:t>
            </a:r>
            <a:r>
              <a:rPr lang="en-US" altLang="ja-JP">
                <a:solidFill>
                  <a:srgbClr val="FFFF99"/>
                </a:solidFill>
              </a:rPr>
              <a:t>&lt;&lt;</a:t>
            </a:r>
            <a:r>
              <a:rPr lang="en-US" altLang="ja-JP"/>
              <a:t>4</a:t>
            </a:r>
            <a:r>
              <a:rPr lang="en-US" altLang="ja-JP">
                <a:solidFill>
                  <a:srgbClr val="FFFF99"/>
                </a:solidFill>
              </a:rPr>
              <a:t>&gt;&gt;</a:t>
            </a:r>
            <a:r>
              <a:rPr lang="en-US" altLang="ja-JP"/>
              <a:t>*</a:t>
            </a:r>
            <a:r>
              <a:rPr lang="en-US" altLang="ja-JP">
                <a:solidFill>
                  <a:srgbClr val="FFFF99"/>
                </a:solidFill>
              </a:rPr>
              <a:t>&lt;&lt;</a:t>
            </a:r>
            <a:r>
              <a:rPr lang="en-US" altLang="ja-JP"/>
              <a:t>2</a:t>
            </a:r>
            <a:r>
              <a:rPr lang="en-US" altLang="ja-JP">
                <a:solidFill>
                  <a:srgbClr val="FFFF99"/>
                </a:solidFill>
              </a:rPr>
              <a:t>&gt;&gt;</a:t>
            </a:r>
            <a:r>
              <a:rPr lang="en-US" altLang="ja-JP"/>
              <a:t>$</a:t>
            </a:r>
          </a:p>
        </p:txBody>
      </p:sp>
      <p:sp>
        <p:nvSpPr>
          <p:cNvPr id="464904" name="Text Box 8"/>
          <p:cNvSpPr txBox="1">
            <a:spLocks noChangeArrowheads="1"/>
          </p:cNvSpPr>
          <p:nvPr/>
        </p:nvSpPr>
        <p:spPr bwMode="auto">
          <a:xfrm>
            <a:off x="1066800" y="3124200"/>
            <a:ext cx="3086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x </a:t>
            </a:r>
            <a:r>
              <a:rPr lang="ja-JP" altLang="en-US" sz="2800"/>
              <a:t>を</a:t>
            </a:r>
            <a:r>
              <a:rPr lang="ja-JP" altLang="en-US"/>
              <a:t> </a:t>
            </a:r>
            <a:r>
              <a:rPr lang="en-US" altLang="ja-JP"/>
              <a:t>E </a:t>
            </a:r>
            <a:r>
              <a:rPr lang="ja-JP" altLang="en-US"/>
              <a:t>→ </a:t>
            </a:r>
            <a:r>
              <a:rPr lang="en-US" altLang="ja-JP" i="1"/>
              <a:t>n</a:t>
            </a:r>
            <a:r>
              <a:rPr lang="en-US" altLang="ja-JP"/>
              <a:t> </a:t>
            </a:r>
            <a:r>
              <a:rPr lang="ja-JP" altLang="en-US" sz="2800"/>
              <a:t>で還元</a:t>
            </a:r>
          </a:p>
        </p:txBody>
      </p:sp>
      <p:sp>
        <p:nvSpPr>
          <p:cNvPr id="464905" name="Text Box 9"/>
          <p:cNvSpPr txBox="1">
            <a:spLocks noChangeArrowheads="1"/>
          </p:cNvSpPr>
          <p:nvPr/>
        </p:nvSpPr>
        <p:spPr bwMode="auto">
          <a:xfrm>
            <a:off x="5257800" y="3124200"/>
            <a:ext cx="3341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a:t>
            </a:r>
            <a:r>
              <a:rPr lang="en-US" altLang="ja-JP"/>
              <a:t>E + E ) - 4 * 2 $</a:t>
            </a:r>
          </a:p>
        </p:txBody>
      </p:sp>
      <p:sp>
        <p:nvSpPr>
          <p:cNvPr id="464906" name="AutoShape 10"/>
          <p:cNvSpPr>
            <a:spLocks noChangeArrowheads="1"/>
          </p:cNvSpPr>
          <p:nvPr/>
        </p:nvSpPr>
        <p:spPr bwMode="auto">
          <a:xfrm>
            <a:off x="3200400" y="457200"/>
            <a:ext cx="3429000" cy="990600"/>
          </a:xfrm>
          <a:prstGeom prst="wedgeRoundRectCallout">
            <a:avLst>
              <a:gd name="adj1" fmla="val 3889"/>
              <a:gd name="adj2" fmla="val 807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優先順位判定では非終端記号は削除</a:t>
            </a:r>
          </a:p>
        </p:txBody>
      </p:sp>
      <p:sp>
        <p:nvSpPr>
          <p:cNvPr id="464907" name="Text Box 11"/>
          <p:cNvSpPr txBox="1">
            <a:spLocks noChangeArrowheads="1"/>
          </p:cNvSpPr>
          <p:nvPr/>
        </p:nvSpPr>
        <p:spPr bwMode="auto">
          <a:xfrm>
            <a:off x="1371600" y="3886200"/>
            <a:ext cx="54879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r>
              <a:rPr lang="ja-JP" altLang="en-US">
                <a:solidFill>
                  <a:srgbClr val="FFFF99"/>
                </a:solidFill>
              </a:rPr>
              <a:t>&lt;&lt;</a:t>
            </a:r>
            <a:r>
              <a:rPr lang="ja-JP" altLang="en-US"/>
              <a:t>(</a:t>
            </a:r>
            <a:r>
              <a:rPr lang="ja-JP" altLang="en-US">
                <a:solidFill>
                  <a:srgbClr val="FFFF99"/>
                </a:solidFill>
              </a:rPr>
              <a:t>&lt;&lt;</a:t>
            </a:r>
            <a:r>
              <a:rPr lang="ja-JP" altLang="en-US"/>
              <a:t>+</a:t>
            </a:r>
            <a:r>
              <a:rPr lang="en-US" altLang="ja-JP">
                <a:solidFill>
                  <a:srgbClr val="FFFF99"/>
                </a:solidFill>
              </a:rPr>
              <a:t>&gt;&gt;</a:t>
            </a:r>
            <a:r>
              <a:rPr lang="en-US" altLang="ja-JP"/>
              <a:t>)</a:t>
            </a:r>
            <a:r>
              <a:rPr lang="en-US" altLang="ja-JP">
                <a:solidFill>
                  <a:srgbClr val="FFFF99"/>
                </a:solidFill>
              </a:rPr>
              <a:t>&gt;&gt;</a:t>
            </a:r>
            <a:r>
              <a:rPr lang="en-US" altLang="ja-JP"/>
              <a:t>-</a:t>
            </a:r>
            <a:r>
              <a:rPr lang="en-US" altLang="ja-JP">
                <a:solidFill>
                  <a:srgbClr val="FFFF99"/>
                </a:solidFill>
              </a:rPr>
              <a:t>&lt;&lt;</a:t>
            </a:r>
            <a:r>
              <a:rPr lang="en-US" altLang="ja-JP"/>
              <a:t>4</a:t>
            </a:r>
            <a:r>
              <a:rPr lang="en-US" altLang="ja-JP">
                <a:solidFill>
                  <a:srgbClr val="FFFF99"/>
                </a:solidFill>
              </a:rPr>
              <a:t>&gt;&gt;</a:t>
            </a:r>
            <a:r>
              <a:rPr lang="en-US" altLang="ja-JP"/>
              <a:t>*</a:t>
            </a:r>
            <a:r>
              <a:rPr lang="en-US" altLang="ja-JP">
                <a:solidFill>
                  <a:srgbClr val="FFFF99"/>
                </a:solidFill>
              </a:rPr>
              <a:t>&lt;&lt;</a:t>
            </a:r>
            <a:r>
              <a:rPr lang="en-US" altLang="ja-JP"/>
              <a:t>2</a:t>
            </a:r>
            <a:r>
              <a:rPr lang="en-US" altLang="ja-JP">
                <a:solidFill>
                  <a:srgbClr val="FFFF99"/>
                </a:solidFill>
              </a:rPr>
              <a:t>&gt;&gt;</a:t>
            </a:r>
            <a:r>
              <a:rPr lang="en-US" altLang="ja-JP"/>
              <a:t>$</a:t>
            </a:r>
          </a:p>
        </p:txBody>
      </p:sp>
      <p:sp>
        <p:nvSpPr>
          <p:cNvPr id="464908" name="Line 12"/>
          <p:cNvSpPr>
            <a:spLocks noChangeShapeType="1"/>
          </p:cNvSpPr>
          <p:nvPr/>
        </p:nvSpPr>
        <p:spPr bwMode="auto">
          <a:xfrm>
            <a:off x="3048000" y="2971800"/>
            <a:ext cx="106680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64909" name="Line 13"/>
          <p:cNvSpPr>
            <a:spLocks noChangeShapeType="1"/>
          </p:cNvSpPr>
          <p:nvPr/>
        </p:nvSpPr>
        <p:spPr bwMode="auto">
          <a:xfrm>
            <a:off x="2286000" y="4419600"/>
            <a:ext cx="114300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64910" name="Text Box 14"/>
          <p:cNvSpPr txBox="1">
            <a:spLocks noChangeArrowheads="1"/>
          </p:cNvSpPr>
          <p:nvPr/>
        </p:nvSpPr>
        <p:spPr bwMode="auto">
          <a:xfrm>
            <a:off x="1219200" y="4724400"/>
            <a:ext cx="3632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a:t>
            </a:r>
            <a:r>
              <a:rPr lang="ja-JP" altLang="en-US" sz="2800"/>
              <a:t>を</a:t>
            </a:r>
            <a:r>
              <a:rPr lang="ja-JP" altLang="en-US"/>
              <a:t> </a:t>
            </a:r>
            <a:r>
              <a:rPr lang="en-US" altLang="ja-JP"/>
              <a:t>E </a:t>
            </a:r>
            <a:r>
              <a:rPr lang="ja-JP" altLang="en-US"/>
              <a:t>→ </a:t>
            </a:r>
            <a:r>
              <a:rPr lang="en-US" altLang="ja-JP"/>
              <a:t>E+E </a:t>
            </a:r>
            <a:r>
              <a:rPr lang="ja-JP" altLang="en-US" sz="2800"/>
              <a:t>で還元</a:t>
            </a:r>
          </a:p>
        </p:txBody>
      </p:sp>
      <p:sp>
        <p:nvSpPr>
          <p:cNvPr id="464911" name="Text Box 15"/>
          <p:cNvSpPr txBox="1">
            <a:spLocks noChangeArrowheads="1"/>
          </p:cNvSpPr>
          <p:nvPr/>
        </p:nvSpPr>
        <p:spPr bwMode="auto">
          <a:xfrm>
            <a:off x="5257800" y="4724400"/>
            <a:ext cx="2662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a:t>
            </a:r>
            <a:r>
              <a:rPr lang="en-US" altLang="ja-JP"/>
              <a:t>E ) - 4 * 2 $</a:t>
            </a:r>
          </a:p>
        </p:txBody>
      </p:sp>
      <p:sp>
        <p:nvSpPr>
          <p:cNvPr id="464912" name="Line 16"/>
          <p:cNvSpPr>
            <a:spLocks noChangeShapeType="1"/>
          </p:cNvSpPr>
          <p:nvPr/>
        </p:nvSpPr>
        <p:spPr bwMode="auto">
          <a:xfrm>
            <a:off x="1676400" y="5943600"/>
            <a:ext cx="160020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64913" name="Text Box 17"/>
          <p:cNvSpPr txBox="1">
            <a:spLocks noChangeArrowheads="1"/>
          </p:cNvSpPr>
          <p:nvPr/>
        </p:nvSpPr>
        <p:spPr bwMode="auto">
          <a:xfrm>
            <a:off x="1371600" y="5410200"/>
            <a:ext cx="48021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r>
              <a:rPr lang="ja-JP" altLang="en-US">
                <a:solidFill>
                  <a:srgbClr val="FFFF99"/>
                </a:solidFill>
              </a:rPr>
              <a:t>&lt;&lt;</a:t>
            </a:r>
            <a:r>
              <a:rPr lang="ja-JP" altLang="en-US"/>
              <a:t>(</a:t>
            </a:r>
            <a:r>
              <a:rPr lang="en-US" altLang="ja-JP">
                <a:solidFill>
                  <a:srgbClr val="FFFF99"/>
                </a:solidFill>
              </a:rPr>
              <a:t>==</a:t>
            </a:r>
            <a:r>
              <a:rPr lang="en-US" altLang="ja-JP"/>
              <a:t>)</a:t>
            </a:r>
            <a:r>
              <a:rPr lang="en-US" altLang="ja-JP">
                <a:solidFill>
                  <a:srgbClr val="FFFF99"/>
                </a:solidFill>
              </a:rPr>
              <a:t>&gt;&gt;</a:t>
            </a:r>
            <a:r>
              <a:rPr lang="en-US" altLang="ja-JP"/>
              <a:t>-</a:t>
            </a:r>
            <a:r>
              <a:rPr lang="en-US" altLang="ja-JP">
                <a:solidFill>
                  <a:srgbClr val="FFFF99"/>
                </a:solidFill>
              </a:rPr>
              <a:t>&lt;&lt;</a:t>
            </a:r>
            <a:r>
              <a:rPr lang="en-US" altLang="ja-JP"/>
              <a:t>4</a:t>
            </a:r>
            <a:r>
              <a:rPr lang="en-US" altLang="ja-JP">
                <a:solidFill>
                  <a:srgbClr val="FFFF99"/>
                </a:solidFill>
              </a:rPr>
              <a:t>&gt;&gt;</a:t>
            </a:r>
            <a:r>
              <a:rPr lang="en-US" altLang="ja-JP"/>
              <a:t>*</a:t>
            </a:r>
            <a:r>
              <a:rPr lang="en-US" altLang="ja-JP">
                <a:solidFill>
                  <a:srgbClr val="FFFF99"/>
                </a:solidFill>
              </a:rPr>
              <a:t>&lt;&lt;</a:t>
            </a:r>
            <a:r>
              <a:rPr lang="en-US" altLang="ja-JP"/>
              <a:t>2</a:t>
            </a:r>
            <a:r>
              <a:rPr lang="en-US" altLang="ja-JP">
                <a:solidFill>
                  <a:srgbClr val="FFFF99"/>
                </a:solidFill>
              </a:rPr>
              <a:t>&gt;&gt;</a:t>
            </a:r>
            <a:r>
              <a:rPr lang="en-US" altLang="ja-JP"/>
              <a:t>$</a:t>
            </a:r>
          </a:p>
        </p:txBody>
      </p:sp>
      <p:sp>
        <p:nvSpPr>
          <p:cNvPr id="464914" name="AutoShape 18"/>
          <p:cNvSpPr>
            <a:spLocks noChangeArrowheads="1"/>
          </p:cNvSpPr>
          <p:nvPr/>
        </p:nvSpPr>
        <p:spPr bwMode="auto">
          <a:xfrm>
            <a:off x="2362200" y="6096000"/>
            <a:ext cx="3810000" cy="533400"/>
          </a:xfrm>
          <a:prstGeom prst="wedgeRoundRectCallout">
            <a:avLst>
              <a:gd name="adj1" fmla="val -43125"/>
              <a:gd name="adj2" fmla="val -7589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 は同じハンドル内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4906"/>
                                        </p:tgtEl>
                                        <p:attrNameLst>
                                          <p:attrName>style.visibility</p:attrName>
                                        </p:attrNameLst>
                                      </p:cBhvr>
                                      <p:to>
                                        <p:strVal val="visible"/>
                                      </p:to>
                                    </p:set>
                                    <p:animEffect transition="in" filter="checkerboard(across)">
                                      <p:cBhvr>
                                        <p:cTn id="7" dur="500"/>
                                        <p:tgtEl>
                                          <p:spTgt spid="4649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64900"/>
                                        </p:tgtEl>
                                        <p:attrNameLst>
                                          <p:attrName>style.visibility</p:attrName>
                                        </p:attrNameLst>
                                      </p:cBhvr>
                                      <p:to>
                                        <p:strVal val="visible"/>
                                      </p:to>
                                    </p:set>
                                    <p:animEffect transition="in" filter="checkerboard(across)">
                                      <p:cBhvr>
                                        <p:cTn id="12" dur="500"/>
                                        <p:tgtEl>
                                          <p:spTgt spid="4649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64908"/>
                                        </p:tgtEl>
                                        <p:attrNameLst>
                                          <p:attrName>style.visibility</p:attrName>
                                        </p:attrNameLst>
                                      </p:cBhvr>
                                      <p:to>
                                        <p:strVal val="visible"/>
                                      </p:to>
                                    </p:set>
                                    <p:animEffect transition="in" filter="checkerboard(across)">
                                      <p:cBhvr>
                                        <p:cTn id="17" dur="500"/>
                                        <p:tgtEl>
                                          <p:spTgt spid="4649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64904"/>
                                        </p:tgtEl>
                                        <p:attrNameLst>
                                          <p:attrName>style.visibility</p:attrName>
                                        </p:attrNameLst>
                                      </p:cBhvr>
                                      <p:to>
                                        <p:strVal val="visible"/>
                                      </p:to>
                                    </p:set>
                                    <p:animEffect transition="in" filter="checkerboard(across)">
                                      <p:cBhvr>
                                        <p:cTn id="22" dur="500"/>
                                        <p:tgtEl>
                                          <p:spTgt spid="4649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64905"/>
                                        </p:tgtEl>
                                        <p:attrNameLst>
                                          <p:attrName>style.visibility</p:attrName>
                                        </p:attrNameLst>
                                      </p:cBhvr>
                                      <p:to>
                                        <p:strVal val="visible"/>
                                      </p:to>
                                    </p:set>
                                    <p:animEffect transition="in" filter="checkerboard(across)">
                                      <p:cBhvr>
                                        <p:cTn id="27" dur="500"/>
                                        <p:tgtEl>
                                          <p:spTgt spid="46490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64907"/>
                                        </p:tgtEl>
                                        <p:attrNameLst>
                                          <p:attrName>style.visibility</p:attrName>
                                        </p:attrNameLst>
                                      </p:cBhvr>
                                      <p:to>
                                        <p:strVal val="visible"/>
                                      </p:to>
                                    </p:set>
                                    <p:animEffect transition="in" filter="checkerboard(across)">
                                      <p:cBhvr>
                                        <p:cTn id="32" dur="500"/>
                                        <p:tgtEl>
                                          <p:spTgt spid="46490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64909"/>
                                        </p:tgtEl>
                                        <p:attrNameLst>
                                          <p:attrName>style.visibility</p:attrName>
                                        </p:attrNameLst>
                                      </p:cBhvr>
                                      <p:to>
                                        <p:strVal val="visible"/>
                                      </p:to>
                                    </p:set>
                                    <p:animEffect transition="in" filter="checkerboard(across)">
                                      <p:cBhvr>
                                        <p:cTn id="37" dur="500"/>
                                        <p:tgtEl>
                                          <p:spTgt spid="46490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64910"/>
                                        </p:tgtEl>
                                        <p:attrNameLst>
                                          <p:attrName>style.visibility</p:attrName>
                                        </p:attrNameLst>
                                      </p:cBhvr>
                                      <p:to>
                                        <p:strVal val="visible"/>
                                      </p:to>
                                    </p:set>
                                    <p:animEffect transition="in" filter="checkerboard(across)">
                                      <p:cBhvr>
                                        <p:cTn id="42" dur="500"/>
                                        <p:tgtEl>
                                          <p:spTgt spid="4649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64911"/>
                                        </p:tgtEl>
                                        <p:attrNameLst>
                                          <p:attrName>style.visibility</p:attrName>
                                        </p:attrNameLst>
                                      </p:cBhvr>
                                      <p:to>
                                        <p:strVal val="visible"/>
                                      </p:to>
                                    </p:set>
                                    <p:animEffect transition="in" filter="checkerboard(across)">
                                      <p:cBhvr>
                                        <p:cTn id="47" dur="500"/>
                                        <p:tgtEl>
                                          <p:spTgt spid="46491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464913"/>
                                        </p:tgtEl>
                                        <p:attrNameLst>
                                          <p:attrName>style.visibility</p:attrName>
                                        </p:attrNameLst>
                                      </p:cBhvr>
                                      <p:to>
                                        <p:strVal val="visible"/>
                                      </p:to>
                                    </p:set>
                                    <p:animEffect transition="in" filter="checkerboard(across)">
                                      <p:cBhvr>
                                        <p:cTn id="52" dur="500"/>
                                        <p:tgtEl>
                                          <p:spTgt spid="4649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464912"/>
                                        </p:tgtEl>
                                        <p:attrNameLst>
                                          <p:attrName>style.visibility</p:attrName>
                                        </p:attrNameLst>
                                      </p:cBhvr>
                                      <p:to>
                                        <p:strVal val="visible"/>
                                      </p:to>
                                    </p:set>
                                    <p:animEffect transition="in" filter="checkerboard(across)">
                                      <p:cBhvr>
                                        <p:cTn id="57" dur="500"/>
                                        <p:tgtEl>
                                          <p:spTgt spid="46491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464914"/>
                                        </p:tgtEl>
                                        <p:attrNameLst>
                                          <p:attrName>style.visibility</p:attrName>
                                        </p:attrNameLst>
                                      </p:cBhvr>
                                      <p:to>
                                        <p:strVal val="visible"/>
                                      </p:to>
                                    </p:set>
                                    <p:animEffect transition="in" filter="checkerboard(across)">
                                      <p:cBhvr>
                                        <p:cTn id="62" dur="500"/>
                                        <p:tgtEl>
                                          <p:spTgt spid="464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900" grpId="0" autoUpdateAnimBg="0"/>
      <p:bldP spid="464904" grpId="0" autoUpdateAnimBg="0"/>
      <p:bldP spid="464905" grpId="0" autoUpdateAnimBg="0"/>
      <p:bldP spid="464906" grpId="0" animBg="1" autoUpdateAnimBg="0"/>
      <p:bldP spid="464907" grpId="0" autoUpdateAnimBg="0"/>
      <p:bldP spid="464908" grpId="0" animBg="1"/>
      <p:bldP spid="464909" grpId="0" animBg="1"/>
      <p:bldP spid="464910" grpId="0" autoUpdateAnimBg="0"/>
      <p:bldP spid="464911" grpId="0" autoUpdateAnimBg="0"/>
      <p:bldP spid="464912" grpId="0" animBg="1"/>
      <p:bldP spid="464913" grpId="0" autoUpdateAnimBg="0"/>
      <p:bldP spid="464914" grpId="0" animBg="1"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p>
        </p:txBody>
      </p:sp>
      <p:sp>
        <p:nvSpPr>
          <p:cNvPr id="84995" name="Rectangle 3"/>
          <p:cNvSpPr>
            <a:spLocks noGrp="1" noChangeArrowheads="1"/>
          </p:cNvSpPr>
          <p:nvPr>
            <p:ph idx="1"/>
          </p:nvPr>
        </p:nvSpPr>
        <p:spPr>
          <a:xfrm>
            <a:off x="10668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buFont typeface="Wingdings" panose="05000000000000000000" pitchFamily="2" charset="2"/>
              <a:buNone/>
            </a:pPr>
            <a:r>
              <a:rPr lang="ja-JP" altLang="en-US">
                <a:effectLst/>
              </a:rPr>
              <a:t>還元後の記号列 : $ ( </a:t>
            </a:r>
            <a:r>
              <a:rPr lang="en-US" altLang="ja-JP">
                <a:effectLst/>
              </a:rPr>
              <a:t>E ) - 4 * 2 $</a:t>
            </a:r>
            <a:endParaRPr lang="ja-JP" altLang="en-US">
              <a:effectLst/>
            </a:endParaRPr>
          </a:p>
        </p:txBody>
      </p:sp>
      <p:sp>
        <p:nvSpPr>
          <p:cNvPr id="470020" name="Text Box 4"/>
          <p:cNvSpPr txBox="1">
            <a:spLocks noChangeArrowheads="1"/>
          </p:cNvSpPr>
          <p:nvPr/>
        </p:nvSpPr>
        <p:spPr bwMode="auto">
          <a:xfrm>
            <a:off x="1447800" y="2438400"/>
            <a:ext cx="48021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r>
              <a:rPr lang="ja-JP" altLang="en-US">
                <a:solidFill>
                  <a:srgbClr val="FFFF99"/>
                </a:solidFill>
              </a:rPr>
              <a:t>&lt;&lt;</a:t>
            </a:r>
            <a:r>
              <a:rPr lang="ja-JP" altLang="en-US"/>
              <a:t>(</a:t>
            </a:r>
            <a:r>
              <a:rPr lang="ja-JP" altLang="en-US">
                <a:solidFill>
                  <a:srgbClr val="FFFF99"/>
                </a:solidFill>
              </a:rPr>
              <a:t>==</a:t>
            </a:r>
            <a:r>
              <a:rPr lang="en-US" altLang="ja-JP"/>
              <a:t>)</a:t>
            </a:r>
            <a:r>
              <a:rPr lang="en-US" altLang="ja-JP">
                <a:solidFill>
                  <a:srgbClr val="FFFF99"/>
                </a:solidFill>
              </a:rPr>
              <a:t>&gt;&gt;</a:t>
            </a:r>
            <a:r>
              <a:rPr lang="en-US" altLang="ja-JP"/>
              <a:t>-</a:t>
            </a:r>
            <a:r>
              <a:rPr lang="en-US" altLang="ja-JP">
                <a:solidFill>
                  <a:srgbClr val="FFFF99"/>
                </a:solidFill>
              </a:rPr>
              <a:t>&lt;&lt;</a:t>
            </a:r>
            <a:r>
              <a:rPr lang="en-US" altLang="ja-JP"/>
              <a:t>4</a:t>
            </a:r>
            <a:r>
              <a:rPr lang="en-US" altLang="ja-JP">
                <a:solidFill>
                  <a:srgbClr val="FFFF99"/>
                </a:solidFill>
              </a:rPr>
              <a:t>&gt;&gt;</a:t>
            </a:r>
            <a:r>
              <a:rPr lang="en-US" altLang="ja-JP"/>
              <a:t>*</a:t>
            </a:r>
            <a:r>
              <a:rPr lang="en-US" altLang="ja-JP">
                <a:solidFill>
                  <a:srgbClr val="FFFF99"/>
                </a:solidFill>
              </a:rPr>
              <a:t>&lt;&lt;</a:t>
            </a:r>
            <a:r>
              <a:rPr lang="en-US" altLang="ja-JP"/>
              <a:t>2</a:t>
            </a:r>
            <a:r>
              <a:rPr lang="en-US" altLang="ja-JP">
                <a:solidFill>
                  <a:srgbClr val="FFFF99"/>
                </a:solidFill>
              </a:rPr>
              <a:t>&gt;&gt;</a:t>
            </a:r>
            <a:r>
              <a:rPr lang="en-US" altLang="ja-JP"/>
              <a:t>$</a:t>
            </a:r>
          </a:p>
        </p:txBody>
      </p:sp>
      <p:sp>
        <p:nvSpPr>
          <p:cNvPr id="470021" name="Text Box 5"/>
          <p:cNvSpPr txBox="1">
            <a:spLocks noChangeArrowheads="1"/>
          </p:cNvSpPr>
          <p:nvPr/>
        </p:nvSpPr>
        <p:spPr bwMode="auto">
          <a:xfrm>
            <a:off x="1066800" y="3124200"/>
            <a:ext cx="36703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a:t>
            </a:r>
            <a:r>
              <a:rPr lang="ja-JP" altLang="en-US" sz="2800"/>
              <a:t>を</a:t>
            </a:r>
            <a:r>
              <a:rPr lang="ja-JP" altLang="en-US"/>
              <a:t> </a:t>
            </a:r>
            <a:r>
              <a:rPr lang="en-US" altLang="ja-JP"/>
              <a:t>E </a:t>
            </a:r>
            <a:r>
              <a:rPr lang="ja-JP" altLang="en-US"/>
              <a:t>→ ( </a:t>
            </a:r>
            <a:r>
              <a:rPr lang="en-US" altLang="ja-JP"/>
              <a:t>E ) </a:t>
            </a:r>
            <a:r>
              <a:rPr lang="ja-JP" altLang="en-US" sz="2800"/>
              <a:t>で還元</a:t>
            </a:r>
          </a:p>
        </p:txBody>
      </p:sp>
      <p:sp>
        <p:nvSpPr>
          <p:cNvPr id="470022" name="Text Box 6"/>
          <p:cNvSpPr txBox="1">
            <a:spLocks noChangeArrowheads="1"/>
          </p:cNvSpPr>
          <p:nvPr/>
        </p:nvSpPr>
        <p:spPr bwMode="auto">
          <a:xfrm>
            <a:off x="5257800" y="3124200"/>
            <a:ext cx="21891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E - 4 * 2 $</a:t>
            </a:r>
          </a:p>
        </p:txBody>
      </p:sp>
      <p:sp>
        <p:nvSpPr>
          <p:cNvPr id="470024" name="Text Box 8"/>
          <p:cNvSpPr txBox="1">
            <a:spLocks noChangeArrowheads="1"/>
          </p:cNvSpPr>
          <p:nvPr/>
        </p:nvSpPr>
        <p:spPr bwMode="auto">
          <a:xfrm>
            <a:off x="1371600" y="3886200"/>
            <a:ext cx="3617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r>
              <a:rPr lang="ja-JP" altLang="en-US">
                <a:solidFill>
                  <a:srgbClr val="FFFF99"/>
                </a:solidFill>
              </a:rPr>
              <a:t>&lt;&lt;</a:t>
            </a:r>
            <a:r>
              <a:rPr lang="en-US" altLang="ja-JP"/>
              <a:t>-</a:t>
            </a:r>
            <a:r>
              <a:rPr lang="en-US" altLang="ja-JP">
                <a:solidFill>
                  <a:srgbClr val="FFFF99"/>
                </a:solidFill>
              </a:rPr>
              <a:t>&lt;&lt;</a:t>
            </a:r>
            <a:r>
              <a:rPr lang="en-US" altLang="ja-JP"/>
              <a:t>4</a:t>
            </a:r>
            <a:r>
              <a:rPr lang="en-US" altLang="ja-JP">
                <a:solidFill>
                  <a:srgbClr val="FFFF99"/>
                </a:solidFill>
              </a:rPr>
              <a:t>&gt;&gt;</a:t>
            </a:r>
            <a:r>
              <a:rPr lang="en-US" altLang="ja-JP"/>
              <a:t>*</a:t>
            </a:r>
            <a:r>
              <a:rPr lang="en-US" altLang="ja-JP">
                <a:solidFill>
                  <a:srgbClr val="FFFF99"/>
                </a:solidFill>
              </a:rPr>
              <a:t>&lt;&lt;</a:t>
            </a:r>
            <a:r>
              <a:rPr lang="en-US" altLang="ja-JP"/>
              <a:t>2</a:t>
            </a:r>
            <a:r>
              <a:rPr lang="en-US" altLang="ja-JP">
                <a:solidFill>
                  <a:srgbClr val="FFFF99"/>
                </a:solidFill>
              </a:rPr>
              <a:t>&gt;&gt;</a:t>
            </a:r>
            <a:r>
              <a:rPr lang="en-US" altLang="ja-JP"/>
              <a:t>$</a:t>
            </a:r>
          </a:p>
        </p:txBody>
      </p:sp>
      <p:sp>
        <p:nvSpPr>
          <p:cNvPr id="470025" name="Line 9"/>
          <p:cNvSpPr>
            <a:spLocks noChangeShapeType="1"/>
          </p:cNvSpPr>
          <p:nvPr/>
        </p:nvSpPr>
        <p:spPr bwMode="auto">
          <a:xfrm>
            <a:off x="1752600" y="2971800"/>
            <a:ext cx="160020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70026" name="Line 10"/>
          <p:cNvSpPr>
            <a:spLocks noChangeShapeType="1"/>
          </p:cNvSpPr>
          <p:nvPr/>
        </p:nvSpPr>
        <p:spPr bwMode="auto">
          <a:xfrm>
            <a:off x="2286000" y="4419600"/>
            <a:ext cx="114300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70027" name="Text Box 11"/>
          <p:cNvSpPr txBox="1">
            <a:spLocks noChangeArrowheads="1"/>
          </p:cNvSpPr>
          <p:nvPr/>
        </p:nvSpPr>
        <p:spPr bwMode="auto">
          <a:xfrm>
            <a:off x="1219200" y="4724400"/>
            <a:ext cx="29956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4 </a:t>
            </a:r>
            <a:r>
              <a:rPr lang="ja-JP" altLang="en-US" sz="2800" dirty="0"/>
              <a:t>を</a:t>
            </a:r>
            <a:r>
              <a:rPr lang="ja-JP" altLang="en-US" dirty="0"/>
              <a:t> </a:t>
            </a:r>
            <a:r>
              <a:rPr lang="en-US" altLang="ja-JP" dirty="0"/>
              <a:t>E </a:t>
            </a:r>
            <a:r>
              <a:rPr lang="ja-JP" altLang="en-US" dirty="0"/>
              <a:t>→ </a:t>
            </a:r>
            <a:r>
              <a:rPr lang="en-US" altLang="ja-JP" i="1" dirty="0"/>
              <a:t>i</a:t>
            </a:r>
            <a:r>
              <a:rPr lang="en-US" altLang="ja-JP" dirty="0"/>
              <a:t> </a:t>
            </a:r>
            <a:r>
              <a:rPr lang="ja-JP" altLang="en-US" sz="2800" dirty="0"/>
              <a:t>で還元</a:t>
            </a:r>
          </a:p>
        </p:txBody>
      </p:sp>
      <p:sp>
        <p:nvSpPr>
          <p:cNvPr id="470028" name="Text Box 12"/>
          <p:cNvSpPr txBox="1">
            <a:spLocks noChangeArrowheads="1"/>
          </p:cNvSpPr>
          <p:nvPr/>
        </p:nvSpPr>
        <p:spPr bwMode="auto">
          <a:xfrm>
            <a:off x="5257800" y="4724400"/>
            <a:ext cx="22336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E - E * 2 $</a:t>
            </a:r>
          </a:p>
        </p:txBody>
      </p:sp>
      <p:sp>
        <p:nvSpPr>
          <p:cNvPr id="470029" name="Line 13"/>
          <p:cNvSpPr>
            <a:spLocks noChangeShapeType="1"/>
          </p:cNvSpPr>
          <p:nvPr/>
        </p:nvSpPr>
        <p:spPr bwMode="auto">
          <a:xfrm>
            <a:off x="2895600" y="5943600"/>
            <a:ext cx="114300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70030" name="Text Box 14"/>
          <p:cNvSpPr txBox="1">
            <a:spLocks noChangeArrowheads="1"/>
          </p:cNvSpPr>
          <p:nvPr/>
        </p:nvSpPr>
        <p:spPr bwMode="auto">
          <a:xfrm>
            <a:off x="1371600" y="5410200"/>
            <a:ext cx="29575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a:t>
            </a:r>
            <a:r>
              <a:rPr lang="ja-JP" altLang="en-US" dirty="0">
                <a:solidFill>
                  <a:srgbClr val="FFFF99"/>
                </a:solidFill>
              </a:rPr>
              <a:t>&lt;&lt;</a:t>
            </a:r>
            <a:r>
              <a:rPr lang="en-US" altLang="ja-JP" dirty="0"/>
              <a:t>-</a:t>
            </a:r>
            <a:r>
              <a:rPr lang="en-US" altLang="ja-JP" dirty="0">
                <a:solidFill>
                  <a:srgbClr val="FFFF99"/>
                </a:solidFill>
              </a:rPr>
              <a:t>&lt;&lt;</a:t>
            </a:r>
            <a:r>
              <a:rPr lang="en-US" altLang="ja-JP" dirty="0"/>
              <a:t>*</a:t>
            </a:r>
            <a:r>
              <a:rPr lang="en-US" altLang="ja-JP" dirty="0">
                <a:solidFill>
                  <a:srgbClr val="FFFF99"/>
                </a:solidFill>
              </a:rPr>
              <a:t>&lt;&lt;</a:t>
            </a:r>
            <a:r>
              <a:rPr lang="en-US" altLang="ja-JP" dirty="0"/>
              <a:t>2</a:t>
            </a:r>
            <a:r>
              <a:rPr lang="en-US" altLang="ja-JP" dirty="0">
                <a:solidFill>
                  <a:srgbClr val="FFFF99"/>
                </a:solidFill>
              </a:rPr>
              <a:t>&gt;&gt;</a:t>
            </a:r>
            <a:r>
              <a:rPr lang="en-US" altLang="ja-JP"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0020"/>
                                        </p:tgtEl>
                                        <p:attrNameLst>
                                          <p:attrName>style.visibility</p:attrName>
                                        </p:attrNameLst>
                                      </p:cBhvr>
                                      <p:to>
                                        <p:strVal val="visible"/>
                                      </p:to>
                                    </p:set>
                                    <p:animEffect transition="in" filter="checkerboard(across)">
                                      <p:cBhvr>
                                        <p:cTn id="7" dur="500"/>
                                        <p:tgtEl>
                                          <p:spTgt spid="4700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70025"/>
                                        </p:tgtEl>
                                        <p:attrNameLst>
                                          <p:attrName>style.visibility</p:attrName>
                                        </p:attrNameLst>
                                      </p:cBhvr>
                                      <p:to>
                                        <p:strVal val="visible"/>
                                      </p:to>
                                    </p:set>
                                    <p:animEffect transition="in" filter="checkerboard(across)">
                                      <p:cBhvr>
                                        <p:cTn id="12" dur="500"/>
                                        <p:tgtEl>
                                          <p:spTgt spid="4700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70021"/>
                                        </p:tgtEl>
                                        <p:attrNameLst>
                                          <p:attrName>style.visibility</p:attrName>
                                        </p:attrNameLst>
                                      </p:cBhvr>
                                      <p:to>
                                        <p:strVal val="visible"/>
                                      </p:to>
                                    </p:set>
                                    <p:animEffect transition="in" filter="checkerboard(across)">
                                      <p:cBhvr>
                                        <p:cTn id="17" dur="500"/>
                                        <p:tgtEl>
                                          <p:spTgt spid="4700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70022"/>
                                        </p:tgtEl>
                                        <p:attrNameLst>
                                          <p:attrName>style.visibility</p:attrName>
                                        </p:attrNameLst>
                                      </p:cBhvr>
                                      <p:to>
                                        <p:strVal val="visible"/>
                                      </p:to>
                                    </p:set>
                                    <p:animEffect transition="in" filter="checkerboard(across)">
                                      <p:cBhvr>
                                        <p:cTn id="22" dur="500"/>
                                        <p:tgtEl>
                                          <p:spTgt spid="4700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70024"/>
                                        </p:tgtEl>
                                        <p:attrNameLst>
                                          <p:attrName>style.visibility</p:attrName>
                                        </p:attrNameLst>
                                      </p:cBhvr>
                                      <p:to>
                                        <p:strVal val="visible"/>
                                      </p:to>
                                    </p:set>
                                    <p:animEffect transition="in" filter="checkerboard(across)">
                                      <p:cBhvr>
                                        <p:cTn id="27" dur="500"/>
                                        <p:tgtEl>
                                          <p:spTgt spid="4700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70026"/>
                                        </p:tgtEl>
                                        <p:attrNameLst>
                                          <p:attrName>style.visibility</p:attrName>
                                        </p:attrNameLst>
                                      </p:cBhvr>
                                      <p:to>
                                        <p:strVal val="visible"/>
                                      </p:to>
                                    </p:set>
                                    <p:animEffect transition="in" filter="checkerboard(across)">
                                      <p:cBhvr>
                                        <p:cTn id="32" dur="500"/>
                                        <p:tgtEl>
                                          <p:spTgt spid="47002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70027"/>
                                        </p:tgtEl>
                                        <p:attrNameLst>
                                          <p:attrName>style.visibility</p:attrName>
                                        </p:attrNameLst>
                                      </p:cBhvr>
                                      <p:to>
                                        <p:strVal val="visible"/>
                                      </p:to>
                                    </p:set>
                                    <p:animEffect transition="in" filter="checkerboard(across)">
                                      <p:cBhvr>
                                        <p:cTn id="37" dur="500"/>
                                        <p:tgtEl>
                                          <p:spTgt spid="47002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70028"/>
                                        </p:tgtEl>
                                        <p:attrNameLst>
                                          <p:attrName>style.visibility</p:attrName>
                                        </p:attrNameLst>
                                      </p:cBhvr>
                                      <p:to>
                                        <p:strVal val="visible"/>
                                      </p:to>
                                    </p:set>
                                    <p:animEffect transition="in" filter="checkerboard(across)">
                                      <p:cBhvr>
                                        <p:cTn id="42" dur="500"/>
                                        <p:tgtEl>
                                          <p:spTgt spid="47002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70030"/>
                                        </p:tgtEl>
                                        <p:attrNameLst>
                                          <p:attrName>style.visibility</p:attrName>
                                        </p:attrNameLst>
                                      </p:cBhvr>
                                      <p:to>
                                        <p:strVal val="visible"/>
                                      </p:to>
                                    </p:set>
                                    <p:animEffect transition="in" filter="checkerboard(across)">
                                      <p:cBhvr>
                                        <p:cTn id="47" dur="500"/>
                                        <p:tgtEl>
                                          <p:spTgt spid="47003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470029"/>
                                        </p:tgtEl>
                                        <p:attrNameLst>
                                          <p:attrName>style.visibility</p:attrName>
                                        </p:attrNameLst>
                                      </p:cBhvr>
                                      <p:to>
                                        <p:strVal val="visible"/>
                                      </p:to>
                                    </p:set>
                                    <p:animEffect transition="in" filter="checkerboard(across)">
                                      <p:cBhvr>
                                        <p:cTn id="52" dur="500"/>
                                        <p:tgtEl>
                                          <p:spTgt spid="470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20" grpId="0" autoUpdateAnimBg="0"/>
      <p:bldP spid="470021" grpId="0" autoUpdateAnimBg="0"/>
      <p:bldP spid="470022" grpId="0" autoUpdateAnimBg="0"/>
      <p:bldP spid="470024" grpId="0" autoUpdateAnimBg="0"/>
      <p:bldP spid="470025" grpId="0" animBg="1"/>
      <p:bldP spid="470026" grpId="0" animBg="1"/>
      <p:bldP spid="470027" grpId="0" autoUpdateAnimBg="0"/>
      <p:bldP spid="470028" grpId="0" autoUpdateAnimBg="0"/>
      <p:bldP spid="470029" grpId="0" animBg="1"/>
      <p:bldP spid="470030"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解析例</a:t>
            </a:r>
          </a:p>
        </p:txBody>
      </p:sp>
      <p:sp>
        <p:nvSpPr>
          <p:cNvPr id="86019" name="Rectangle 3"/>
          <p:cNvSpPr>
            <a:spLocks noGrp="1" noChangeArrowheads="1"/>
          </p:cNvSpPr>
          <p:nvPr>
            <p:ph idx="1"/>
          </p:nvPr>
        </p:nvSpPr>
        <p:spPr>
          <a:xfrm>
            <a:off x="10668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buFont typeface="Wingdings" panose="05000000000000000000" pitchFamily="2" charset="2"/>
              <a:buNone/>
            </a:pPr>
            <a:r>
              <a:rPr lang="ja-JP" altLang="en-US">
                <a:effectLst/>
              </a:rPr>
              <a:t>還元後の記号列 : $ </a:t>
            </a:r>
            <a:r>
              <a:rPr lang="en-US" altLang="ja-JP">
                <a:effectLst/>
              </a:rPr>
              <a:t>E - E * 2 $</a:t>
            </a:r>
            <a:endParaRPr lang="ja-JP" altLang="en-US">
              <a:effectLst/>
            </a:endParaRPr>
          </a:p>
        </p:txBody>
      </p:sp>
      <p:sp>
        <p:nvSpPr>
          <p:cNvPr id="471044" name="Text Box 4"/>
          <p:cNvSpPr txBox="1">
            <a:spLocks noChangeArrowheads="1"/>
          </p:cNvSpPr>
          <p:nvPr/>
        </p:nvSpPr>
        <p:spPr bwMode="auto">
          <a:xfrm>
            <a:off x="1447800" y="2438400"/>
            <a:ext cx="29575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r>
              <a:rPr lang="ja-JP" altLang="en-US">
                <a:solidFill>
                  <a:srgbClr val="FFFF99"/>
                </a:solidFill>
              </a:rPr>
              <a:t>&lt;&lt;</a:t>
            </a:r>
            <a:r>
              <a:rPr lang="en-US" altLang="ja-JP"/>
              <a:t>-</a:t>
            </a:r>
            <a:r>
              <a:rPr lang="en-US" altLang="ja-JP">
                <a:solidFill>
                  <a:srgbClr val="FFFF99"/>
                </a:solidFill>
              </a:rPr>
              <a:t>&lt;&lt;</a:t>
            </a:r>
            <a:r>
              <a:rPr lang="en-US" altLang="ja-JP"/>
              <a:t>*</a:t>
            </a:r>
            <a:r>
              <a:rPr lang="en-US" altLang="ja-JP">
                <a:solidFill>
                  <a:srgbClr val="FFFF99"/>
                </a:solidFill>
              </a:rPr>
              <a:t>&lt;&lt;</a:t>
            </a:r>
            <a:r>
              <a:rPr lang="en-US" altLang="ja-JP"/>
              <a:t>2</a:t>
            </a:r>
            <a:r>
              <a:rPr lang="en-US" altLang="ja-JP">
                <a:solidFill>
                  <a:srgbClr val="FFFF99"/>
                </a:solidFill>
              </a:rPr>
              <a:t>&gt;&gt;</a:t>
            </a:r>
            <a:r>
              <a:rPr lang="en-US" altLang="ja-JP"/>
              <a:t>$</a:t>
            </a:r>
          </a:p>
        </p:txBody>
      </p:sp>
      <p:sp>
        <p:nvSpPr>
          <p:cNvPr id="471045" name="Text Box 5"/>
          <p:cNvSpPr txBox="1">
            <a:spLocks noChangeArrowheads="1"/>
          </p:cNvSpPr>
          <p:nvPr/>
        </p:nvSpPr>
        <p:spPr bwMode="auto">
          <a:xfrm>
            <a:off x="1066800" y="3124200"/>
            <a:ext cx="29956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2 </a:t>
            </a:r>
            <a:r>
              <a:rPr lang="ja-JP" altLang="en-US" sz="2800" dirty="0"/>
              <a:t>を</a:t>
            </a:r>
            <a:r>
              <a:rPr lang="ja-JP" altLang="en-US" dirty="0"/>
              <a:t> </a:t>
            </a:r>
            <a:r>
              <a:rPr lang="en-US" altLang="ja-JP" dirty="0"/>
              <a:t>E </a:t>
            </a:r>
            <a:r>
              <a:rPr lang="ja-JP" altLang="en-US" dirty="0"/>
              <a:t>→ </a:t>
            </a:r>
            <a:r>
              <a:rPr lang="en-US" altLang="ja-JP" i="1" dirty="0"/>
              <a:t>i</a:t>
            </a:r>
            <a:r>
              <a:rPr lang="en-US" altLang="ja-JP" dirty="0"/>
              <a:t> </a:t>
            </a:r>
            <a:r>
              <a:rPr lang="ja-JP" altLang="en-US" sz="2800" dirty="0"/>
              <a:t>で還元</a:t>
            </a:r>
          </a:p>
        </p:txBody>
      </p:sp>
      <p:sp>
        <p:nvSpPr>
          <p:cNvPr id="471046" name="Text Box 6"/>
          <p:cNvSpPr txBox="1">
            <a:spLocks noChangeArrowheads="1"/>
          </p:cNvSpPr>
          <p:nvPr/>
        </p:nvSpPr>
        <p:spPr bwMode="auto">
          <a:xfrm>
            <a:off x="5257800" y="3124200"/>
            <a:ext cx="22780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E - E * E $</a:t>
            </a:r>
          </a:p>
        </p:txBody>
      </p:sp>
      <p:sp>
        <p:nvSpPr>
          <p:cNvPr id="471047" name="Text Box 7"/>
          <p:cNvSpPr txBox="1">
            <a:spLocks noChangeArrowheads="1"/>
          </p:cNvSpPr>
          <p:nvPr/>
        </p:nvSpPr>
        <p:spPr bwMode="auto">
          <a:xfrm>
            <a:off x="1371600" y="3886200"/>
            <a:ext cx="22971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r>
              <a:rPr lang="ja-JP" altLang="en-US">
                <a:solidFill>
                  <a:srgbClr val="FFFF99"/>
                </a:solidFill>
              </a:rPr>
              <a:t>&lt;&lt;</a:t>
            </a:r>
            <a:r>
              <a:rPr lang="en-US" altLang="ja-JP"/>
              <a:t>-</a:t>
            </a:r>
            <a:r>
              <a:rPr lang="en-US" altLang="ja-JP">
                <a:solidFill>
                  <a:srgbClr val="FFFF99"/>
                </a:solidFill>
              </a:rPr>
              <a:t>&lt;&lt;</a:t>
            </a:r>
            <a:r>
              <a:rPr lang="en-US" altLang="ja-JP"/>
              <a:t>*</a:t>
            </a:r>
            <a:r>
              <a:rPr lang="en-US" altLang="ja-JP">
                <a:solidFill>
                  <a:srgbClr val="FFFF99"/>
                </a:solidFill>
              </a:rPr>
              <a:t>&gt;&gt;</a:t>
            </a:r>
            <a:r>
              <a:rPr lang="en-US" altLang="ja-JP"/>
              <a:t>$</a:t>
            </a:r>
          </a:p>
        </p:txBody>
      </p:sp>
      <p:sp>
        <p:nvSpPr>
          <p:cNvPr id="471048" name="Line 8"/>
          <p:cNvSpPr>
            <a:spLocks noChangeShapeType="1"/>
          </p:cNvSpPr>
          <p:nvPr/>
        </p:nvSpPr>
        <p:spPr bwMode="auto">
          <a:xfrm>
            <a:off x="2971800" y="2971800"/>
            <a:ext cx="114300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71049" name="Line 9"/>
          <p:cNvSpPr>
            <a:spLocks noChangeShapeType="1"/>
          </p:cNvSpPr>
          <p:nvPr/>
        </p:nvSpPr>
        <p:spPr bwMode="auto">
          <a:xfrm>
            <a:off x="2286000" y="4419600"/>
            <a:ext cx="114300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71050" name="Text Box 10"/>
          <p:cNvSpPr txBox="1">
            <a:spLocks noChangeArrowheads="1"/>
          </p:cNvSpPr>
          <p:nvPr/>
        </p:nvSpPr>
        <p:spPr bwMode="auto">
          <a:xfrm>
            <a:off x="1219200" y="4724400"/>
            <a:ext cx="358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a:t>
            </a:r>
            <a:r>
              <a:rPr lang="ja-JP" altLang="en-US" sz="2800"/>
              <a:t>を</a:t>
            </a:r>
            <a:r>
              <a:rPr lang="ja-JP" altLang="en-US"/>
              <a:t> </a:t>
            </a:r>
            <a:r>
              <a:rPr lang="en-US" altLang="ja-JP"/>
              <a:t>E </a:t>
            </a:r>
            <a:r>
              <a:rPr lang="ja-JP" altLang="en-US"/>
              <a:t>→ </a:t>
            </a:r>
            <a:r>
              <a:rPr lang="en-US" altLang="ja-JP"/>
              <a:t>E*E </a:t>
            </a:r>
            <a:r>
              <a:rPr lang="ja-JP" altLang="en-US" sz="2800"/>
              <a:t>で還元</a:t>
            </a:r>
          </a:p>
        </p:txBody>
      </p:sp>
      <p:sp>
        <p:nvSpPr>
          <p:cNvPr id="471051" name="Text Box 11"/>
          <p:cNvSpPr txBox="1">
            <a:spLocks noChangeArrowheads="1"/>
          </p:cNvSpPr>
          <p:nvPr/>
        </p:nvSpPr>
        <p:spPr bwMode="auto">
          <a:xfrm>
            <a:off x="5257800" y="4724400"/>
            <a:ext cx="1624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E - E $</a:t>
            </a:r>
          </a:p>
        </p:txBody>
      </p:sp>
      <p:sp>
        <p:nvSpPr>
          <p:cNvPr id="471052" name="Line 12"/>
          <p:cNvSpPr>
            <a:spLocks noChangeShapeType="1"/>
          </p:cNvSpPr>
          <p:nvPr/>
        </p:nvSpPr>
        <p:spPr bwMode="auto">
          <a:xfrm>
            <a:off x="1676400" y="5943600"/>
            <a:ext cx="114300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71053" name="Text Box 13"/>
          <p:cNvSpPr txBox="1">
            <a:spLocks noChangeArrowheads="1"/>
          </p:cNvSpPr>
          <p:nvPr/>
        </p:nvSpPr>
        <p:spPr bwMode="auto">
          <a:xfrm>
            <a:off x="1371600" y="5410200"/>
            <a:ext cx="16367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a:t>
            </a:r>
            <a:r>
              <a:rPr lang="ja-JP" altLang="en-US" dirty="0">
                <a:solidFill>
                  <a:srgbClr val="FFFF99"/>
                </a:solidFill>
              </a:rPr>
              <a:t>&lt;&lt;</a:t>
            </a:r>
            <a:r>
              <a:rPr lang="en-US" altLang="ja-JP" dirty="0"/>
              <a:t>-</a:t>
            </a:r>
            <a:r>
              <a:rPr lang="en-US" altLang="ja-JP" dirty="0">
                <a:solidFill>
                  <a:srgbClr val="FFFF99"/>
                </a:solidFill>
              </a:rPr>
              <a:t>&gt;&gt;</a:t>
            </a:r>
            <a:r>
              <a:rPr lang="en-US" altLang="ja-JP"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1044"/>
                                        </p:tgtEl>
                                        <p:attrNameLst>
                                          <p:attrName>style.visibility</p:attrName>
                                        </p:attrNameLst>
                                      </p:cBhvr>
                                      <p:to>
                                        <p:strVal val="visible"/>
                                      </p:to>
                                    </p:set>
                                    <p:animEffect transition="in" filter="checkerboard(across)">
                                      <p:cBhvr>
                                        <p:cTn id="7" dur="500"/>
                                        <p:tgtEl>
                                          <p:spTgt spid="4710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71048"/>
                                        </p:tgtEl>
                                        <p:attrNameLst>
                                          <p:attrName>style.visibility</p:attrName>
                                        </p:attrNameLst>
                                      </p:cBhvr>
                                      <p:to>
                                        <p:strVal val="visible"/>
                                      </p:to>
                                    </p:set>
                                    <p:animEffect transition="in" filter="checkerboard(across)">
                                      <p:cBhvr>
                                        <p:cTn id="12" dur="500"/>
                                        <p:tgtEl>
                                          <p:spTgt spid="4710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71045"/>
                                        </p:tgtEl>
                                        <p:attrNameLst>
                                          <p:attrName>style.visibility</p:attrName>
                                        </p:attrNameLst>
                                      </p:cBhvr>
                                      <p:to>
                                        <p:strVal val="visible"/>
                                      </p:to>
                                    </p:set>
                                    <p:animEffect transition="in" filter="checkerboard(across)">
                                      <p:cBhvr>
                                        <p:cTn id="17" dur="500"/>
                                        <p:tgtEl>
                                          <p:spTgt spid="4710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71046"/>
                                        </p:tgtEl>
                                        <p:attrNameLst>
                                          <p:attrName>style.visibility</p:attrName>
                                        </p:attrNameLst>
                                      </p:cBhvr>
                                      <p:to>
                                        <p:strVal val="visible"/>
                                      </p:to>
                                    </p:set>
                                    <p:animEffect transition="in" filter="checkerboard(across)">
                                      <p:cBhvr>
                                        <p:cTn id="22" dur="500"/>
                                        <p:tgtEl>
                                          <p:spTgt spid="4710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71047"/>
                                        </p:tgtEl>
                                        <p:attrNameLst>
                                          <p:attrName>style.visibility</p:attrName>
                                        </p:attrNameLst>
                                      </p:cBhvr>
                                      <p:to>
                                        <p:strVal val="visible"/>
                                      </p:to>
                                    </p:set>
                                    <p:animEffect transition="in" filter="checkerboard(across)">
                                      <p:cBhvr>
                                        <p:cTn id="27" dur="500"/>
                                        <p:tgtEl>
                                          <p:spTgt spid="47104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71049"/>
                                        </p:tgtEl>
                                        <p:attrNameLst>
                                          <p:attrName>style.visibility</p:attrName>
                                        </p:attrNameLst>
                                      </p:cBhvr>
                                      <p:to>
                                        <p:strVal val="visible"/>
                                      </p:to>
                                    </p:set>
                                    <p:animEffect transition="in" filter="checkerboard(across)">
                                      <p:cBhvr>
                                        <p:cTn id="32" dur="500"/>
                                        <p:tgtEl>
                                          <p:spTgt spid="47104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71050"/>
                                        </p:tgtEl>
                                        <p:attrNameLst>
                                          <p:attrName>style.visibility</p:attrName>
                                        </p:attrNameLst>
                                      </p:cBhvr>
                                      <p:to>
                                        <p:strVal val="visible"/>
                                      </p:to>
                                    </p:set>
                                    <p:animEffect transition="in" filter="checkerboard(across)">
                                      <p:cBhvr>
                                        <p:cTn id="37" dur="500"/>
                                        <p:tgtEl>
                                          <p:spTgt spid="47105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71051"/>
                                        </p:tgtEl>
                                        <p:attrNameLst>
                                          <p:attrName>style.visibility</p:attrName>
                                        </p:attrNameLst>
                                      </p:cBhvr>
                                      <p:to>
                                        <p:strVal val="visible"/>
                                      </p:to>
                                    </p:set>
                                    <p:animEffect transition="in" filter="checkerboard(across)">
                                      <p:cBhvr>
                                        <p:cTn id="42" dur="500"/>
                                        <p:tgtEl>
                                          <p:spTgt spid="47105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71053"/>
                                        </p:tgtEl>
                                        <p:attrNameLst>
                                          <p:attrName>style.visibility</p:attrName>
                                        </p:attrNameLst>
                                      </p:cBhvr>
                                      <p:to>
                                        <p:strVal val="visible"/>
                                      </p:to>
                                    </p:set>
                                    <p:animEffect transition="in" filter="checkerboard(across)">
                                      <p:cBhvr>
                                        <p:cTn id="47" dur="500"/>
                                        <p:tgtEl>
                                          <p:spTgt spid="47105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471052"/>
                                        </p:tgtEl>
                                        <p:attrNameLst>
                                          <p:attrName>style.visibility</p:attrName>
                                        </p:attrNameLst>
                                      </p:cBhvr>
                                      <p:to>
                                        <p:strVal val="visible"/>
                                      </p:to>
                                    </p:set>
                                    <p:animEffect transition="in" filter="checkerboard(across)">
                                      <p:cBhvr>
                                        <p:cTn id="52" dur="500"/>
                                        <p:tgtEl>
                                          <p:spTgt spid="471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4" grpId="0" autoUpdateAnimBg="0"/>
      <p:bldP spid="471045" grpId="0" autoUpdateAnimBg="0"/>
      <p:bldP spid="471046" grpId="0" autoUpdateAnimBg="0"/>
      <p:bldP spid="471047" grpId="0" autoUpdateAnimBg="0"/>
      <p:bldP spid="471048" grpId="0" animBg="1"/>
      <p:bldP spid="471049" grpId="0" animBg="1"/>
      <p:bldP spid="471050" grpId="0" autoUpdateAnimBg="0"/>
      <p:bldP spid="471051" grpId="0" autoUpdateAnimBg="0"/>
      <p:bldP spid="471052" grpId="0" animBg="1"/>
      <p:bldP spid="471053" grpId="0"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解析例</a:t>
            </a:r>
          </a:p>
        </p:txBody>
      </p:sp>
      <p:sp>
        <p:nvSpPr>
          <p:cNvPr id="87043" name="Rectangle 3"/>
          <p:cNvSpPr>
            <a:spLocks noGrp="1" noChangeArrowheads="1"/>
          </p:cNvSpPr>
          <p:nvPr>
            <p:ph idx="1"/>
          </p:nvPr>
        </p:nvSpPr>
        <p:spPr>
          <a:xfrm>
            <a:off x="10668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buFont typeface="Wingdings" panose="05000000000000000000" pitchFamily="2" charset="2"/>
              <a:buNone/>
            </a:pPr>
            <a:r>
              <a:rPr lang="ja-JP" altLang="en-US">
                <a:effectLst/>
              </a:rPr>
              <a:t>還元後の記号列 : $ </a:t>
            </a:r>
            <a:r>
              <a:rPr lang="en-US" altLang="ja-JP">
                <a:effectLst/>
              </a:rPr>
              <a:t>E - E $</a:t>
            </a:r>
            <a:endParaRPr lang="ja-JP" altLang="en-US">
              <a:effectLst/>
            </a:endParaRPr>
          </a:p>
        </p:txBody>
      </p:sp>
      <p:sp>
        <p:nvSpPr>
          <p:cNvPr id="472068" name="Text Box 4"/>
          <p:cNvSpPr txBox="1">
            <a:spLocks noChangeArrowheads="1"/>
          </p:cNvSpPr>
          <p:nvPr/>
        </p:nvSpPr>
        <p:spPr bwMode="auto">
          <a:xfrm>
            <a:off x="1447800" y="2438400"/>
            <a:ext cx="16367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r>
              <a:rPr lang="en-US" altLang="ja-JP">
                <a:solidFill>
                  <a:srgbClr val="FFFF99"/>
                </a:solidFill>
              </a:rPr>
              <a:t>&lt;&lt;</a:t>
            </a:r>
            <a:r>
              <a:rPr lang="en-US" altLang="ja-JP"/>
              <a:t>-</a:t>
            </a:r>
            <a:r>
              <a:rPr lang="en-US" altLang="ja-JP">
                <a:solidFill>
                  <a:srgbClr val="FFFF99"/>
                </a:solidFill>
              </a:rPr>
              <a:t>&gt;&gt;</a:t>
            </a:r>
            <a:r>
              <a:rPr lang="en-US" altLang="ja-JP"/>
              <a:t>$</a:t>
            </a:r>
          </a:p>
        </p:txBody>
      </p:sp>
      <p:sp>
        <p:nvSpPr>
          <p:cNvPr id="472069" name="Text Box 5"/>
          <p:cNvSpPr txBox="1">
            <a:spLocks noChangeArrowheads="1"/>
          </p:cNvSpPr>
          <p:nvPr/>
        </p:nvSpPr>
        <p:spPr bwMode="auto">
          <a:xfrm>
            <a:off x="1066800" y="3124200"/>
            <a:ext cx="34448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a:t>
            </a:r>
            <a:r>
              <a:rPr lang="ja-JP" altLang="en-US" sz="2800"/>
              <a:t>を</a:t>
            </a:r>
            <a:r>
              <a:rPr lang="ja-JP" altLang="en-US"/>
              <a:t> </a:t>
            </a:r>
            <a:r>
              <a:rPr lang="en-US" altLang="ja-JP"/>
              <a:t>E </a:t>
            </a:r>
            <a:r>
              <a:rPr lang="ja-JP" altLang="en-US"/>
              <a:t>→ </a:t>
            </a:r>
            <a:r>
              <a:rPr lang="en-US" altLang="ja-JP"/>
              <a:t>E-E </a:t>
            </a:r>
            <a:r>
              <a:rPr lang="ja-JP" altLang="en-US" sz="2800"/>
              <a:t>で還元</a:t>
            </a:r>
          </a:p>
        </p:txBody>
      </p:sp>
      <p:sp>
        <p:nvSpPr>
          <p:cNvPr id="472070" name="Text Box 6"/>
          <p:cNvSpPr txBox="1">
            <a:spLocks noChangeArrowheads="1"/>
          </p:cNvSpPr>
          <p:nvPr/>
        </p:nvSpPr>
        <p:spPr bwMode="auto">
          <a:xfrm>
            <a:off x="5257800" y="3124200"/>
            <a:ext cx="10382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E $</a:t>
            </a:r>
          </a:p>
        </p:txBody>
      </p:sp>
      <p:sp>
        <p:nvSpPr>
          <p:cNvPr id="472071" name="Text Box 7"/>
          <p:cNvSpPr txBox="1">
            <a:spLocks noChangeArrowheads="1"/>
          </p:cNvSpPr>
          <p:nvPr/>
        </p:nvSpPr>
        <p:spPr bwMode="auto">
          <a:xfrm>
            <a:off x="1371600" y="38862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r>
              <a:rPr lang="en-US" altLang="ja-JP">
                <a:solidFill>
                  <a:srgbClr val="FFFF99"/>
                </a:solidFill>
              </a:rPr>
              <a:t>**</a:t>
            </a:r>
            <a:r>
              <a:rPr lang="en-US" altLang="ja-JP"/>
              <a:t>$</a:t>
            </a:r>
          </a:p>
        </p:txBody>
      </p:sp>
      <p:sp>
        <p:nvSpPr>
          <p:cNvPr id="472072" name="Line 8"/>
          <p:cNvSpPr>
            <a:spLocks noChangeShapeType="1"/>
          </p:cNvSpPr>
          <p:nvPr/>
        </p:nvSpPr>
        <p:spPr bwMode="auto">
          <a:xfrm>
            <a:off x="1676400" y="2971800"/>
            <a:ext cx="114300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72078" name="Text Box 14"/>
          <p:cNvSpPr txBox="1">
            <a:spLocks noChangeArrowheads="1"/>
          </p:cNvSpPr>
          <p:nvPr/>
        </p:nvSpPr>
        <p:spPr bwMode="auto">
          <a:xfrm>
            <a:off x="1905000" y="4800600"/>
            <a:ext cx="43354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 になったので受理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animEffect transition="in" filter="checkerboard(across)">
                                      <p:cBhvr>
                                        <p:cTn id="7" dur="500"/>
                                        <p:tgtEl>
                                          <p:spTgt spid="4720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72072"/>
                                        </p:tgtEl>
                                        <p:attrNameLst>
                                          <p:attrName>style.visibility</p:attrName>
                                        </p:attrNameLst>
                                      </p:cBhvr>
                                      <p:to>
                                        <p:strVal val="visible"/>
                                      </p:to>
                                    </p:set>
                                    <p:animEffect transition="in" filter="checkerboard(across)">
                                      <p:cBhvr>
                                        <p:cTn id="12" dur="500"/>
                                        <p:tgtEl>
                                          <p:spTgt spid="4720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72069"/>
                                        </p:tgtEl>
                                        <p:attrNameLst>
                                          <p:attrName>style.visibility</p:attrName>
                                        </p:attrNameLst>
                                      </p:cBhvr>
                                      <p:to>
                                        <p:strVal val="visible"/>
                                      </p:to>
                                    </p:set>
                                    <p:animEffect transition="in" filter="checkerboard(across)">
                                      <p:cBhvr>
                                        <p:cTn id="17" dur="500"/>
                                        <p:tgtEl>
                                          <p:spTgt spid="4720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72070"/>
                                        </p:tgtEl>
                                        <p:attrNameLst>
                                          <p:attrName>style.visibility</p:attrName>
                                        </p:attrNameLst>
                                      </p:cBhvr>
                                      <p:to>
                                        <p:strVal val="visible"/>
                                      </p:to>
                                    </p:set>
                                    <p:animEffect transition="in" filter="checkerboard(across)">
                                      <p:cBhvr>
                                        <p:cTn id="22" dur="500"/>
                                        <p:tgtEl>
                                          <p:spTgt spid="47207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72071"/>
                                        </p:tgtEl>
                                        <p:attrNameLst>
                                          <p:attrName>style.visibility</p:attrName>
                                        </p:attrNameLst>
                                      </p:cBhvr>
                                      <p:to>
                                        <p:strVal val="visible"/>
                                      </p:to>
                                    </p:set>
                                    <p:animEffect transition="in" filter="checkerboard(across)">
                                      <p:cBhvr>
                                        <p:cTn id="27" dur="500"/>
                                        <p:tgtEl>
                                          <p:spTgt spid="47207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72078"/>
                                        </p:tgtEl>
                                        <p:attrNameLst>
                                          <p:attrName>style.visibility</p:attrName>
                                        </p:attrNameLst>
                                      </p:cBhvr>
                                      <p:to>
                                        <p:strVal val="visible"/>
                                      </p:to>
                                    </p:set>
                                    <p:animEffect transition="in" filter="checkerboard(across)">
                                      <p:cBhvr>
                                        <p:cTn id="32" dur="500"/>
                                        <p:tgtEl>
                                          <p:spTgt spid="472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autoUpdateAnimBg="0"/>
      <p:bldP spid="472069" grpId="0" autoUpdateAnimBg="0"/>
      <p:bldP spid="472070" grpId="0" autoUpdateAnimBg="0"/>
      <p:bldP spid="472071" grpId="0" autoUpdateAnimBg="0"/>
      <p:bldP spid="472072" grpId="0" animBg="1"/>
      <p:bldP spid="472078"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932" name="Group 132"/>
          <p:cNvGraphicFramePr>
            <a:graphicFrameLocks noGrp="1"/>
          </p:cNvGraphicFramePr>
          <p:nvPr>
            <p:extLst>
              <p:ext uri="{D42A27DB-BD31-4B8C-83A1-F6EECF244321}">
                <p14:modId xmlns:p14="http://schemas.microsoft.com/office/powerpoint/2010/main" val="2972262059"/>
              </p:ext>
            </p:extLst>
          </p:nvPr>
        </p:nvGraphicFramePr>
        <p:xfrm>
          <a:off x="152400" y="2362200"/>
          <a:ext cx="8839200" cy="3808413"/>
        </p:xfrm>
        <a:graphic>
          <a:graphicData uri="http://schemas.openxmlformats.org/drawingml/2006/table">
            <a:tbl>
              <a:tblPr/>
              <a:tblGrid>
                <a:gridCol w="2171031">
                  <a:extLst>
                    <a:ext uri="{9D8B030D-6E8A-4147-A177-3AD203B41FA5}">
                      <a16:colId xmlns:a16="http://schemas.microsoft.com/office/drawing/2014/main" val="20000"/>
                    </a:ext>
                  </a:extLst>
                </a:gridCol>
                <a:gridCol w="4153569">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tblGrid>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入力列</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優先順位付記号列</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還元</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出力</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18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5</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- 4 * 2 $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1800" baseline="0" dirty="0">
                          <a:solidFill>
                            <a:schemeClr val="tx1"/>
                          </a:solidFill>
                        </a:rPr>
                        <a:t>$&lt;&lt;(</a:t>
                      </a:r>
                      <a:r>
                        <a:rPr lang="ja-JP" altLang="en-US" sz="1800" b="1" u="sng" baseline="0" dirty="0">
                          <a:solidFill>
                            <a:srgbClr val="FFFF99"/>
                          </a:solidFill>
                        </a:rPr>
                        <a:t>&lt;&lt;5&gt;&gt;</a:t>
                      </a:r>
                      <a:r>
                        <a:rPr lang="ja-JP" altLang="en-US" sz="1800" baseline="0" dirty="0">
                          <a:solidFill>
                            <a:schemeClr val="tx1"/>
                          </a:solidFill>
                        </a:rPr>
                        <a:t>+&lt;&lt;</a:t>
                      </a:r>
                      <a:r>
                        <a:rPr lang="en-US" altLang="ja-JP" sz="1800" baseline="0" dirty="0">
                          <a:solidFill>
                            <a:schemeClr val="tx1"/>
                          </a:solidFill>
                        </a:rPr>
                        <a:t>x&gt;&gt;)&gt;&gt;-&lt;&lt;4&gt;&gt;*&lt;&lt;2&gt;&gt;$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PUSHI  5</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x</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- 4 * 2 $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1800" baseline="0" dirty="0">
                          <a:solidFill>
                            <a:schemeClr val="tx1"/>
                          </a:solidFill>
                        </a:rPr>
                        <a:t>$&lt;&lt;(&lt;&lt;+</a:t>
                      </a:r>
                      <a:r>
                        <a:rPr lang="ja-JP" altLang="en-US" sz="1800" b="1" u="sng" baseline="0" dirty="0">
                          <a:solidFill>
                            <a:srgbClr val="FFFF99"/>
                          </a:solidFill>
                        </a:rPr>
                        <a:t>&lt;&lt;</a:t>
                      </a:r>
                      <a:r>
                        <a:rPr lang="en-US" altLang="ja-JP" sz="1800" b="1" u="sng" baseline="0" dirty="0">
                          <a:solidFill>
                            <a:srgbClr val="FFFF99"/>
                          </a:solidFill>
                        </a:rPr>
                        <a:t>x&gt;&gt;</a:t>
                      </a:r>
                      <a:r>
                        <a:rPr lang="en-US" altLang="ja-JP" sz="1800" baseline="0" dirty="0">
                          <a:solidFill>
                            <a:schemeClr val="tx1"/>
                          </a:solidFill>
                        </a:rPr>
                        <a:t>)&gt;&gt;-&lt;&lt;4&gt;&gt;*&lt;&lt;2&gt;&gt;$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endPar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PUSH &amp;x</a:t>
                      </a:r>
                      <a:endPar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E + E</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- 4 * 2 $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1800" baseline="0" dirty="0">
                          <a:solidFill>
                            <a:schemeClr val="tx1"/>
                          </a:solidFill>
                        </a:rPr>
                        <a:t>$&lt;&lt;(</a:t>
                      </a:r>
                      <a:r>
                        <a:rPr lang="ja-JP" altLang="en-US" sz="1800" b="1" u="sng" baseline="0" dirty="0">
                          <a:solidFill>
                            <a:srgbClr val="FFFF99"/>
                          </a:solidFill>
                        </a:rPr>
                        <a:t>&lt;&lt;+</a:t>
                      </a:r>
                      <a:r>
                        <a:rPr lang="en-US" altLang="ja-JP" sz="1800" b="1" u="sng" baseline="0" dirty="0">
                          <a:solidFill>
                            <a:srgbClr val="FFFF99"/>
                          </a:solidFill>
                        </a:rPr>
                        <a:t>&gt;&gt;</a:t>
                      </a:r>
                      <a:r>
                        <a:rPr lang="en-US" altLang="ja-JP" sz="1800" baseline="0" dirty="0">
                          <a:solidFill>
                            <a:schemeClr val="tx1"/>
                          </a:solidFill>
                        </a:rPr>
                        <a:t>)&gt;&gt;-&lt;&lt;4&gt;&gt;*&lt;&lt;2&gt;&gt;$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 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1" i="0" u="heavy"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 E )</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- 4 * 2 $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1800" baseline="0" dirty="0">
                          <a:solidFill>
                            <a:schemeClr val="tx1"/>
                          </a:solidFill>
                        </a:rPr>
                        <a:t>$</a:t>
                      </a:r>
                      <a:r>
                        <a:rPr lang="ja-JP" altLang="en-US" sz="1800" b="1" u="sng" baseline="0" dirty="0">
                          <a:solidFill>
                            <a:srgbClr val="FFFF99"/>
                          </a:solidFill>
                        </a:rPr>
                        <a:t>&lt;&lt;(</a:t>
                      </a:r>
                      <a:r>
                        <a:rPr lang="en-US" altLang="ja-JP" sz="1800" b="1" u="sng" baseline="0" dirty="0">
                          <a:solidFill>
                            <a:srgbClr val="FFFF99"/>
                          </a:solidFill>
                        </a:rPr>
                        <a:t>==)&gt;&gt;</a:t>
                      </a:r>
                      <a:r>
                        <a:rPr lang="en-US" altLang="ja-JP" sz="1800" baseline="0" dirty="0">
                          <a:solidFill>
                            <a:schemeClr val="tx1"/>
                          </a:solidFill>
                        </a:rPr>
                        <a:t>-&lt;&lt;4&gt;&gt;*&lt;&lt;2&gt;&gt;$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E - </a:t>
                      </a:r>
                      <a:r>
                        <a:rPr kumimoji="1" lang="en-US" altLang="ja-JP" sz="18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4</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2 $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1800" baseline="0" dirty="0">
                          <a:solidFill>
                            <a:schemeClr val="tx1"/>
                          </a:solidFill>
                        </a:rPr>
                        <a:t>$&lt;&lt;</a:t>
                      </a:r>
                      <a:r>
                        <a:rPr lang="en-US" altLang="ja-JP" sz="1800" baseline="0" dirty="0">
                          <a:solidFill>
                            <a:schemeClr val="tx1"/>
                          </a:solidFill>
                        </a:rPr>
                        <a:t>-</a:t>
                      </a:r>
                      <a:r>
                        <a:rPr lang="en-US" altLang="ja-JP" sz="1800" b="1" u="sng" baseline="0" dirty="0">
                          <a:solidFill>
                            <a:srgbClr val="FFFF99"/>
                          </a:solidFill>
                        </a:rPr>
                        <a:t>&lt;&lt;4&gt;&gt;</a:t>
                      </a:r>
                      <a:r>
                        <a:rPr lang="en-US" altLang="ja-JP" sz="1800" baseline="0" dirty="0">
                          <a:solidFill>
                            <a:schemeClr val="tx1"/>
                          </a:solidFill>
                        </a:rPr>
                        <a:t>*&lt;&lt;2&gt;&gt;$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PUSHI  4</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E</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ja-JP" altLang="en-US" sz="18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2</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1800" baseline="0" dirty="0">
                          <a:solidFill>
                            <a:schemeClr val="tx1"/>
                          </a:solidFill>
                        </a:rPr>
                        <a:t>$&lt;&lt;</a:t>
                      </a:r>
                      <a:r>
                        <a:rPr lang="en-US" altLang="ja-JP" sz="1800" baseline="0" dirty="0">
                          <a:solidFill>
                            <a:schemeClr val="tx1"/>
                          </a:solidFill>
                        </a:rPr>
                        <a:t>-&lt;&lt;*</a:t>
                      </a:r>
                      <a:r>
                        <a:rPr lang="en-US" altLang="ja-JP" sz="1800" b="1" u="sng" baseline="0" dirty="0">
                          <a:solidFill>
                            <a:srgbClr val="FFFF99"/>
                          </a:solidFill>
                        </a:rPr>
                        <a:t>&lt;&lt;2&gt;&gt;</a:t>
                      </a:r>
                      <a:r>
                        <a:rPr lang="en-US" altLang="ja-JP" sz="1800" baseline="0" dirty="0">
                          <a:solidFill>
                            <a:schemeClr val="tx1"/>
                          </a:solidFill>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PUSHI  2</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E - </a:t>
                      </a:r>
                      <a:r>
                        <a:rPr kumimoji="1" lang="en-US" altLang="ja-JP" sz="18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E * E</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endPar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1800" baseline="0" dirty="0">
                          <a:solidFill>
                            <a:schemeClr val="tx1"/>
                          </a:solidFill>
                        </a:rPr>
                        <a:t>$&lt;&lt;</a:t>
                      </a:r>
                      <a:r>
                        <a:rPr lang="en-US" altLang="ja-JP" sz="1800" baseline="0" dirty="0">
                          <a:solidFill>
                            <a:schemeClr val="tx1"/>
                          </a:solidFill>
                        </a:rPr>
                        <a:t>-</a:t>
                      </a:r>
                      <a:r>
                        <a:rPr lang="en-US" altLang="ja-JP" sz="1800" b="1" u="sng" baseline="0" dirty="0">
                          <a:solidFill>
                            <a:srgbClr val="FFFF99"/>
                          </a:solidFill>
                        </a:rPr>
                        <a:t>&lt;&lt;*&gt;&gt;</a:t>
                      </a:r>
                      <a:r>
                        <a:rPr lang="en-US" altLang="ja-JP" sz="1800" baseline="0" dirty="0">
                          <a:solidFill>
                            <a:schemeClr val="tx1"/>
                          </a:solidFill>
                        </a:rPr>
                        <a: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 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MUL</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7"/>
                  </a:ext>
                </a:extLst>
              </a:tr>
              <a:tr h="381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1" i="0" u="sng" strike="noStrike" cap="small" normalizeH="0" baseline="0" dirty="0">
                          <a:ln>
                            <a:noFill/>
                          </a:ln>
                          <a:solidFill>
                            <a:srgbClr val="FFFF99"/>
                          </a:solidFill>
                          <a:effectLst/>
                          <a:latin typeface="Times New Roman" panose="02020603050405020304" pitchFamily="18" charset="0"/>
                          <a:ea typeface="ＭＳ Ｐゴシック" panose="020B0600070205080204" pitchFamily="50" charset="-128"/>
                        </a:rPr>
                        <a:t>E - E</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18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&lt;&lt;-&gt;&gt;</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a:t>
                      </a:r>
                      <a:r>
                        <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 - 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SUB</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8"/>
                  </a:ext>
                </a:extLst>
              </a:tr>
              <a:tr h="3794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 E</a:t>
                      </a:r>
                      <a:r>
                        <a:rPr kumimoji="1" lang="ja-JP" altLang="en-US" sz="18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a:t>
                      </a:r>
                      <a:r>
                        <a:rPr kumimoji="1" lang="en-US" altLang="ja-JP" sz="1800" b="1" i="0" u="sng" strike="noStrike" cap="none" normalizeH="0" baseline="0" dirty="0">
                          <a:ln>
                            <a:noFill/>
                          </a:ln>
                          <a:solidFill>
                            <a:srgbClr val="FFFF99"/>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9"/>
                  </a:ext>
                </a:extLst>
              </a:tr>
            </a:tbl>
          </a:graphicData>
        </a:graphic>
      </p:graphicFrame>
      <p:sp>
        <p:nvSpPr>
          <p:cNvPr id="2" name="タイトル 1"/>
          <p:cNvSpPr>
            <a:spLocks noGrp="1"/>
          </p:cNvSpPr>
          <p:nvPr>
            <p:ph type="title"/>
          </p:nvPr>
        </p:nvSpPr>
        <p:spPr/>
        <p:txBody>
          <a:bodyPr/>
          <a:lstStyle/>
          <a:p>
            <a:r>
              <a:rPr kumimoji="1" lang="ja-JP" altLang="en-US" dirty="0"/>
              <a:t>解析例</a:t>
            </a:r>
          </a:p>
        </p:txBody>
      </p:sp>
      <p:sp>
        <p:nvSpPr>
          <p:cNvPr id="5" name="Rectangle 3"/>
          <p:cNvSpPr txBox="1">
            <a:spLocks noChangeArrowheads="1"/>
          </p:cNvSpPr>
          <p:nvPr/>
        </p:nvSpPr>
        <p:spPr>
          <a:xfrm>
            <a:off x="1066800" y="1524000"/>
            <a:ext cx="74676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a:lstStyle>
          <a:p>
            <a:r>
              <a:rPr lang="ja-JP" altLang="en-US" kern="0" dirty="0">
                <a:effectLst/>
              </a:rPr>
              <a:t>入力列 $ ( </a:t>
            </a:r>
            <a:r>
              <a:rPr lang="en-US" altLang="ja-JP" kern="0" dirty="0">
                <a:effectLst/>
              </a:rPr>
              <a:t>5 + x ) – 4 * 2 $</a:t>
            </a:r>
          </a:p>
        </p:txBody>
      </p:sp>
    </p:spTree>
    <p:extLst>
      <p:ext uri="{BB962C8B-B14F-4D97-AF65-F5344CB8AC3E}">
        <p14:creationId xmlns:p14="http://schemas.microsoft.com/office/powerpoint/2010/main" val="59164042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演算子順位構文解析</a:t>
            </a:r>
            <a:endParaRPr lang="ja-JP" altLang="en-US" sz="4000">
              <a:effectLst/>
            </a:endParaRPr>
          </a:p>
        </p:txBody>
      </p:sp>
      <p:sp>
        <p:nvSpPr>
          <p:cNvPr id="88067" name="Rectangle 3"/>
          <p:cNvSpPr>
            <a:spLocks noGrp="1" noChangeArrowheads="1"/>
          </p:cNvSpPr>
          <p:nvPr>
            <p:ph idx="1"/>
          </p:nvPr>
        </p:nvSpPr>
        <p:spPr>
          <a:xfrm>
            <a:off x="1066800" y="1143000"/>
            <a:ext cx="7620000" cy="548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dirty="0">
                <a:effectLst/>
              </a:rPr>
              <a:t>演算子間の優先順位を定義</a:t>
            </a:r>
          </a:p>
          <a:p>
            <a:pPr lvl="1">
              <a:lnSpc>
                <a:spcPct val="90000"/>
              </a:lnSpc>
            </a:pPr>
            <a:r>
              <a:rPr lang="en-US" altLang="ja-JP" dirty="0">
                <a:effectLst/>
              </a:rPr>
              <a:t>A &lt;&lt; B : A </a:t>
            </a:r>
            <a:r>
              <a:rPr lang="ja-JP" altLang="en-US" dirty="0" err="1">
                <a:effectLst/>
              </a:rPr>
              <a:t>の優</a:t>
            </a:r>
            <a:r>
              <a:rPr lang="ja-JP" altLang="en-US" dirty="0">
                <a:effectLst/>
              </a:rPr>
              <a:t>先順位 &lt; </a:t>
            </a:r>
            <a:r>
              <a:rPr lang="en-US" altLang="ja-JP" dirty="0">
                <a:effectLst/>
              </a:rPr>
              <a:t>B </a:t>
            </a:r>
            <a:r>
              <a:rPr lang="ja-JP" altLang="en-US" dirty="0" err="1">
                <a:effectLst/>
              </a:rPr>
              <a:t>の優</a:t>
            </a:r>
            <a:r>
              <a:rPr lang="ja-JP" altLang="en-US" dirty="0">
                <a:effectLst/>
              </a:rPr>
              <a:t>先順位</a:t>
            </a:r>
          </a:p>
          <a:p>
            <a:pPr lvl="1">
              <a:lnSpc>
                <a:spcPct val="90000"/>
              </a:lnSpc>
            </a:pPr>
            <a:r>
              <a:rPr lang="en-US" altLang="ja-JP" dirty="0">
                <a:effectLst/>
              </a:rPr>
              <a:t>A &gt;&gt; B : A </a:t>
            </a:r>
            <a:r>
              <a:rPr lang="ja-JP" altLang="en-US" dirty="0" err="1">
                <a:effectLst/>
              </a:rPr>
              <a:t>の優</a:t>
            </a:r>
            <a:r>
              <a:rPr lang="ja-JP" altLang="en-US" dirty="0">
                <a:effectLst/>
              </a:rPr>
              <a:t>先順位 &gt; </a:t>
            </a:r>
            <a:r>
              <a:rPr lang="en-US" altLang="ja-JP" dirty="0">
                <a:effectLst/>
              </a:rPr>
              <a:t>B </a:t>
            </a:r>
            <a:r>
              <a:rPr lang="ja-JP" altLang="en-US" dirty="0" err="1">
                <a:effectLst/>
              </a:rPr>
              <a:t>の優</a:t>
            </a:r>
            <a:r>
              <a:rPr lang="ja-JP" altLang="en-US" dirty="0">
                <a:effectLst/>
              </a:rPr>
              <a:t>先順位</a:t>
            </a:r>
            <a:endParaRPr lang="en-US" altLang="ja-JP" dirty="0">
              <a:effectLst/>
            </a:endParaRPr>
          </a:p>
          <a:p>
            <a:pPr lvl="1">
              <a:lnSpc>
                <a:spcPct val="90000"/>
              </a:lnSpc>
            </a:pPr>
            <a:r>
              <a:rPr lang="en-US" altLang="ja-JP" dirty="0">
                <a:effectLst/>
              </a:rPr>
              <a:t>A == B : A </a:t>
            </a:r>
            <a:r>
              <a:rPr lang="ja-JP" altLang="en-US" dirty="0">
                <a:effectLst/>
              </a:rPr>
              <a:t>と </a:t>
            </a:r>
            <a:r>
              <a:rPr lang="en-US" altLang="ja-JP" dirty="0">
                <a:effectLst/>
              </a:rPr>
              <a:t>B </a:t>
            </a:r>
            <a:r>
              <a:rPr lang="ja-JP" altLang="en-US" dirty="0">
                <a:effectLst/>
              </a:rPr>
              <a:t>は同じハンドル内 </a:t>
            </a:r>
          </a:p>
          <a:p>
            <a:pPr>
              <a:lnSpc>
                <a:spcPct val="90000"/>
              </a:lnSpc>
            </a:pPr>
            <a:r>
              <a:rPr lang="ja-JP" altLang="en-US" dirty="0">
                <a:effectLst/>
              </a:rPr>
              <a:t>演算子の優先順位から操作を決定</a:t>
            </a:r>
          </a:p>
          <a:p>
            <a:pPr lvl="1">
              <a:lnSpc>
                <a:spcPct val="90000"/>
              </a:lnSpc>
            </a:pPr>
            <a:r>
              <a:rPr lang="en-US" altLang="ja-JP" dirty="0">
                <a:effectLst/>
              </a:rPr>
              <a:t>A &lt;&lt; B </a:t>
            </a:r>
            <a:r>
              <a:rPr lang="ja-JP" altLang="en-US" dirty="0">
                <a:effectLst/>
              </a:rPr>
              <a:t>⇒ </a:t>
            </a:r>
            <a:r>
              <a:rPr lang="en-US" altLang="ja-JP" dirty="0">
                <a:effectLst/>
              </a:rPr>
              <a:t>B</a:t>
            </a:r>
            <a:r>
              <a:rPr lang="ja-JP" altLang="en-US" dirty="0">
                <a:effectLst/>
              </a:rPr>
              <a:t>をスタックに移動</a:t>
            </a:r>
          </a:p>
          <a:p>
            <a:pPr lvl="1">
              <a:lnSpc>
                <a:spcPct val="90000"/>
              </a:lnSpc>
            </a:pPr>
            <a:r>
              <a:rPr lang="en-US" altLang="ja-JP" dirty="0">
                <a:effectLst/>
              </a:rPr>
              <a:t>A &gt;&gt; B </a:t>
            </a:r>
            <a:r>
              <a:rPr lang="ja-JP" altLang="en-US" dirty="0">
                <a:effectLst/>
              </a:rPr>
              <a:t>⇒ </a:t>
            </a:r>
            <a:r>
              <a:rPr lang="en-US" altLang="ja-JP" dirty="0">
                <a:effectLst/>
              </a:rPr>
              <a:t>A</a:t>
            </a:r>
            <a:r>
              <a:rPr lang="ja-JP" altLang="en-US" dirty="0">
                <a:effectLst/>
              </a:rPr>
              <a:t>を含むハンドルを還元</a:t>
            </a:r>
          </a:p>
          <a:p>
            <a:pPr lvl="1">
              <a:lnSpc>
                <a:spcPct val="90000"/>
              </a:lnSpc>
            </a:pPr>
            <a:r>
              <a:rPr lang="en-US" altLang="ja-JP" dirty="0">
                <a:effectLst/>
              </a:rPr>
              <a:t>A == B </a:t>
            </a:r>
            <a:r>
              <a:rPr lang="ja-JP" altLang="en-US" dirty="0">
                <a:effectLst/>
              </a:rPr>
              <a:t>⇒ </a:t>
            </a:r>
            <a:r>
              <a:rPr lang="en-US" altLang="ja-JP" dirty="0">
                <a:effectLst/>
              </a:rPr>
              <a:t>B</a:t>
            </a:r>
            <a:r>
              <a:rPr lang="ja-JP" altLang="en-US" dirty="0">
                <a:effectLst/>
              </a:rPr>
              <a:t>をスタックに移動</a:t>
            </a:r>
          </a:p>
          <a:p>
            <a:pPr lvl="1">
              <a:lnSpc>
                <a:spcPct val="90000"/>
              </a:lnSpc>
            </a:pPr>
            <a:r>
              <a:rPr lang="en-US" altLang="ja-JP" dirty="0">
                <a:effectLst/>
              </a:rPr>
              <a:t>A ** B </a:t>
            </a:r>
            <a:r>
              <a:rPr lang="ja-JP" altLang="en-US" dirty="0">
                <a:effectLst/>
              </a:rPr>
              <a:t>⇒ 受理 ( $ ** $ のみ)</a:t>
            </a:r>
          </a:p>
          <a:p>
            <a:pPr lvl="1">
              <a:lnSpc>
                <a:spcPct val="90000"/>
              </a:lnSpc>
            </a:pPr>
            <a:r>
              <a:rPr lang="en-US" altLang="ja-JP" dirty="0">
                <a:effectLst/>
              </a:rPr>
              <a:t>A err B </a:t>
            </a:r>
            <a:r>
              <a:rPr lang="ja-JP" altLang="en-US" dirty="0">
                <a:effectLst/>
              </a:rPr>
              <a:t>⇒ 構文解析エラー</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解析手順</a:t>
            </a:r>
          </a:p>
        </p:txBody>
      </p:sp>
      <p:sp>
        <p:nvSpPr>
          <p:cNvPr id="89091"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スタックトップの終端記号 </a:t>
            </a:r>
            <a:r>
              <a:rPr lang="en-US" altLang="ja-JP" sz="2800">
                <a:effectLst/>
              </a:rPr>
              <a:t>x </a:t>
            </a:r>
            <a:r>
              <a:rPr lang="ja-JP" altLang="en-US" sz="2800">
                <a:effectLst/>
              </a:rPr>
              <a:t>の優先順位と</a:t>
            </a:r>
          </a:p>
          <a:p>
            <a:pPr>
              <a:buFont typeface="Wingdings" panose="05000000000000000000" pitchFamily="2" charset="2"/>
              <a:buNone/>
            </a:pPr>
            <a:r>
              <a:rPr lang="ja-JP" altLang="en-US" sz="2800">
                <a:effectLst/>
              </a:rPr>
              <a:t>    入力記号の先頭 </a:t>
            </a:r>
            <a:r>
              <a:rPr lang="en-US" altLang="ja-JP" sz="2800">
                <a:effectLst/>
              </a:rPr>
              <a:t>y </a:t>
            </a:r>
            <a:r>
              <a:rPr lang="ja-JP" altLang="en-US" sz="2800">
                <a:effectLst/>
              </a:rPr>
              <a:t>の優先順位を比較</a:t>
            </a:r>
          </a:p>
        </p:txBody>
      </p:sp>
      <p:graphicFrame>
        <p:nvGraphicFramePr>
          <p:cNvPr id="474116" name="Group 4"/>
          <p:cNvGraphicFramePr>
            <a:graphicFrameLocks noGrp="1"/>
          </p:cNvGraphicFramePr>
          <p:nvPr>
            <p:extLst>
              <p:ext uri="{D42A27DB-BD31-4B8C-83A1-F6EECF244321}">
                <p14:modId xmlns:p14="http://schemas.microsoft.com/office/powerpoint/2010/main" val="1901585355"/>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89108"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74133" name="Group 21"/>
          <p:cNvGraphicFramePr>
            <a:graphicFrameLocks noGrp="1"/>
          </p:cNvGraphicFramePr>
          <p:nvPr>
            <p:extLst>
              <p:ext uri="{D42A27DB-BD31-4B8C-83A1-F6EECF244321}">
                <p14:modId xmlns:p14="http://schemas.microsoft.com/office/powerpoint/2010/main" val="1627534030"/>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89133"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89134" name="Rectangle 46"/>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en-US" altLang="ja-JP" sz="2400"/>
          </a:p>
        </p:txBody>
      </p:sp>
      <p:sp useBgFill="1">
        <p:nvSpPr>
          <p:cNvPr id="474163" name="AutoShape 51"/>
          <p:cNvSpPr>
            <a:spLocks noChangeArrowheads="1"/>
          </p:cNvSpPr>
          <p:nvPr/>
        </p:nvSpPr>
        <p:spPr bwMode="auto">
          <a:xfrm>
            <a:off x="2971800" y="5029200"/>
            <a:ext cx="4191000" cy="1447800"/>
          </a:xfrm>
          <a:prstGeom prst="wedgeRoundRectCallout">
            <a:avLst>
              <a:gd name="adj1" fmla="val -63634"/>
              <a:gd name="adj2" fmla="val -1217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スタックトップが</a:t>
            </a:r>
          </a:p>
          <a:p>
            <a:pPr algn="ctr" eaLnBrk="1" hangingPunct="1">
              <a:spcBef>
                <a:spcPct val="0"/>
              </a:spcBef>
              <a:buClrTx/>
              <a:buSzTx/>
              <a:buFontTx/>
              <a:buNone/>
            </a:pPr>
            <a:r>
              <a:rPr lang="ja-JP" altLang="en-US" sz="2800"/>
              <a:t>非終端記号の場合は</a:t>
            </a:r>
          </a:p>
          <a:p>
            <a:pPr algn="ctr" eaLnBrk="1" hangingPunct="1">
              <a:spcBef>
                <a:spcPct val="0"/>
              </a:spcBef>
              <a:buClrTx/>
              <a:buSzTx/>
              <a:buFontTx/>
              <a:buNone/>
            </a:pPr>
            <a:r>
              <a:rPr lang="ja-JP" altLang="en-US" sz="2800"/>
              <a:t>スタックの2番目で判定</a:t>
            </a:r>
          </a:p>
        </p:txBody>
      </p:sp>
      <p:sp>
        <p:nvSpPr>
          <p:cNvPr id="474167" name="AutoShape 55"/>
          <p:cNvSpPr>
            <a:spLocks noChangeArrowheads="1"/>
          </p:cNvSpPr>
          <p:nvPr/>
        </p:nvSpPr>
        <p:spPr bwMode="auto">
          <a:xfrm flipV="1">
            <a:off x="457200" y="4876800"/>
            <a:ext cx="457200" cy="762000"/>
          </a:xfrm>
          <a:prstGeom prst="curvedRightArrow">
            <a:avLst>
              <a:gd name="adj1" fmla="val 33333"/>
              <a:gd name="adj2" fmla="val 66667"/>
              <a:gd name="adj3" fmla="val 33333"/>
            </a:avLst>
          </a:prstGeom>
          <a:solidFill>
            <a:srgbClr val="00FF00"/>
          </a:solidFill>
          <a:ln w="28575">
            <a:solidFill>
              <a:srgbClr val="00FF00"/>
            </a:solidFill>
            <a:miter lim="800000"/>
            <a:headEnd/>
            <a:tailEnd/>
          </a:ln>
          <a:effec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4163"/>
                                        </p:tgtEl>
                                        <p:attrNameLst>
                                          <p:attrName>style.visibility</p:attrName>
                                        </p:attrNameLst>
                                      </p:cBhvr>
                                      <p:to>
                                        <p:strVal val="visible"/>
                                      </p:to>
                                    </p:set>
                                    <p:animEffect transition="in" filter="checkerboard(across)">
                                      <p:cBhvr>
                                        <p:cTn id="7" dur="500"/>
                                        <p:tgtEl>
                                          <p:spTgt spid="4741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74167"/>
                                        </p:tgtEl>
                                        <p:attrNameLst>
                                          <p:attrName>style.visibility</p:attrName>
                                        </p:attrNameLst>
                                      </p:cBhvr>
                                      <p:to>
                                        <p:strVal val="visible"/>
                                      </p:to>
                                    </p:set>
                                    <p:animEffect transition="in" filter="wipe(down)">
                                      <p:cBhvr>
                                        <p:cTn id="12" dur="500"/>
                                        <p:tgtEl>
                                          <p:spTgt spid="474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63" grpId="0" animBg="1" autoUpdateAnimBg="0"/>
      <p:bldP spid="474167"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解析手順</a:t>
            </a:r>
          </a:p>
        </p:txBody>
      </p:sp>
      <p:sp>
        <p:nvSpPr>
          <p:cNvPr id="90115"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スタックトップの終端記号 </a:t>
            </a:r>
            <a:r>
              <a:rPr lang="en-US" altLang="ja-JP" sz="2800">
                <a:effectLst/>
              </a:rPr>
              <a:t>x </a:t>
            </a:r>
            <a:r>
              <a:rPr lang="ja-JP" altLang="en-US" sz="2800">
                <a:effectLst/>
              </a:rPr>
              <a:t>の優先順位と</a:t>
            </a:r>
          </a:p>
          <a:p>
            <a:pPr>
              <a:buFont typeface="Wingdings" panose="05000000000000000000" pitchFamily="2" charset="2"/>
              <a:buNone/>
            </a:pPr>
            <a:r>
              <a:rPr lang="ja-JP" altLang="en-US" sz="2800">
                <a:effectLst/>
              </a:rPr>
              <a:t>    入力記号の先頭 </a:t>
            </a:r>
            <a:r>
              <a:rPr lang="en-US" altLang="ja-JP" sz="2800">
                <a:effectLst/>
              </a:rPr>
              <a:t>y </a:t>
            </a:r>
            <a:r>
              <a:rPr lang="ja-JP" altLang="en-US" sz="2800">
                <a:effectLst/>
              </a:rPr>
              <a:t>の優先順位を比較</a:t>
            </a:r>
          </a:p>
        </p:txBody>
      </p:sp>
      <p:graphicFrame>
        <p:nvGraphicFramePr>
          <p:cNvPr id="484356" name="Group 4"/>
          <p:cNvGraphicFramePr>
            <a:graphicFrameLocks noGrp="1"/>
          </p:cNvGraphicFramePr>
          <p:nvPr>
            <p:extLst>
              <p:ext uri="{D42A27DB-BD31-4B8C-83A1-F6EECF244321}">
                <p14:modId xmlns:p14="http://schemas.microsoft.com/office/powerpoint/2010/main" val="2227442280"/>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90132"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84373" name="Group 21"/>
          <p:cNvGraphicFramePr>
            <a:graphicFrameLocks noGrp="1"/>
          </p:cNvGraphicFramePr>
          <p:nvPr>
            <p:extLst>
              <p:ext uri="{D42A27DB-BD31-4B8C-83A1-F6EECF244321}">
                <p14:modId xmlns:p14="http://schemas.microsoft.com/office/powerpoint/2010/main" val="3636388424"/>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90157"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90158" name="Rectangle 46"/>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en-US" altLang="ja-JP" sz="2400"/>
          </a:p>
        </p:txBody>
      </p:sp>
      <p:sp>
        <p:nvSpPr>
          <p:cNvPr id="90159" name="Text Box 47"/>
          <p:cNvSpPr txBox="1">
            <a:spLocks noChangeArrowheads="1"/>
          </p:cNvSpPr>
          <p:nvPr/>
        </p:nvSpPr>
        <p:spPr bwMode="auto">
          <a:xfrm>
            <a:off x="3200400" y="4191000"/>
            <a:ext cx="1247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x &lt;&lt; y</a:t>
            </a:r>
          </a:p>
        </p:txBody>
      </p:sp>
      <p:sp>
        <p:nvSpPr>
          <p:cNvPr id="484400" name="Text Box 48"/>
          <p:cNvSpPr txBox="1">
            <a:spLocks noChangeArrowheads="1"/>
          </p:cNvSpPr>
          <p:nvPr/>
        </p:nvSpPr>
        <p:spPr bwMode="auto">
          <a:xfrm>
            <a:off x="3124200" y="4876800"/>
            <a:ext cx="2009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y </a:t>
            </a:r>
            <a:r>
              <a:rPr lang="ja-JP" altLang="en-US" sz="2800"/>
              <a:t>を移動</a:t>
            </a:r>
          </a:p>
        </p:txBody>
      </p:sp>
      <p:sp>
        <p:nvSpPr>
          <p:cNvPr id="484401" name="Arc 49"/>
          <p:cNvSpPr>
            <a:spLocks/>
          </p:cNvSpPr>
          <p:nvPr/>
        </p:nvSpPr>
        <p:spPr bwMode="auto">
          <a:xfrm flipH="1">
            <a:off x="2286000" y="3581400"/>
            <a:ext cx="4346575" cy="2576513"/>
          </a:xfrm>
          <a:custGeom>
            <a:avLst/>
            <a:gdLst>
              <a:gd name="T0" fmla="*/ 379841524 w 20808"/>
              <a:gd name="T1" fmla="*/ 0 h 19768"/>
              <a:gd name="T2" fmla="*/ 907954356 w 20808"/>
              <a:gd name="T3" fmla="*/ 237371687 h 19768"/>
              <a:gd name="T4" fmla="*/ 0 w 20808"/>
              <a:gd name="T5" fmla="*/ 335816433 h 19768"/>
              <a:gd name="T6" fmla="*/ 0 60000 65536"/>
              <a:gd name="T7" fmla="*/ 0 60000 65536"/>
              <a:gd name="T8" fmla="*/ 0 60000 65536"/>
            </a:gdLst>
            <a:ahLst/>
            <a:cxnLst>
              <a:cxn ang="T6">
                <a:pos x="T0" y="T1"/>
              </a:cxn>
              <a:cxn ang="T7">
                <a:pos x="T2" y="T3"/>
              </a:cxn>
              <a:cxn ang="T8">
                <a:pos x="T4" y="T5"/>
              </a:cxn>
            </a:cxnLst>
            <a:rect l="0" t="0" r="r" b="b"/>
            <a:pathLst>
              <a:path w="20808" h="19768" fill="none" extrusionOk="0">
                <a:moveTo>
                  <a:pt x="8705" y="-1"/>
                </a:moveTo>
                <a:cubicBezTo>
                  <a:pt x="14629" y="2608"/>
                  <a:pt x="19071" y="7736"/>
                  <a:pt x="20808" y="13972"/>
                </a:cubicBezTo>
              </a:path>
              <a:path w="20808" h="19768" stroke="0" extrusionOk="0">
                <a:moveTo>
                  <a:pt x="8705" y="-1"/>
                </a:moveTo>
                <a:cubicBezTo>
                  <a:pt x="14629" y="2608"/>
                  <a:pt x="19071" y="7736"/>
                  <a:pt x="20808" y="13972"/>
                </a:cubicBezTo>
                <a:lnTo>
                  <a:pt x="0" y="19768"/>
                </a:lnTo>
                <a:lnTo>
                  <a:pt x="8705" y="-1"/>
                </a:lnTo>
                <a:close/>
              </a:path>
            </a:pathLst>
          </a:custGeom>
          <a:noFill/>
          <a:ln w="38100">
            <a:solidFill>
              <a:srgbClr val="00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4400"/>
                                        </p:tgtEl>
                                        <p:attrNameLst>
                                          <p:attrName>style.visibility</p:attrName>
                                        </p:attrNameLst>
                                      </p:cBhvr>
                                      <p:to>
                                        <p:strVal val="visible"/>
                                      </p:to>
                                    </p:set>
                                    <p:animEffect transition="in" filter="checkerboard(across)">
                                      <p:cBhvr>
                                        <p:cTn id="7" dur="500"/>
                                        <p:tgtEl>
                                          <p:spTgt spid="4844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84401"/>
                                        </p:tgtEl>
                                        <p:attrNameLst>
                                          <p:attrName>style.visibility</p:attrName>
                                        </p:attrNameLst>
                                      </p:cBhvr>
                                      <p:to>
                                        <p:strVal val="visible"/>
                                      </p:to>
                                    </p:set>
                                    <p:animEffect transition="in" filter="wipe(right)">
                                      <p:cBhvr>
                                        <p:cTn id="12" dur="500"/>
                                        <p:tgtEl>
                                          <p:spTgt spid="484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400" grpId="0" autoUpdateAnimBg="0"/>
      <p:bldP spid="484401"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解析手順</a:t>
            </a:r>
          </a:p>
        </p:txBody>
      </p:sp>
      <p:sp>
        <p:nvSpPr>
          <p:cNvPr id="91139"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スタックトップの終端記号 </a:t>
            </a:r>
            <a:r>
              <a:rPr lang="en-US" altLang="ja-JP" sz="2800">
                <a:effectLst/>
              </a:rPr>
              <a:t>x </a:t>
            </a:r>
            <a:r>
              <a:rPr lang="ja-JP" altLang="en-US" sz="2800">
                <a:effectLst/>
              </a:rPr>
              <a:t>の優先順位と</a:t>
            </a:r>
          </a:p>
          <a:p>
            <a:pPr>
              <a:buFont typeface="Wingdings" panose="05000000000000000000" pitchFamily="2" charset="2"/>
              <a:buNone/>
            </a:pPr>
            <a:r>
              <a:rPr lang="ja-JP" altLang="en-US" sz="2800">
                <a:effectLst/>
              </a:rPr>
              <a:t>    入力記号の先頭 </a:t>
            </a:r>
            <a:r>
              <a:rPr lang="en-US" altLang="ja-JP" sz="2800">
                <a:effectLst/>
              </a:rPr>
              <a:t>y </a:t>
            </a:r>
            <a:r>
              <a:rPr lang="ja-JP" altLang="en-US" sz="2800">
                <a:effectLst/>
              </a:rPr>
              <a:t>の優先順位を比較</a:t>
            </a:r>
          </a:p>
        </p:txBody>
      </p:sp>
      <p:graphicFrame>
        <p:nvGraphicFramePr>
          <p:cNvPr id="477188" name="Group 4"/>
          <p:cNvGraphicFramePr>
            <a:graphicFrameLocks noGrp="1"/>
          </p:cNvGraphicFramePr>
          <p:nvPr>
            <p:extLst>
              <p:ext uri="{D42A27DB-BD31-4B8C-83A1-F6EECF244321}">
                <p14:modId xmlns:p14="http://schemas.microsoft.com/office/powerpoint/2010/main" val="646907440"/>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91156"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77205" name="Group 21"/>
          <p:cNvGraphicFramePr>
            <a:graphicFrameLocks noGrp="1"/>
          </p:cNvGraphicFramePr>
          <p:nvPr>
            <p:extLst>
              <p:ext uri="{D42A27DB-BD31-4B8C-83A1-F6EECF244321}">
                <p14:modId xmlns:p14="http://schemas.microsoft.com/office/powerpoint/2010/main" val="886917998"/>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91181"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91182" name="Rectangle 46"/>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en-US" altLang="ja-JP" sz="2400"/>
          </a:p>
        </p:txBody>
      </p:sp>
      <p:sp>
        <p:nvSpPr>
          <p:cNvPr id="91183" name="Text Box 47"/>
          <p:cNvSpPr txBox="1">
            <a:spLocks noChangeArrowheads="1"/>
          </p:cNvSpPr>
          <p:nvPr/>
        </p:nvSpPr>
        <p:spPr bwMode="auto">
          <a:xfrm>
            <a:off x="3200400" y="4191000"/>
            <a:ext cx="1247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x &lt;&lt; y</a:t>
            </a:r>
          </a:p>
        </p:txBody>
      </p:sp>
      <p:sp>
        <p:nvSpPr>
          <p:cNvPr id="91184" name="Text Box 48"/>
          <p:cNvSpPr txBox="1">
            <a:spLocks noChangeArrowheads="1"/>
          </p:cNvSpPr>
          <p:nvPr/>
        </p:nvSpPr>
        <p:spPr bwMode="auto">
          <a:xfrm>
            <a:off x="3124200" y="4876800"/>
            <a:ext cx="2009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y </a:t>
            </a:r>
            <a:r>
              <a:rPr lang="ja-JP" altLang="en-US" sz="2800"/>
              <a:t>を移動</a:t>
            </a:r>
          </a:p>
        </p:txBody>
      </p:sp>
      <p:sp>
        <p:nvSpPr>
          <p:cNvPr id="91185" name="Arc 49"/>
          <p:cNvSpPr>
            <a:spLocks/>
          </p:cNvSpPr>
          <p:nvPr/>
        </p:nvSpPr>
        <p:spPr bwMode="auto">
          <a:xfrm flipH="1">
            <a:off x="2286000" y="3581400"/>
            <a:ext cx="4346575" cy="2576513"/>
          </a:xfrm>
          <a:custGeom>
            <a:avLst/>
            <a:gdLst>
              <a:gd name="T0" fmla="*/ 379841524 w 20808"/>
              <a:gd name="T1" fmla="*/ 0 h 19768"/>
              <a:gd name="T2" fmla="*/ 907954356 w 20808"/>
              <a:gd name="T3" fmla="*/ 237371687 h 19768"/>
              <a:gd name="T4" fmla="*/ 0 w 20808"/>
              <a:gd name="T5" fmla="*/ 335816433 h 19768"/>
              <a:gd name="T6" fmla="*/ 0 60000 65536"/>
              <a:gd name="T7" fmla="*/ 0 60000 65536"/>
              <a:gd name="T8" fmla="*/ 0 60000 65536"/>
            </a:gdLst>
            <a:ahLst/>
            <a:cxnLst>
              <a:cxn ang="T6">
                <a:pos x="T0" y="T1"/>
              </a:cxn>
              <a:cxn ang="T7">
                <a:pos x="T2" y="T3"/>
              </a:cxn>
              <a:cxn ang="T8">
                <a:pos x="T4" y="T5"/>
              </a:cxn>
            </a:cxnLst>
            <a:rect l="0" t="0" r="r" b="b"/>
            <a:pathLst>
              <a:path w="20808" h="19768" fill="none" extrusionOk="0">
                <a:moveTo>
                  <a:pt x="8705" y="-1"/>
                </a:moveTo>
                <a:cubicBezTo>
                  <a:pt x="14629" y="2608"/>
                  <a:pt x="19071" y="7736"/>
                  <a:pt x="20808" y="13972"/>
                </a:cubicBezTo>
              </a:path>
              <a:path w="20808" h="19768" stroke="0" extrusionOk="0">
                <a:moveTo>
                  <a:pt x="8705" y="-1"/>
                </a:moveTo>
                <a:cubicBezTo>
                  <a:pt x="14629" y="2608"/>
                  <a:pt x="19071" y="7736"/>
                  <a:pt x="20808" y="13972"/>
                </a:cubicBezTo>
                <a:lnTo>
                  <a:pt x="0" y="19768"/>
                </a:lnTo>
                <a:lnTo>
                  <a:pt x="8705" y="-1"/>
                </a:lnTo>
                <a:close/>
              </a:path>
            </a:pathLst>
          </a:custGeom>
          <a:noFill/>
          <a:ln w="28575">
            <a:solidFill>
              <a:srgbClr val="00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解析手順</a:t>
            </a:r>
          </a:p>
        </p:txBody>
      </p:sp>
      <p:sp>
        <p:nvSpPr>
          <p:cNvPr id="94211"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スタックトップの終端記号 </a:t>
            </a:r>
            <a:r>
              <a:rPr lang="en-US" altLang="ja-JP" sz="2800">
                <a:effectLst/>
              </a:rPr>
              <a:t>x </a:t>
            </a:r>
            <a:r>
              <a:rPr lang="ja-JP" altLang="en-US" sz="2800">
                <a:effectLst/>
              </a:rPr>
              <a:t>の優先順位と</a:t>
            </a:r>
          </a:p>
          <a:p>
            <a:pPr>
              <a:buFont typeface="Wingdings" panose="05000000000000000000" pitchFamily="2" charset="2"/>
              <a:buNone/>
            </a:pPr>
            <a:r>
              <a:rPr lang="ja-JP" altLang="en-US" sz="2800">
                <a:effectLst/>
              </a:rPr>
              <a:t>    入力記号の先頭 </a:t>
            </a:r>
            <a:r>
              <a:rPr lang="en-US" altLang="ja-JP" sz="2800">
                <a:effectLst/>
              </a:rPr>
              <a:t>y </a:t>
            </a:r>
            <a:r>
              <a:rPr lang="ja-JP" altLang="en-US" sz="2800">
                <a:effectLst/>
              </a:rPr>
              <a:t>の優先順位を比較</a:t>
            </a:r>
          </a:p>
        </p:txBody>
      </p:sp>
      <p:graphicFrame>
        <p:nvGraphicFramePr>
          <p:cNvPr id="486404" name="Group 4"/>
          <p:cNvGraphicFramePr>
            <a:graphicFrameLocks noGrp="1"/>
          </p:cNvGraphicFramePr>
          <p:nvPr>
            <p:extLst>
              <p:ext uri="{D42A27DB-BD31-4B8C-83A1-F6EECF244321}">
                <p14:modId xmlns:p14="http://schemas.microsoft.com/office/powerpoint/2010/main" val="2605015379"/>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94228"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86421" name="Group 21"/>
          <p:cNvGraphicFramePr>
            <a:graphicFrameLocks noGrp="1"/>
          </p:cNvGraphicFramePr>
          <p:nvPr>
            <p:extLst>
              <p:ext uri="{D42A27DB-BD31-4B8C-83A1-F6EECF244321}">
                <p14:modId xmlns:p14="http://schemas.microsoft.com/office/powerpoint/2010/main" val="1368714793"/>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94253"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94254" name="Rectangle 46"/>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en-US" altLang="ja-JP" sz="2400"/>
          </a:p>
        </p:txBody>
      </p:sp>
      <p:sp>
        <p:nvSpPr>
          <p:cNvPr id="486447" name="Text Box 47"/>
          <p:cNvSpPr txBox="1">
            <a:spLocks noChangeArrowheads="1"/>
          </p:cNvSpPr>
          <p:nvPr/>
        </p:nvSpPr>
        <p:spPr bwMode="auto">
          <a:xfrm>
            <a:off x="3200400" y="4191000"/>
            <a:ext cx="1111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 )</a:t>
            </a:r>
          </a:p>
        </p:txBody>
      </p:sp>
      <p:sp>
        <p:nvSpPr>
          <p:cNvPr id="486448" name="Text Box 48"/>
          <p:cNvSpPr txBox="1">
            <a:spLocks noChangeArrowheads="1"/>
          </p:cNvSpPr>
          <p:nvPr/>
        </p:nvSpPr>
        <p:spPr bwMode="auto">
          <a:xfrm>
            <a:off x="3124200" y="4876800"/>
            <a:ext cx="19415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 </a:t>
            </a:r>
            <a:r>
              <a:rPr lang="ja-JP" altLang="en-US" sz="2800"/>
              <a:t>を移動</a:t>
            </a:r>
          </a:p>
        </p:txBody>
      </p:sp>
      <p:sp>
        <p:nvSpPr>
          <p:cNvPr id="486449" name="Arc 49"/>
          <p:cNvSpPr>
            <a:spLocks/>
          </p:cNvSpPr>
          <p:nvPr/>
        </p:nvSpPr>
        <p:spPr bwMode="auto">
          <a:xfrm flipH="1">
            <a:off x="2286000" y="3581400"/>
            <a:ext cx="4346575" cy="2576513"/>
          </a:xfrm>
          <a:custGeom>
            <a:avLst/>
            <a:gdLst>
              <a:gd name="T0" fmla="*/ 379841524 w 20808"/>
              <a:gd name="T1" fmla="*/ 0 h 19768"/>
              <a:gd name="T2" fmla="*/ 907954356 w 20808"/>
              <a:gd name="T3" fmla="*/ 237371687 h 19768"/>
              <a:gd name="T4" fmla="*/ 0 w 20808"/>
              <a:gd name="T5" fmla="*/ 335816433 h 19768"/>
              <a:gd name="T6" fmla="*/ 0 60000 65536"/>
              <a:gd name="T7" fmla="*/ 0 60000 65536"/>
              <a:gd name="T8" fmla="*/ 0 60000 65536"/>
            </a:gdLst>
            <a:ahLst/>
            <a:cxnLst>
              <a:cxn ang="T6">
                <a:pos x="T0" y="T1"/>
              </a:cxn>
              <a:cxn ang="T7">
                <a:pos x="T2" y="T3"/>
              </a:cxn>
              <a:cxn ang="T8">
                <a:pos x="T4" y="T5"/>
              </a:cxn>
            </a:cxnLst>
            <a:rect l="0" t="0" r="r" b="b"/>
            <a:pathLst>
              <a:path w="20808" h="19768" fill="none" extrusionOk="0">
                <a:moveTo>
                  <a:pt x="8705" y="-1"/>
                </a:moveTo>
                <a:cubicBezTo>
                  <a:pt x="14629" y="2608"/>
                  <a:pt x="19071" y="7736"/>
                  <a:pt x="20808" y="13972"/>
                </a:cubicBezTo>
              </a:path>
              <a:path w="20808" h="19768" stroke="0" extrusionOk="0">
                <a:moveTo>
                  <a:pt x="8705" y="-1"/>
                </a:moveTo>
                <a:cubicBezTo>
                  <a:pt x="14629" y="2608"/>
                  <a:pt x="19071" y="7736"/>
                  <a:pt x="20808" y="13972"/>
                </a:cubicBezTo>
                <a:lnTo>
                  <a:pt x="0" y="19768"/>
                </a:lnTo>
                <a:lnTo>
                  <a:pt x="8705" y="-1"/>
                </a:lnTo>
                <a:close/>
              </a:path>
            </a:pathLst>
          </a:custGeom>
          <a:noFill/>
          <a:ln w="38100">
            <a:solidFill>
              <a:srgbClr val="00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6447"/>
                                        </p:tgtEl>
                                        <p:attrNameLst>
                                          <p:attrName>style.visibility</p:attrName>
                                        </p:attrNameLst>
                                      </p:cBhvr>
                                      <p:to>
                                        <p:strVal val="visible"/>
                                      </p:to>
                                    </p:set>
                                    <p:animEffect transition="in" filter="checkerboard(across)">
                                      <p:cBhvr>
                                        <p:cTn id="7" dur="500"/>
                                        <p:tgtEl>
                                          <p:spTgt spid="4864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86448"/>
                                        </p:tgtEl>
                                        <p:attrNameLst>
                                          <p:attrName>style.visibility</p:attrName>
                                        </p:attrNameLst>
                                      </p:cBhvr>
                                      <p:to>
                                        <p:strVal val="visible"/>
                                      </p:to>
                                    </p:set>
                                    <p:animEffect transition="in" filter="checkerboard(across)">
                                      <p:cBhvr>
                                        <p:cTn id="12" dur="500"/>
                                        <p:tgtEl>
                                          <p:spTgt spid="4864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86449"/>
                                        </p:tgtEl>
                                        <p:attrNameLst>
                                          <p:attrName>style.visibility</p:attrName>
                                        </p:attrNameLst>
                                      </p:cBhvr>
                                      <p:to>
                                        <p:strVal val="visible"/>
                                      </p:to>
                                    </p:set>
                                    <p:animEffect transition="in" filter="wipe(right)">
                                      <p:cBhvr>
                                        <p:cTn id="17" dur="500"/>
                                        <p:tgtEl>
                                          <p:spTgt spid="4864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47" grpId="0" autoUpdateAnimBg="0"/>
      <p:bldP spid="486448" grpId="0" autoUpdateAnimBg="0"/>
      <p:bldP spid="48644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600200" y="304800"/>
            <a:ext cx="7543800"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構文解析の種類</a:t>
            </a:r>
          </a:p>
        </p:txBody>
      </p:sp>
      <p:graphicFrame>
        <p:nvGraphicFramePr>
          <p:cNvPr id="262163" name="Group 19"/>
          <p:cNvGraphicFramePr>
            <a:graphicFrameLocks noGrp="1"/>
          </p:cNvGraphicFramePr>
          <p:nvPr/>
        </p:nvGraphicFramePr>
        <p:xfrm>
          <a:off x="381000" y="2133600"/>
          <a:ext cx="8382000" cy="3889374"/>
        </p:xfrm>
        <a:graphic>
          <a:graphicData uri="http://schemas.openxmlformats.org/drawingml/2006/table">
            <a:tbl>
              <a:tblPr/>
              <a:tblGrid>
                <a:gridCol w="2743200">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tblGrid>
              <a:tr h="957103">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下降型解析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(top-down parsing)</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再帰下降解析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recursive descent parsing)</a:t>
                      </a:r>
                    </a:p>
                  </a:txBody>
                  <a:tcPr marL="11430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7103">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LL</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Left to right scan &amp; Left most derivation)</a:t>
                      </a:r>
                    </a:p>
                  </a:txBody>
                  <a:tcPr marL="11430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57103">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上昇型解析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bottom-up parsing)</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演算子順位構文解析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operator precedence parsing)</a:t>
                      </a:r>
                    </a:p>
                  </a:txBody>
                  <a:tcPr marL="11430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8065">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LR</a:t>
                      </a: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Left to right scan &amp; Right most derivation) </a:t>
                      </a:r>
                    </a:p>
                  </a:txBody>
                  <a:tcPr marL="11430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262166" name="Group 22"/>
          <p:cNvGrpSpPr>
            <a:grpSpLocks/>
          </p:cNvGrpSpPr>
          <p:nvPr/>
        </p:nvGrpSpPr>
        <p:grpSpPr bwMode="auto">
          <a:xfrm>
            <a:off x="3200400" y="1371600"/>
            <a:ext cx="5486400" cy="1676400"/>
            <a:chOff x="2016" y="864"/>
            <a:chExt cx="3456" cy="1056"/>
          </a:xfrm>
        </p:grpSpPr>
        <p:sp>
          <p:nvSpPr>
            <p:cNvPr id="12307" name="AutoShape 18"/>
            <p:cNvSpPr>
              <a:spLocks noChangeArrowheads="1"/>
            </p:cNvSpPr>
            <p:nvPr/>
          </p:nvSpPr>
          <p:spPr bwMode="auto">
            <a:xfrm>
              <a:off x="2016" y="1392"/>
              <a:ext cx="3408" cy="528"/>
            </a:xfrm>
            <a:prstGeom prst="roundRect">
              <a:avLst>
                <a:gd name="adj" fmla="val 16667"/>
              </a:avLst>
            </a:pr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12308" name="AutoShape 21"/>
            <p:cNvSpPr>
              <a:spLocks noChangeArrowheads="1"/>
            </p:cNvSpPr>
            <p:nvPr/>
          </p:nvSpPr>
          <p:spPr bwMode="auto">
            <a:xfrm>
              <a:off x="2544" y="864"/>
              <a:ext cx="2928" cy="336"/>
            </a:xfrm>
            <a:prstGeom prst="wedgeRoundRectCallout">
              <a:avLst>
                <a:gd name="adj1" fmla="val -28278"/>
                <a:gd name="adj2" fmla="val 9672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000" dirty="0"/>
                <a:t>情報システムプロジェクト</a:t>
              </a:r>
              <a:r>
                <a:rPr lang="en-US" altLang="ja-JP" sz="2000" dirty="0"/>
                <a:t>I </a:t>
              </a:r>
              <a:r>
                <a:rPr lang="ja-JP" altLang="en-US" sz="2000" dirty="0"/>
                <a:t>の構文解析</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62166"/>
                                        </p:tgtEl>
                                        <p:attrNameLst>
                                          <p:attrName>style.visibility</p:attrName>
                                        </p:attrNameLst>
                                      </p:cBhvr>
                                      <p:to>
                                        <p:strVal val="visible"/>
                                      </p:to>
                                    </p:set>
                                    <p:animEffect transition="in" filter="checkerboard(across)">
                                      <p:cBhvr>
                                        <p:cTn id="7" dur="500"/>
                                        <p:tgtEl>
                                          <p:spTgt spid="262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解析手順</a:t>
            </a:r>
            <a:endParaRPr lang="en-US" altLang="ja-JP">
              <a:effectLst/>
            </a:endParaRPr>
          </a:p>
        </p:txBody>
      </p:sp>
      <p:sp>
        <p:nvSpPr>
          <p:cNvPr id="92163"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スタックトップの終端記号 </a:t>
            </a:r>
            <a:r>
              <a:rPr lang="en-US" altLang="ja-JP" sz="2800">
                <a:effectLst/>
              </a:rPr>
              <a:t>x </a:t>
            </a:r>
            <a:r>
              <a:rPr lang="ja-JP" altLang="en-US" sz="2800">
                <a:effectLst/>
              </a:rPr>
              <a:t>の優先順位と</a:t>
            </a:r>
          </a:p>
          <a:p>
            <a:pPr>
              <a:buFont typeface="Wingdings" panose="05000000000000000000" pitchFamily="2" charset="2"/>
              <a:buNone/>
            </a:pPr>
            <a:r>
              <a:rPr lang="ja-JP" altLang="en-US" sz="2800">
                <a:effectLst/>
              </a:rPr>
              <a:t>    入力記号の先頭 </a:t>
            </a:r>
            <a:r>
              <a:rPr lang="en-US" altLang="ja-JP" sz="2800">
                <a:effectLst/>
              </a:rPr>
              <a:t>y </a:t>
            </a:r>
            <a:r>
              <a:rPr lang="ja-JP" altLang="en-US" sz="2800">
                <a:effectLst/>
              </a:rPr>
              <a:t>の優先順位を比較</a:t>
            </a:r>
          </a:p>
        </p:txBody>
      </p:sp>
      <p:graphicFrame>
        <p:nvGraphicFramePr>
          <p:cNvPr id="478212" name="Group 4"/>
          <p:cNvGraphicFramePr>
            <a:graphicFrameLocks noGrp="1"/>
          </p:cNvGraphicFramePr>
          <p:nvPr>
            <p:extLst>
              <p:ext uri="{D42A27DB-BD31-4B8C-83A1-F6EECF244321}">
                <p14:modId xmlns:p14="http://schemas.microsoft.com/office/powerpoint/2010/main" val="1293431979"/>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92180"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78229" name="Group 21"/>
          <p:cNvGraphicFramePr>
            <a:graphicFrameLocks noGrp="1"/>
          </p:cNvGraphicFramePr>
          <p:nvPr>
            <p:extLst>
              <p:ext uri="{D42A27DB-BD31-4B8C-83A1-F6EECF244321}">
                <p14:modId xmlns:p14="http://schemas.microsoft.com/office/powerpoint/2010/main" val="1151159656"/>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92205"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92206" name="Rectangle 46"/>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sz="2400"/>
          </a:p>
          <a:p>
            <a:pPr eaLnBrk="1" hangingPunct="1">
              <a:spcBef>
                <a:spcPct val="0"/>
              </a:spcBef>
              <a:buClrTx/>
              <a:buSzTx/>
              <a:buFontTx/>
              <a:buNone/>
            </a:pPr>
            <a:endParaRPr lang="ja-JP" altLang="en-US" sz="2400"/>
          </a:p>
          <a:p>
            <a:pPr eaLnBrk="1" hangingPunct="1">
              <a:spcBef>
                <a:spcPct val="0"/>
              </a:spcBef>
              <a:buClrTx/>
              <a:buSzTx/>
              <a:buFontTx/>
              <a:buNone/>
            </a:pPr>
            <a:endParaRPr lang="ja-JP" altLang="en-US" sz="2400"/>
          </a:p>
          <a:p>
            <a:pPr eaLnBrk="1" hangingPunct="1">
              <a:spcBef>
                <a:spcPct val="0"/>
              </a:spcBef>
              <a:buClrTx/>
              <a:buSzTx/>
              <a:buFontTx/>
              <a:buNone/>
            </a:pPr>
            <a:endParaRPr lang="ja-JP" altLang="en-US" sz="2400"/>
          </a:p>
          <a:p>
            <a:pPr eaLnBrk="1" hangingPunct="1">
              <a:spcBef>
                <a:spcPct val="0"/>
              </a:spcBef>
              <a:buClrTx/>
              <a:buSzTx/>
              <a:buFontTx/>
              <a:buNone/>
            </a:pPr>
            <a:endParaRPr lang="ja-JP" altLang="en-US" sz="2400"/>
          </a:p>
          <a:p>
            <a:pPr eaLnBrk="1" hangingPunct="1">
              <a:spcBef>
                <a:spcPct val="0"/>
              </a:spcBef>
              <a:buClrTx/>
              <a:buSzTx/>
              <a:buFontTx/>
              <a:buNone/>
            </a:pPr>
            <a:endParaRPr lang="ja-JP" altLang="en-US" sz="2400"/>
          </a:p>
          <a:p>
            <a:pPr eaLnBrk="1" hangingPunct="1">
              <a:spcBef>
                <a:spcPct val="0"/>
              </a:spcBef>
              <a:buClrTx/>
              <a:buSzTx/>
              <a:buFontTx/>
              <a:buNone/>
            </a:pPr>
            <a:endParaRPr lang="ja-JP" altLang="en-US" sz="2400"/>
          </a:p>
        </p:txBody>
      </p:sp>
      <p:sp>
        <p:nvSpPr>
          <p:cNvPr id="478255" name="Text Box 47"/>
          <p:cNvSpPr txBox="1">
            <a:spLocks noChangeArrowheads="1"/>
          </p:cNvSpPr>
          <p:nvPr/>
        </p:nvSpPr>
        <p:spPr bwMode="auto">
          <a:xfrm>
            <a:off x="3200400" y="4191000"/>
            <a:ext cx="1247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x &gt;&gt; y</a:t>
            </a:r>
            <a:endParaRPr lang="ja-JP" altLang="en-US"/>
          </a:p>
        </p:txBody>
      </p:sp>
      <p:sp>
        <p:nvSpPr>
          <p:cNvPr id="478256" name="Text Box 48"/>
          <p:cNvSpPr txBox="1">
            <a:spLocks noChangeArrowheads="1"/>
          </p:cNvSpPr>
          <p:nvPr/>
        </p:nvSpPr>
        <p:spPr bwMode="auto">
          <a:xfrm>
            <a:off x="3124200" y="4953000"/>
            <a:ext cx="29098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x </a:t>
            </a:r>
            <a:r>
              <a:rPr lang="ja-JP" altLang="en-US" sz="2800"/>
              <a:t>を含む</a:t>
            </a:r>
          </a:p>
          <a:p>
            <a:pPr eaLnBrk="1" hangingPunct="1">
              <a:spcBef>
                <a:spcPct val="0"/>
              </a:spcBef>
              <a:buClrTx/>
              <a:buSzTx/>
              <a:buFontTx/>
              <a:buNone/>
            </a:pPr>
            <a:r>
              <a:rPr lang="ja-JP" altLang="en-US" sz="2800"/>
              <a:t>     ハンドルを還元</a:t>
            </a:r>
          </a:p>
        </p:txBody>
      </p:sp>
      <p:grpSp>
        <p:nvGrpSpPr>
          <p:cNvPr id="478257" name="Group 49"/>
          <p:cNvGrpSpPr>
            <a:grpSpLocks/>
          </p:cNvGrpSpPr>
          <p:nvPr/>
        </p:nvGrpSpPr>
        <p:grpSpPr bwMode="auto">
          <a:xfrm>
            <a:off x="381000" y="4114800"/>
            <a:ext cx="2133600" cy="1752600"/>
            <a:chOff x="240" y="2592"/>
            <a:chExt cx="1344" cy="1104"/>
          </a:xfrm>
        </p:grpSpPr>
        <p:sp>
          <p:nvSpPr>
            <p:cNvPr id="92211" name="AutoShape 50"/>
            <p:cNvSpPr>
              <a:spLocks noChangeArrowheads="1"/>
            </p:cNvSpPr>
            <p:nvPr/>
          </p:nvSpPr>
          <p:spPr bwMode="auto">
            <a:xfrm>
              <a:off x="576" y="2592"/>
              <a:ext cx="1008" cy="1104"/>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92212" name="Text Box 51"/>
            <p:cNvSpPr txBox="1">
              <a:spLocks noChangeArrowheads="1"/>
            </p:cNvSpPr>
            <p:nvPr/>
          </p:nvSpPr>
          <p:spPr bwMode="auto">
            <a:xfrm>
              <a:off x="240" y="2784"/>
              <a:ext cx="344" cy="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ハンドル</a:t>
              </a:r>
            </a:p>
          </p:txBody>
        </p:sp>
      </p:grpSp>
      <p:sp>
        <p:nvSpPr>
          <p:cNvPr id="478260" name="Text Box 52"/>
          <p:cNvSpPr txBox="1">
            <a:spLocks noChangeArrowheads="1"/>
          </p:cNvSpPr>
          <p:nvPr/>
        </p:nvSpPr>
        <p:spPr bwMode="auto">
          <a:xfrm>
            <a:off x="3276600" y="5943600"/>
            <a:ext cx="1660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z </a:t>
            </a:r>
            <a:r>
              <a:rPr lang="ja-JP" altLang="en-US"/>
              <a:t>→ </a:t>
            </a:r>
            <a:r>
              <a:rPr lang="en-US" altLang="ja-JP"/>
              <a:t>a...x</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8255"/>
                                        </p:tgtEl>
                                        <p:attrNameLst>
                                          <p:attrName>style.visibility</p:attrName>
                                        </p:attrNameLst>
                                      </p:cBhvr>
                                      <p:to>
                                        <p:strVal val="visible"/>
                                      </p:to>
                                    </p:set>
                                    <p:animEffect transition="in" filter="checkerboard(across)">
                                      <p:cBhvr>
                                        <p:cTn id="7" dur="500"/>
                                        <p:tgtEl>
                                          <p:spTgt spid="478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78256"/>
                                        </p:tgtEl>
                                        <p:attrNameLst>
                                          <p:attrName>style.visibility</p:attrName>
                                        </p:attrNameLst>
                                      </p:cBhvr>
                                      <p:to>
                                        <p:strVal val="visible"/>
                                      </p:to>
                                    </p:set>
                                    <p:animEffect transition="in" filter="checkerboard(across)">
                                      <p:cBhvr>
                                        <p:cTn id="12" dur="500"/>
                                        <p:tgtEl>
                                          <p:spTgt spid="4782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78260"/>
                                        </p:tgtEl>
                                        <p:attrNameLst>
                                          <p:attrName>style.visibility</p:attrName>
                                        </p:attrNameLst>
                                      </p:cBhvr>
                                      <p:to>
                                        <p:strVal val="visible"/>
                                      </p:to>
                                    </p:set>
                                    <p:animEffect transition="in" filter="checkerboard(across)">
                                      <p:cBhvr>
                                        <p:cTn id="17" dur="500"/>
                                        <p:tgtEl>
                                          <p:spTgt spid="4782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78257"/>
                                        </p:tgtEl>
                                        <p:attrNameLst>
                                          <p:attrName>style.visibility</p:attrName>
                                        </p:attrNameLst>
                                      </p:cBhvr>
                                      <p:to>
                                        <p:strVal val="visible"/>
                                      </p:to>
                                    </p:set>
                                    <p:animEffect transition="in" filter="checkerboard(across)">
                                      <p:cBhvr>
                                        <p:cTn id="22" dur="500"/>
                                        <p:tgtEl>
                                          <p:spTgt spid="478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55" grpId="0" autoUpdateAnimBg="0"/>
      <p:bldP spid="478256" grpId="0" autoUpdateAnimBg="0"/>
      <p:bldP spid="478260" grpId="0"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解析手順</a:t>
            </a:r>
            <a:endParaRPr lang="en-US" altLang="ja-JP">
              <a:effectLst/>
            </a:endParaRPr>
          </a:p>
        </p:txBody>
      </p:sp>
      <p:sp>
        <p:nvSpPr>
          <p:cNvPr id="93187"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スタックトップの終端記号 </a:t>
            </a:r>
            <a:r>
              <a:rPr lang="en-US" altLang="ja-JP" sz="2800">
                <a:effectLst/>
              </a:rPr>
              <a:t>x </a:t>
            </a:r>
            <a:r>
              <a:rPr lang="ja-JP" altLang="en-US" sz="2800">
                <a:effectLst/>
              </a:rPr>
              <a:t>の優先順位と</a:t>
            </a:r>
          </a:p>
          <a:p>
            <a:pPr>
              <a:buFont typeface="Wingdings" panose="05000000000000000000" pitchFamily="2" charset="2"/>
              <a:buNone/>
            </a:pPr>
            <a:r>
              <a:rPr lang="ja-JP" altLang="en-US" sz="2800">
                <a:effectLst/>
              </a:rPr>
              <a:t>    入力記号の先頭 </a:t>
            </a:r>
            <a:r>
              <a:rPr lang="en-US" altLang="ja-JP" sz="2800">
                <a:effectLst/>
              </a:rPr>
              <a:t>y </a:t>
            </a:r>
            <a:r>
              <a:rPr lang="ja-JP" altLang="en-US" sz="2800">
                <a:effectLst/>
              </a:rPr>
              <a:t>の優先順位を比較</a:t>
            </a:r>
          </a:p>
        </p:txBody>
      </p:sp>
      <p:graphicFrame>
        <p:nvGraphicFramePr>
          <p:cNvPr id="483332" name="Group 4"/>
          <p:cNvGraphicFramePr>
            <a:graphicFrameLocks noGrp="1"/>
          </p:cNvGraphicFramePr>
          <p:nvPr>
            <p:extLst>
              <p:ext uri="{D42A27DB-BD31-4B8C-83A1-F6EECF244321}">
                <p14:modId xmlns:p14="http://schemas.microsoft.com/office/powerpoint/2010/main" val="4071018390"/>
              </p:ext>
            </p:extLst>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z</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93204"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83349" name="Group 21"/>
          <p:cNvGraphicFramePr>
            <a:graphicFrameLocks noGrp="1"/>
          </p:cNvGraphicFramePr>
          <p:nvPr>
            <p:extLst>
              <p:ext uri="{D42A27DB-BD31-4B8C-83A1-F6EECF244321}">
                <p14:modId xmlns:p14="http://schemas.microsoft.com/office/powerpoint/2010/main" val="2713240237"/>
              </p:ext>
            </p:extLst>
          </p:nvPr>
        </p:nvGraphicFramePr>
        <p:xfrm>
          <a:off x="3124200" y="3124200"/>
          <a:ext cx="545306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gridCol w="547687">
                  <a:extLst>
                    <a:ext uri="{9D8B030D-6E8A-4147-A177-3AD203B41FA5}">
                      <a16:colId xmlns:a16="http://schemas.microsoft.com/office/drawing/2014/main" val="20006"/>
                    </a:ext>
                  </a:extLst>
                </a:gridCol>
                <a:gridCol w="547688">
                  <a:extLst>
                    <a:ext uri="{9D8B030D-6E8A-4147-A177-3AD203B41FA5}">
                      <a16:colId xmlns:a16="http://schemas.microsoft.com/office/drawing/2014/main" val="20007"/>
                    </a:ext>
                  </a:extLst>
                </a:gridCol>
                <a:gridCol w="547687">
                  <a:extLst>
                    <a:ext uri="{9D8B030D-6E8A-4147-A177-3AD203B41FA5}">
                      <a16:colId xmlns:a16="http://schemas.microsoft.com/office/drawing/2014/main" val="20008"/>
                    </a:ext>
                  </a:extLst>
                </a:gridCol>
                <a:gridCol w="547688">
                  <a:extLst>
                    <a:ext uri="{9D8B030D-6E8A-4147-A177-3AD203B41FA5}">
                      <a16:colId xmlns:a16="http://schemas.microsoft.com/office/drawing/2014/main" val="20009"/>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93229"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93230" name="Rectangle 46"/>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x </a:t>
            </a:r>
            <a:r>
              <a:rPr lang="ja-JP" altLang="en-US" sz="2400"/>
              <a:t>のコード</a:t>
            </a:r>
          </a:p>
          <a:p>
            <a:pPr eaLnBrk="1" hangingPunct="1">
              <a:spcBef>
                <a:spcPct val="0"/>
              </a:spcBef>
              <a:buClrTx/>
              <a:buSzTx/>
              <a:buFontTx/>
              <a:buNone/>
            </a:pPr>
            <a:endParaRPr lang="ja-JP" altLang="en-US" sz="2400"/>
          </a:p>
          <a:p>
            <a:pPr eaLnBrk="1" hangingPunct="1">
              <a:spcBef>
                <a:spcPct val="0"/>
              </a:spcBef>
              <a:buClrTx/>
              <a:buSzTx/>
              <a:buFontTx/>
              <a:buNone/>
            </a:pPr>
            <a:endParaRPr lang="ja-JP" altLang="en-US" sz="2400"/>
          </a:p>
          <a:p>
            <a:pPr eaLnBrk="1" hangingPunct="1">
              <a:spcBef>
                <a:spcPct val="0"/>
              </a:spcBef>
              <a:buClrTx/>
              <a:buSzTx/>
              <a:buFontTx/>
              <a:buNone/>
            </a:pPr>
            <a:endParaRPr lang="ja-JP" altLang="en-US" sz="2400"/>
          </a:p>
          <a:p>
            <a:pPr eaLnBrk="1" hangingPunct="1">
              <a:spcBef>
                <a:spcPct val="0"/>
              </a:spcBef>
              <a:buClrTx/>
              <a:buSzTx/>
              <a:buFontTx/>
              <a:buNone/>
            </a:pPr>
            <a:endParaRPr lang="ja-JP" altLang="en-US" sz="2400"/>
          </a:p>
          <a:p>
            <a:pPr eaLnBrk="1" hangingPunct="1">
              <a:spcBef>
                <a:spcPct val="0"/>
              </a:spcBef>
              <a:buClrTx/>
              <a:buSzTx/>
              <a:buFontTx/>
              <a:buNone/>
            </a:pPr>
            <a:endParaRPr lang="ja-JP" altLang="en-US" sz="2400"/>
          </a:p>
          <a:p>
            <a:pPr eaLnBrk="1" hangingPunct="1">
              <a:spcBef>
                <a:spcPct val="0"/>
              </a:spcBef>
              <a:buClrTx/>
              <a:buSzTx/>
              <a:buFontTx/>
              <a:buNone/>
            </a:pPr>
            <a:endParaRPr lang="ja-JP" altLang="en-US" sz="2400"/>
          </a:p>
        </p:txBody>
      </p:sp>
      <p:sp>
        <p:nvSpPr>
          <p:cNvPr id="93231" name="Text Box 47"/>
          <p:cNvSpPr txBox="1">
            <a:spLocks noChangeArrowheads="1"/>
          </p:cNvSpPr>
          <p:nvPr/>
        </p:nvSpPr>
        <p:spPr bwMode="auto">
          <a:xfrm>
            <a:off x="3200400" y="4191000"/>
            <a:ext cx="1247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x &gt;&gt; y</a:t>
            </a:r>
            <a:endParaRPr lang="ja-JP" altLang="en-US"/>
          </a:p>
        </p:txBody>
      </p:sp>
      <p:sp>
        <p:nvSpPr>
          <p:cNvPr id="93232" name="Text Box 48"/>
          <p:cNvSpPr txBox="1">
            <a:spLocks noChangeArrowheads="1"/>
          </p:cNvSpPr>
          <p:nvPr/>
        </p:nvSpPr>
        <p:spPr bwMode="auto">
          <a:xfrm>
            <a:off x="3124200" y="4953000"/>
            <a:ext cx="29098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x </a:t>
            </a:r>
            <a:r>
              <a:rPr lang="ja-JP" altLang="en-US" sz="2800"/>
              <a:t>を含む</a:t>
            </a:r>
          </a:p>
          <a:p>
            <a:pPr eaLnBrk="1" hangingPunct="1">
              <a:spcBef>
                <a:spcPct val="0"/>
              </a:spcBef>
              <a:buClrTx/>
              <a:buSzTx/>
              <a:buFontTx/>
              <a:buNone/>
            </a:pPr>
            <a:r>
              <a:rPr lang="ja-JP" altLang="en-US" sz="2800"/>
              <a:t>     ハンドルを還元</a:t>
            </a:r>
          </a:p>
        </p:txBody>
      </p:sp>
      <p:sp>
        <p:nvSpPr>
          <p:cNvPr id="93233" name="Text Box 52"/>
          <p:cNvSpPr txBox="1">
            <a:spLocks noChangeArrowheads="1"/>
          </p:cNvSpPr>
          <p:nvPr/>
        </p:nvSpPr>
        <p:spPr bwMode="auto">
          <a:xfrm>
            <a:off x="3276600" y="5943600"/>
            <a:ext cx="1660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z </a:t>
            </a:r>
            <a:r>
              <a:rPr lang="ja-JP" altLang="en-US"/>
              <a:t>→ </a:t>
            </a:r>
            <a:r>
              <a:rPr lang="en-US" altLang="ja-JP"/>
              <a:t>a...x</a:t>
            </a:r>
          </a:p>
        </p:txBody>
      </p:sp>
      <p:sp useBgFill="1">
        <p:nvSpPr>
          <p:cNvPr id="483381" name="AutoShape 53"/>
          <p:cNvSpPr>
            <a:spLocks noChangeArrowheads="1"/>
          </p:cNvSpPr>
          <p:nvPr/>
        </p:nvSpPr>
        <p:spPr bwMode="auto">
          <a:xfrm>
            <a:off x="6096000" y="5029200"/>
            <a:ext cx="2667000" cy="914400"/>
          </a:xfrm>
          <a:prstGeom prst="wedgeRoundRectCallout">
            <a:avLst>
              <a:gd name="adj1" fmla="val -20894"/>
              <a:gd name="adj2" fmla="val -116495"/>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対応するコードを</a:t>
            </a:r>
          </a:p>
          <a:p>
            <a:pPr algn="ctr" eaLnBrk="1" hangingPunct="1">
              <a:spcBef>
                <a:spcPct val="0"/>
              </a:spcBef>
              <a:buClrTx/>
              <a:buSzTx/>
              <a:buFontTx/>
              <a:buNone/>
            </a:pPr>
            <a:r>
              <a:rPr lang="ja-JP" altLang="en-US" sz="2400"/>
              <a:t>出力</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3381"/>
                                        </p:tgtEl>
                                        <p:attrNameLst>
                                          <p:attrName>style.visibility</p:attrName>
                                        </p:attrNameLst>
                                      </p:cBhvr>
                                      <p:to>
                                        <p:strVal val="visible"/>
                                      </p:to>
                                    </p:set>
                                    <p:animEffect transition="in" filter="checkerboard(across)">
                                      <p:cBhvr>
                                        <p:cTn id="7" dur="500"/>
                                        <p:tgtEl>
                                          <p:spTgt spid="483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81" grpId="0" animBg="1"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endParaRPr lang="en-US" altLang="ja-JP">
              <a:effectLst/>
            </a:endParaRPr>
          </a:p>
        </p:txBody>
      </p:sp>
      <p:sp>
        <p:nvSpPr>
          <p:cNvPr id="96259"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入力列 $ ( </a:t>
            </a:r>
            <a:r>
              <a:rPr lang="en-US" altLang="ja-JP">
                <a:effectLst/>
              </a:rPr>
              <a:t>a * 3 ) $</a:t>
            </a:r>
            <a:endParaRPr lang="ja-JP" altLang="en-US" sz="2800">
              <a:effectLst/>
            </a:endParaRPr>
          </a:p>
        </p:txBody>
      </p:sp>
      <p:graphicFrame>
        <p:nvGraphicFramePr>
          <p:cNvPr id="489476" name="Group 4"/>
          <p:cNvGraphicFramePr>
            <a:graphicFrameLocks noGrp="1"/>
          </p:cNvGraphicFramePr>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96276"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89526" name="Group 54"/>
          <p:cNvGraphicFramePr>
            <a:graphicFrameLocks noGrp="1"/>
          </p:cNvGraphicFramePr>
          <p:nvPr/>
        </p:nvGraphicFramePr>
        <p:xfrm>
          <a:off x="3124200" y="3124200"/>
          <a:ext cx="326231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96293" name="Text Box 45"/>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96294" name="Rectangle 46"/>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en-US" altLang="ja-JP" sz="2400"/>
          </a:p>
        </p:txBody>
      </p:sp>
      <p:sp>
        <p:nvSpPr>
          <p:cNvPr id="489527" name="Text Box 55"/>
          <p:cNvSpPr txBox="1">
            <a:spLocks noChangeArrowheads="1"/>
          </p:cNvSpPr>
          <p:nvPr/>
        </p:nvSpPr>
        <p:spPr bwMode="auto">
          <a:xfrm>
            <a:off x="3033713" y="4362450"/>
            <a:ext cx="11795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&lt;&lt; (</a:t>
            </a:r>
          </a:p>
        </p:txBody>
      </p:sp>
      <p:sp>
        <p:nvSpPr>
          <p:cNvPr id="489528" name="Oval 56"/>
          <p:cNvSpPr>
            <a:spLocks noChangeArrowheads="1"/>
          </p:cNvSpPr>
          <p:nvPr/>
        </p:nvSpPr>
        <p:spPr bwMode="auto">
          <a:xfrm>
            <a:off x="14478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89529" name="Oval 57"/>
          <p:cNvSpPr>
            <a:spLocks noChangeArrowheads="1"/>
          </p:cNvSpPr>
          <p:nvPr/>
        </p:nvSpPr>
        <p:spPr bwMode="auto">
          <a:xfrm>
            <a:off x="31242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89530" name="Text Box 58"/>
          <p:cNvSpPr txBox="1">
            <a:spLocks noChangeArrowheads="1"/>
          </p:cNvSpPr>
          <p:nvPr/>
        </p:nvSpPr>
        <p:spPr bwMode="auto">
          <a:xfrm>
            <a:off x="3124200" y="5029200"/>
            <a:ext cx="2085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を移動</a:t>
            </a:r>
          </a:p>
        </p:txBody>
      </p:sp>
      <p:sp>
        <p:nvSpPr>
          <p:cNvPr id="489531" name="Line 59"/>
          <p:cNvSpPr>
            <a:spLocks noChangeShapeType="1"/>
          </p:cNvSpPr>
          <p:nvPr/>
        </p:nvSpPr>
        <p:spPr bwMode="auto">
          <a:xfrm flipH="1">
            <a:off x="2438400" y="3581400"/>
            <a:ext cx="762000" cy="38100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extLst>
      <p:ext uri="{BB962C8B-B14F-4D97-AF65-F5344CB8AC3E}">
        <p14:creationId xmlns:p14="http://schemas.microsoft.com/office/powerpoint/2010/main" val="3166571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9528"/>
                                        </p:tgtEl>
                                        <p:attrNameLst>
                                          <p:attrName>style.visibility</p:attrName>
                                        </p:attrNameLst>
                                      </p:cBhvr>
                                      <p:to>
                                        <p:strVal val="visible"/>
                                      </p:to>
                                    </p:set>
                                    <p:animEffect transition="in" filter="checkerboard(across)">
                                      <p:cBhvr>
                                        <p:cTn id="7" dur="500"/>
                                        <p:tgtEl>
                                          <p:spTgt spid="489528"/>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89529"/>
                                        </p:tgtEl>
                                        <p:attrNameLst>
                                          <p:attrName>style.visibility</p:attrName>
                                        </p:attrNameLst>
                                      </p:cBhvr>
                                      <p:to>
                                        <p:strVal val="visible"/>
                                      </p:to>
                                    </p:set>
                                    <p:animEffect transition="in" filter="checkerboard(across)">
                                      <p:cBhvr>
                                        <p:cTn id="11" dur="500"/>
                                        <p:tgtEl>
                                          <p:spTgt spid="489529"/>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89527"/>
                                        </p:tgtEl>
                                        <p:attrNameLst>
                                          <p:attrName>style.visibility</p:attrName>
                                        </p:attrNameLst>
                                      </p:cBhvr>
                                      <p:to>
                                        <p:strVal val="visible"/>
                                      </p:to>
                                    </p:set>
                                    <p:animEffect transition="in" filter="checkerboard(across)">
                                      <p:cBhvr>
                                        <p:cTn id="15" dur="500"/>
                                        <p:tgtEl>
                                          <p:spTgt spid="489527"/>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489530"/>
                                        </p:tgtEl>
                                        <p:attrNameLst>
                                          <p:attrName>style.visibility</p:attrName>
                                        </p:attrNameLst>
                                      </p:cBhvr>
                                      <p:to>
                                        <p:strVal val="visible"/>
                                      </p:to>
                                    </p:set>
                                    <p:animEffect transition="in" filter="checkerboard(across)">
                                      <p:cBhvr>
                                        <p:cTn id="19" dur="500"/>
                                        <p:tgtEl>
                                          <p:spTgt spid="48953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489531"/>
                                        </p:tgtEl>
                                        <p:attrNameLst>
                                          <p:attrName>style.visibility</p:attrName>
                                        </p:attrNameLst>
                                      </p:cBhvr>
                                      <p:to>
                                        <p:strVal val="visible"/>
                                      </p:to>
                                    </p:set>
                                    <p:animEffect transition="in" filter="wipe(right)">
                                      <p:cBhvr>
                                        <p:cTn id="24" dur="500"/>
                                        <p:tgtEl>
                                          <p:spTgt spid="489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527" grpId="0" autoUpdateAnimBg="0"/>
      <p:bldP spid="489528" grpId="0" animBg="1"/>
      <p:bldP spid="489529" grpId="0" animBg="1"/>
      <p:bldP spid="489530" grpId="0" autoUpdateAnimBg="0"/>
      <p:bldP spid="489531"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endParaRPr lang="en-US" altLang="ja-JP">
              <a:effectLst/>
            </a:endParaRPr>
          </a:p>
        </p:txBody>
      </p:sp>
      <p:sp>
        <p:nvSpPr>
          <p:cNvPr id="97283"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入力列 $ ( </a:t>
            </a:r>
            <a:r>
              <a:rPr lang="en-US" altLang="ja-JP">
                <a:effectLst/>
              </a:rPr>
              <a:t>a * 3 ) $</a:t>
            </a:r>
            <a:endParaRPr lang="ja-JP" altLang="en-US" sz="2800">
              <a:effectLst/>
            </a:endParaRPr>
          </a:p>
        </p:txBody>
      </p:sp>
      <p:graphicFrame>
        <p:nvGraphicFramePr>
          <p:cNvPr id="490500" name="Group 4"/>
          <p:cNvGraphicFramePr>
            <a:graphicFrameLocks noGrp="1"/>
          </p:cNvGraphicFramePr>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97300"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90517" name="Group 21"/>
          <p:cNvGraphicFramePr>
            <a:graphicFrameLocks noGrp="1"/>
          </p:cNvGraphicFramePr>
          <p:nvPr/>
        </p:nvGraphicFramePr>
        <p:xfrm>
          <a:off x="3124200" y="3124200"/>
          <a:ext cx="326231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97317" name="Text Box 37"/>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97318" name="Rectangle 38"/>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en-US" altLang="ja-JP" sz="2400"/>
          </a:p>
        </p:txBody>
      </p:sp>
      <p:sp>
        <p:nvSpPr>
          <p:cNvPr id="490535" name="Text Box 39"/>
          <p:cNvSpPr txBox="1">
            <a:spLocks noChangeArrowheads="1"/>
          </p:cNvSpPr>
          <p:nvPr/>
        </p:nvSpPr>
        <p:spPr bwMode="auto">
          <a:xfrm>
            <a:off x="3033713" y="4362450"/>
            <a:ext cx="11572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&lt;&lt; </a:t>
            </a:r>
            <a:r>
              <a:rPr lang="en-US" altLang="ja-JP"/>
              <a:t>a</a:t>
            </a:r>
          </a:p>
        </p:txBody>
      </p:sp>
      <p:sp>
        <p:nvSpPr>
          <p:cNvPr id="490536" name="Oval 40"/>
          <p:cNvSpPr>
            <a:spLocks noChangeArrowheads="1"/>
          </p:cNvSpPr>
          <p:nvPr/>
        </p:nvSpPr>
        <p:spPr bwMode="auto">
          <a:xfrm>
            <a:off x="1447800" y="36576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0537" name="Oval 41"/>
          <p:cNvSpPr>
            <a:spLocks noChangeArrowheads="1"/>
          </p:cNvSpPr>
          <p:nvPr/>
        </p:nvSpPr>
        <p:spPr bwMode="auto">
          <a:xfrm>
            <a:off x="36576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0538" name="Text Box 42"/>
          <p:cNvSpPr txBox="1">
            <a:spLocks noChangeArrowheads="1"/>
          </p:cNvSpPr>
          <p:nvPr/>
        </p:nvSpPr>
        <p:spPr bwMode="auto">
          <a:xfrm>
            <a:off x="3124200" y="5029200"/>
            <a:ext cx="2132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a </a:t>
            </a:r>
            <a:r>
              <a:rPr lang="ja-JP" altLang="en-US"/>
              <a:t>を移動</a:t>
            </a:r>
          </a:p>
        </p:txBody>
      </p:sp>
      <p:sp>
        <p:nvSpPr>
          <p:cNvPr id="490539" name="Line 43"/>
          <p:cNvSpPr>
            <a:spLocks noChangeShapeType="1"/>
          </p:cNvSpPr>
          <p:nvPr/>
        </p:nvSpPr>
        <p:spPr bwMode="auto">
          <a:xfrm flipH="1">
            <a:off x="2438400" y="3581400"/>
            <a:ext cx="1295400" cy="83820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extLst>
      <p:ext uri="{BB962C8B-B14F-4D97-AF65-F5344CB8AC3E}">
        <p14:creationId xmlns:p14="http://schemas.microsoft.com/office/powerpoint/2010/main" val="7948483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0536"/>
                                        </p:tgtEl>
                                        <p:attrNameLst>
                                          <p:attrName>style.visibility</p:attrName>
                                        </p:attrNameLst>
                                      </p:cBhvr>
                                      <p:to>
                                        <p:strVal val="visible"/>
                                      </p:to>
                                    </p:set>
                                    <p:animEffect transition="in" filter="checkerboard(across)">
                                      <p:cBhvr>
                                        <p:cTn id="7" dur="500"/>
                                        <p:tgtEl>
                                          <p:spTgt spid="490536"/>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90537"/>
                                        </p:tgtEl>
                                        <p:attrNameLst>
                                          <p:attrName>style.visibility</p:attrName>
                                        </p:attrNameLst>
                                      </p:cBhvr>
                                      <p:to>
                                        <p:strVal val="visible"/>
                                      </p:to>
                                    </p:set>
                                    <p:animEffect transition="in" filter="checkerboard(across)">
                                      <p:cBhvr>
                                        <p:cTn id="11" dur="500"/>
                                        <p:tgtEl>
                                          <p:spTgt spid="490537"/>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90535"/>
                                        </p:tgtEl>
                                        <p:attrNameLst>
                                          <p:attrName>style.visibility</p:attrName>
                                        </p:attrNameLst>
                                      </p:cBhvr>
                                      <p:to>
                                        <p:strVal val="visible"/>
                                      </p:to>
                                    </p:set>
                                    <p:animEffect transition="in" filter="checkerboard(across)">
                                      <p:cBhvr>
                                        <p:cTn id="15" dur="500"/>
                                        <p:tgtEl>
                                          <p:spTgt spid="490535"/>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490538"/>
                                        </p:tgtEl>
                                        <p:attrNameLst>
                                          <p:attrName>style.visibility</p:attrName>
                                        </p:attrNameLst>
                                      </p:cBhvr>
                                      <p:to>
                                        <p:strVal val="visible"/>
                                      </p:to>
                                    </p:set>
                                    <p:animEffect transition="in" filter="checkerboard(across)">
                                      <p:cBhvr>
                                        <p:cTn id="19" dur="500"/>
                                        <p:tgtEl>
                                          <p:spTgt spid="49053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490539"/>
                                        </p:tgtEl>
                                        <p:attrNameLst>
                                          <p:attrName>style.visibility</p:attrName>
                                        </p:attrNameLst>
                                      </p:cBhvr>
                                      <p:to>
                                        <p:strVal val="visible"/>
                                      </p:to>
                                    </p:set>
                                    <p:animEffect transition="in" filter="wipe(right)">
                                      <p:cBhvr>
                                        <p:cTn id="24" dur="500"/>
                                        <p:tgtEl>
                                          <p:spTgt spid="490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535" grpId="0" autoUpdateAnimBg="0"/>
      <p:bldP spid="490536" grpId="0" animBg="1"/>
      <p:bldP spid="490537" grpId="0" animBg="1"/>
      <p:bldP spid="490538" grpId="0" autoUpdateAnimBg="0"/>
      <p:bldP spid="490539"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endParaRPr lang="en-US" altLang="ja-JP">
              <a:effectLst/>
            </a:endParaRPr>
          </a:p>
        </p:txBody>
      </p:sp>
      <p:sp>
        <p:nvSpPr>
          <p:cNvPr id="98307"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入力列 $ ( </a:t>
            </a:r>
            <a:r>
              <a:rPr lang="en-US" altLang="ja-JP">
                <a:effectLst/>
              </a:rPr>
              <a:t>a * 3 ) $</a:t>
            </a:r>
            <a:endParaRPr lang="ja-JP" altLang="en-US" sz="2800">
              <a:effectLst/>
            </a:endParaRPr>
          </a:p>
        </p:txBody>
      </p:sp>
      <p:graphicFrame>
        <p:nvGraphicFramePr>
          <p:cNvPr id="491524" name="Group 4"/>
          <p:cNvGraphicFramePr>
            <a:graphicFrameLocks noGrp="1"/>
          </p:cNvGraphicFramePr>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98324"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91541" name="Group 21"/>
          <p:cNvGraphicFramePr>
            <a:graphicFrameLocks noGrp="1"/>
          </p:cNvGraphicFramePr>
          <p:nvPr/>
        </p:nvGraphicFramePr>
        <p:xfrm>
          <a:off x="3124200" y="3124200"/>
          <a:ext cx="326231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98341" name="Text Box 37"/>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98342" name="Rectangle 38"/>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en-US" altLang="ja-JP" sz="2400"/>
          </a:p>
        </p:txBody>
      </p:sp>
      <p:sp>
        <p:nvSpPr>
          <p:cNvPr id="491559" name="Text Box 39"/>
          <p:cNvSpPr txBox="1">
            <a:spLocks noChangeArrowheads="1"/>
          </p:cNvSpPr>
          <p:nvPr/>
        </p:nvSpPr>
        <p:spPr bwMode="auto">
          <a:xfrm>
            <a:off x="3033713" y="4362450"/>
            <a:ext cx="1225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 &gt;&gt; *</a:t>
            </a:r>
          </a:p>
        </p:txBody>
      </p:sp>
      <p:sp>
        <p:nvSpPr>
          <p:cNvPr id="491560" name="Oval 40"/>
          <p:cNvSpPr>
            <a:spLocks noChangeArrowheads="1"/>
          </p:cNvSpPr>
          <p:nvPr/>
        </p:nvSpPr>
        <p:spPr bwMode="auto">
          <a:xfrm>
            <a:off x="1447800" y="41910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1561" name="Oval 41"/>
          <p:cNvSpPr>
            <a:spLocks noChangeArrowheads="1"/>
          </p:cNvSpPr>
          <p:nvPr/>
        </p:nvSpPr>
        <p:spPr bwMode="auto">
          <a:xfrm>
            <a:off x="41910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1562" name="Text Box 42"/>
          <p:cNvSpPr txBox="1">
            <a:spLocks noChangeArrowheads="1"/>
          </p:cNvSpPr>
          <p:nvPr/>
        </p:nvSpPr>
        <p:spPr bwMode="auto">
          <a:xfrm>
            <a:off x="3124200" y="5029200"/>
            <a:ext cx="2132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a </a:t>
            </a:r>
            <a:r>
              <a:rPr lang="ja-JP" altLang="en-US"/>
              <a:t>を還元</a:t>
            </a:r>
            <a:endParaRPr lang="en-US" altLang="ja-JP"/>
          </a:p>
        </p:txBody>
      </p:sp>
    </p:spTree>
    <p:extLst>
      <p:ext uri="{BB962C8B-B14F-4D97-AF65-F5344CB8AC3E}">
        <p14:creationId xmlns:p14="http://schemas.microsoft.com/office/powerpoint/2010/main" val="2600529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1560"/>
                                        </p:tgtEl>
                                        <p:attrNameLst>
                                          <p:attrName>style.visibility</p:attrName>
                                        </p:attrNameLst>
                                      </p:cBhvr>
                                      <p:to>
                                        <p:strVal val="visible"/>
                                      </p:to>
                                    </p:set>
                                    <p:animEffect transition="in" filter="checkerboard(across)">
                                      <p:cBhvr>
                                        <p:cTn id="7" dur="500"/>
                                        <p:tgtEl>
                                          <p:spTgt spid="491560"/>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91561"/>
                                        </p:tgtEl>
                                        <p:attrNameLst>
                                          <p:attrName>style.visibility</p:attrName>
                                        </p:attrNameLst>
                                      </p:cBhvr>
                                      <p:to>
                                        <p:strVal val="visible"/>
                                      </p:to>
                                    </p:set>
                                    <p:animEffect transition="in" filter="checkerboard(across)">
                                      <p:cBhvr>
                                        <p:cTn id="11" dur="500"/>
                                        <p:tgtEl>
                                          <p:spTgt spid="491561"/>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91559"/>
                                        </p:tgtEl>
                                        <p:attrNameLst>
                                          <p:attrName>style.visibility</p:attrName>
                                        </p:attrNameLst>
                                      </p:cBhvr>
                                      <p:to>
                                        <p:strVal val="visible"/>
                                      </p:to>
                                    </p:set>
                                    <p:animEffect transition="in" filter="checkerboard(across)">
                                      <p:cBhvr>
                                        <p:cTn id="15" dur="500"/>
                                        <p:tgtEl>
                                          <p:spTgt spid="491559"/>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491562"/>
                                        </p:tgtEl>
                                        <p:attrNameLst>
                                          <p:attrName>style.visibility</p:attrName>
                                        </p:attrNameLst>
                                      </p:cBhvr>
                                      <p:to>
                                        <p:strVal val="visible"/>
                                      </p:to>
                                    </p:set>
                                    <p:animEffect transition="in" filter="checkerboard(across)">
                                      <p:cBhvr>
                                        <p:cTn id="19" dur="500"/>
                                        <p:tgtEl>
                                          <p:spTgt spid="491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9" grpId="0" autoUpdateAnimBg="0"/>
      <p:bldP spid="491560" grpId="0" animBg="1"/>
      <p:bldP spid="491561" grpId="0" animBg="1"/>
      <p:bldP spid="491562" grpId="0"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endParaRPr lang="en-US" altLang="ja-JP">
              <a:effectLst/>
            </a:endParaRPr>
          </a:p>
        </p:txBody>
      </p:sp>
      <p:sp>
        <p:nvSpPr>
          <p:cNvPr id="99331"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入力列 $ ( </a:t>
            </a:r>
            <a:r>
              <a:rPr lang="en-US" altLang="ja-JP">
                <a:effectLst/>
              </a:rPr>
              <a:t>a * 3 ) $</a:t>
            </a:r>
            <a:endParaRPr lang="ja-JP" altLang="en-US" sz="2800">
              <a:effectLst/>
            </a:endParaRPr>
          </a:p>
        </p:txBody>
      </p:sp>
      <p:graphicFrame>
        <p:nvGraphicFramePr>
          <p:cNvPr id="492548" name="Group 4"/>
          <p:cNvGraphicFramePr>
            <a:graphicFrameLocks noGrp="1"/>
          </p:cNvGraphicFramePr>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99348"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92565" name="Group 21"/>
          <p:cNvGraphicFramePr>
            <a:graphicFrameLocks noGrp="1"/>
          </p:cNvGraphicFramePr>
          <p:nvPr/>
        </p:nvGraphicFramePr>
        <p:xfrm>
          <a:off x="3124200" y="3124200"/>
          <a:ext cx="326231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99365" name="Text Box 37"/>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99366" name="Rectangle 38"/>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   &amp;a</a:t>
            </a:r>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p:txBody>
      </p:sp>
      <p:sp>
        <p:nvSpPr>
          <p:cNvPr id="492583" name="Text Box 39"/>
          <p:cNvSpPr txBox="1">
            <a:spLocks noChangeArrowheads="1"/>
          </p:cNvSpPr>
          <p:nvPr/>
        </p:nvSpPr>
        <p:spPr bwMode="auto">
          <a:xfrm>
            <a:off x="3033713" y="4362450"/>
            <a:ext cx="11795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&lt;&lt; *</a:t>
            </a:r>
          </a:p>
        </p:txBody>
      </p:sp>
      <p:sp>
        <p:nvSpPr>
          <p:cNvPr id="492584" name="Oval 40"/>
          <p:cNvSpPr>
            <a:spLocks noChangeArrowheads="1"/>
          </p:cNvSpPr>
          <p:nvPr/>
        </p:nvSpPr>
        <p:spPr bwMode="auto">
          <a:xfrm>
            <a:off x="1447800" y="36576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2585" name="Oval 41"/>
          <p:cNvSpPr>
            <a:spLocks noChangeArrowheads="1"/>
          </p:cNvSpPr>
          <p:nvPr/>
        </p:nvSpPr>
        <p:spPr bwMode="auto">
          <a:xfrm>
            <a:off x="41910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2586" name="Text Box 42"/>
          <p:cNvSpPr txBox="1">
            <a:spLocks noChangeArrowheads="1"/>
          </p:cNvSpPr>
          <p:nvPr/>
        </p:nvSpPr>
        <p:spPr bwMode="auto">
          <a:xfrm>
            <a:off x="3124200" y="5029200"/>
            <a:ext cx="2154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 </a:t>
            </a:r>
            <a:r>
              <a:rPr lang="ja-JP" altLang="en-US"/>
              <a:t>を移動</a:t>
            </a:r>
            <a:endParaRPr lang="en-US" altLang="ja-JP"/>
          </a:p>
        </p:txBody>
      </p:sp>
      <p:sp useBgFill="1">
        <p:nvSpPr>
          <p:cNvPr id="492587" name="AutoShape 43"/>
          <p:cNvSpPr>
            <a:spLocks noChangeArrowheads="1"/>
          </p:cNvSpPr>
          <p:nvPr/>
        </p:nvSpPr>
        <p:spPr bwMode="auto">
          <a:xfrm>
            <a:off x="381000" y="5410200"/>
            <a:ext cx="2667000" cy="609600"/>
          </a:xfrm>
          <a:prstGeom prst="wedgeRoundRectCallout">
            <a:avLst>
              <a:gd name="adj1" fmla="val -3454"/>
              <a:gd name="adj2" fmla="val -16484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E</a:t>
            </a:r>
            <a:r>
              <a:rPr lang="en-US" altLang="ja-JP"/>
              <a:t> </a:t>
            </a:r>
            <a:r>
              <a:rPr lang="ja-JP" altLang="en-US" sz="2400"/>
              <a:t>は非終端記号</a:t>
            </a:r>
          </a:p>
        </p:txBody>
      </p:sp>
      <p:sp>
        <p:nvSpPr>
          <p:cNvPr id="492588" name="AutoShape 44"/>
          <p:cNvSpPr>
            <a:spLocks noChangeArrowheads="1"/>
          </p:cNvSpPr>
          <p:nvPr/>
        </p:nvSpPr>
        <p:spPr bwMode="auto">
          <a:xfrm flipV="1">
            <a:off x="457200" y="3810000"/>
            <a:ext cx="457200" cy="685800"/>
          </a:xfrm>
          <a:prstGeom prst="curvedRightArrow">
            <a:avLst>
              <a:gd name="adj1" fmla="val 30000"/>
              <a:gd name="adj2" fmla="val 60000"/>
              <a:gd name="adj3" fmla="val 33333"/>
            </a:avLst>
          </a:prstGeom>
          <a:solidFill>
            <a:srgbClr val="00FF00"/>
          </a:solidFill>
          <a:ln w="25400">
            <a:solidFill>
              <a:srgbClr val="00FF00"/>
            </a:solidFill>
            <a:miter lim="800000"/>
            <a:headEnd/>
            <a:tailEnd/>
          </a:ln>
          <a:effec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2589" name="Line 45"/>
          <p:cNvSpPr>
            <a:spLocks noChangeShapeType="1"/>
          </p:cNvSpPr>
          <p:nvPr/>
        </p:nvSpPr>
        <p:spPr bwMode="auto">
          <a:xfrm flipH="1">
            <a:off x="2438400" y="3581400"/>
            <a:ext cx="1828800" cy="144780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extLst>
      <p:ext uri="{BB962C8B-B14F-4D97-AF65-F5344CB8AC3E}">
        <p14:creationId xmlns:p14="http://schemas.microsoft.com/office/powerpoint/2010/main" val="1382237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2587"/>
                                        </p:tgtEl>
                                        <p:attrNameLst>
                                          <p:attrName>style.visibility</p:attrName>
                                        </p:attrNameLst>
                                      </p:cBhvr>
                                      <p:to>
                                        <p:strVal val="visible"/>
                                      </p:to>
                                    </p:set>
                                    <p:animEffect transition="in" filter="checkerboard(across)">
                                      <p:cBhvr>
                                        <p:cTn id="7" dur="500"/>
                                        <p:tgtEl>
                                          <p:spTgt spid="4925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92588"/>
                                        </p:tgtEl>
                                        <p:attrNameLst>
                                          <p:attrName>style.visibility</p:attrName>
                                        </p:attrNameLst>
                                      </p:cBhvr>
                                      <p:to>
                                        <p:strVal val="visible"/>
                                      </p:to>
                                    </p:set>
                                    <p:animEffect transition="in" filter="wipe(down)">
                                      <p:cBhvr>
                                        <p:cTn id="12" dur="500"/>
                                        <p:tgtEl>
                                          <p:spTgt spid="4925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92584"/>
                                        </p:tgtEl>
                                        <p:attrNameLst>
                                          <p:attrName>style.visibility</p:attrName>
                                        </p:attrNameLst>
                                      </p:cBhvr>
                                      <p:to>
                                        <p:strVal val="visible"/>
                                      </p:to>
                                    </p:set>
                                    <p:animEffect transition="in" filter="checkerboard(across)">
                                      <p:cBhvr>
                                        <p:cTn id="17" dur="500"/>
                                        <p:tgtEl>
                                          <p:spTgt spid="492584"/>
                                        </p:tgtEl>
                                      </p:cBhvr>
                                    </p:animEffect>
                                  </p:childTnLst>
                                </p:cTn>
                              </p:par>
                            </p:childTnLst>
                          </p:cTn>
                        </p:par>
                        <p:par>
                          <p:cTn id="18" fill="hold" nodeType="afterGroup">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492585"/>
                                        </p:tgtEl>
                                        <p:attrNameLst>
                                          <p:attrName>style.visibility</p:attrName>
                                        </p:attrNameLst>
                                      </p:cBhvr>
                                      <p:to>
                                        <p:strVal val="visible"/>
                                      </p:to>
                                    </p:set>
                                    <p:animEffect transition="in" filter="checkerboard(across)">
                                      <p:cBhvr>
                                        <p:cTn id="21" dur="500"/>
                                        <p:tgtEl>
                                          <p:spTgt spid="492585"/>
                                        </p:tgtEl>
                                      </p:cBhvr>
                                    </p:animEffect>
                                  </p:childTnLst>
                                </p:cTn>
                              </p:par>
                            </p:childTnLst>
                          </p:cTn>
                        </p:par>
                        <p:par>
                          <p:cTn id="22" fill="hold" nodeType="afterGroup">
                            <p:stCondLst>
                              <p:cond delay="1000"/>
                            </p:stCondLst>
                            <p:childTnLst>
                              <p:par>
                                <p:cTn id="23" presetID="5" presetClass="entr" presetSubtype="10" fill="hold" grpId="0" nodeType="afterEffect">
                                  <p:stCondLst>
                                    <p:cond delay="0"/>
                                  </p:stCondLst>
                                  <p:childTnLst>
                                    <p:set>
                                      <p:cBhvr>
                                        <p:cTn id="24" dur="1" fill="hold">
                                          <p:stCondLst>
                                            <p:cond delay="0"/>
                                          </p:stCondLst>
                                        </p:cTn>
                                        <p:tgtEl>
                                          <p:spTgt spid="492583"/>
                                        </p:tgtEl>
                                        <p:attrNameLst>
                                          <p:attrName>style.visibility</p:attrName>
                                        </p:attrNameLst>
                                      </p:cBhvr>
                                      <p:to>
                                        <p:strVal val="visible"/>
                                      </p:to>
                                    </p:set>
                                    <p:animEffect transition="in" filter="checkerboard(across)">
                                      <p:cBhvr>
                                        <p:cTn id="25" dur="500"/>
                                        <p:tgtEl>
                                          <p:spTgt spid="492583"/>
                                        </p:tgtEl>
                                      </p:cBhvr>
                                    </p:animEffect>
                                  </p:childTnLst>
                                </p:cTn>
                              </p:par>
                            </p:childTnLst>
                          </p:cTn>
                        </p:par>
                        <p:par>
                          <p:cTn id="26" fill="hold" nodeType="afterGroup">
                            <p:stCondLst>
                              <p:cond delay="1500"/>
                            </p:stCondLst>
                            <p:childTnLst>
                              <p:par>
                                <p:cTn id="27" presetID="5" presetClass="entr" presetSubtype="10" fill="hold" grpId="0" nodeType="afterEffect">
                                  <p:stCondLst>
                                    <p:cond delay="0"/>
                                  </p:stCondLst>
                                  <p:childTnLst>
                                    <p:set>
                                      <p:cBhvr>
                                        <p:cTn id="28" dur="1" fill="hold">
                                          <p:stCondLst>
                                            <p:cond delay="0"/>
                                          </p:stCondLst>
                                        </p:cTn>
                                        <p:tgtEl>
                                          <p:spTgt spid="492586"/>
                                        </p:tgtEl>
                                        <p:attrNameLst>
                                          <p:attrName>style.visibility</p:attrName>
                                        </p:attrNameLst>
                                      </p:cBhvr>
                                      <p:to>
                                        <p:strVal val="visible"/>
                                      </p:to>
                                    </p:set>
                                    <p:animEffect transition="in" filter="checkerboard(across)">
                                      <p:cBhvr>
                                        <p:cTn id="29" dur="500"/>
                                        <p:tgtEl>
                                          <p:spTgt spid="49258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492589"/>
                                        </p:tgtEl>
                                        <p:attrNameLst>
                                          <p:attrName>style.visibility</p:attrName>
                                        </p:attrNameLst>
                                      </p:cBhvr>
                                      <p:to>
                                        <p:strVal val="visible"/>
                                      </p:to>
                                    </p:set>
                                    <p:animEffect transition="in" filter="wipe(right)">
                                      <p:cBhvr>
                                        <p:cTn id="34" dur="500"/>
                                        <p:tgtEl>
                                          <p:spTgt spid="492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83" grpId="0" autoUpdateAnimBg="0"/>
      <p:bldP spid="492584" grpId="0" animBg="1"/>
      <p:bldP spid="492585" grpId="0" animBg="1"/>
      <p:bldP spid="492586" grpId="0" autoUpdateAnimBg="0"/>
      <p:bldP spid="492587" grpId="0" animBg="1" autoUpdateAnimBg="0"/>
      <p:bldP spid="492588" grpId="0" animBg="1"/>
      <p:bldP spid="492589"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endParaRPr lang="en-US" altLang="ja-JP">
              <a:effectLst/>
            </a:endParaRPr>
          </a:p>
        </p:txBody>
      </p:sp>
      <p:sp>
        <p:nvSpPr>
          <p:cNvPr id="100355"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入力列 $ ( </a:t>
            </a:r>
            <a:r>
              <a:rPr lang="en-US" altLang="ja-JP">
                <a:effectLst/>
              </a:rPr>
              <a:t>a * 3 ) $</a:t>
            </a:r>
            <a:endParaRPr lang="ja-JP" altLang="en-US" sz="2800">
              <a:effectLst/>
            </a:endParaRPr>
          </a:p>
        </p:txBody>
      </p:sp>
      <p:graphicFrame>
        <p:nvGraphicFramePr>
          <p:cNvPr id="493572" name="Group 4"/>
          <p:cNvGraphicFramePr>
            <a:graphicFrameLocks noGrp="1"/>
          </p:cNvGraphicFramePr>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100372"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93589" name="Group 21"/>
          <p:cNvGraphicFramePr>
            <a:graphicFrameLocks noGrp="1"/>
          </p:cNvGraphicFramePr>
          <p:nvPr/>
        </p:nvGraphicFramePr>
        <p:xfrm>
          <a:off x="3124200" y="3124200"/>
          <a:ext cx="326231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100389" name="Text Box 37"/>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100390" name="Rectangle 38"/>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   &amp;a</a:t>
            </a:r>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p:txBody>
      </p:sp>
      <p:sp>
        <p:nvSpPr>
          <p:cNvPr id="493607" name="Text Box 39"/>
          <p:cNvSpPr txBox="1">
            <a:spLocks noChangeArrowheads="1"/>
          </p:cNvSpPr>
          <p:nvPr/>
        </p:nvSpPr>
        <p:spPr bwMode="auto">
          <a:xfrm>
            <a:off x="3033713" y="4362450"/>
            <a:ext cx="1247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&lt;&lt; 3</a:t>
            </a:r>
          </a:p>
        </p:txBody>
      </p:sp>
      <p:sp>
        <p:nvSpPr>
          <p:cNvPr id="493608" name="Oval 40"/>
          <p:cNvSpPr>
            <a:spLocks noChangeArrowheads="1"/>
          </p:cNvSpPr>
          <p:nvPr/>
        </p:nvSpPr>
        <p:spPr bwMode="auto">
          <a:xfrm>
            <a:off x="1447800" y="47244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3609" name="Oval 41"/>
          <p:cNvSpPr>
            <a:spLocks noChangeArrowheads="1"/>
          </p:cNvSpPr>
          <p:nvPr/>
        </p:nvSpPr>
        <p:spPr bwMode="auto">
          <a:xfrm>
            <a:off x="47244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3610" name="Text Box 42"/>
          <p:cNvSpPr txBox="1">
            <a:spLocks noChangeArrowheads="1"/>
          </p:cNvSpPr>
          <p:nvPr/>
        </p:nvSpPr>
        <p:spPr bwMode="auto">
          <a:xfrm>
            <a:off x="3124200" y="5029200"/>
            <a:ext cx="2154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3</a:t>
            </a:r>
            <a:r>
              <a:rPr lang="en-US" altLang="ja-JP"/>
              <a:t> </a:t>
            </a:r>
            <a:r>
              <a:rPr lang="ja-JP" altLang="en-US"/>
              <a:t>を移動</a:t>
            </a:r>
            <a:endParaRPr lang="en-US" altLang="ja-JP"/>
          </a:p>
        </p:txBody>
      </p:sp>
      <p:sp>
        <p:nvSpPr>
          <p:cNvPr id="493613" name="Line 45"/>
          <p:cNvSpPr>
            <a:spLocks noChangeShapeType="1"/>
          </p:cNvSpPr>
          <p:nvPr/>
        </p:nvSpPr>
        <p:spPr bwMode="auto">
          <a:xfrm flipH="1">
            <a:off x="2438400" y="3581400"/>
            <a:ext cx="2362200" cy="198120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extLst>
      <p:ext uri="{BB962C8B-B14F-4D97-AF65-F5344CB8AC3E}">
        <p14:creationId xmlns:p14="http://schemas.microsoft.com/office/powerpoint/2010/main" val="38746823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3608"/>
                                        </p:tgtEl>
                                        <p:attrNameLst>
                                          <p:attrName>style.visibility</p:attrName>
                                        </p:attrNameLst>
                                      </p:cBhvr>
                                      <p:to>
                                        <p:strVal val="visible"/>
                                      </p:to>
                                    </p:set>
                                    <p:animEffect transition="in" filter="checkerboard(across)">
                                      <p:cBhvr>
                                        <p:cTn id="7" dur="500"/>
                                        <p:tgtEl>
                                          <p:spTgt spid="493608"/>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93609"/>
                                        </p:tgtEl>
                                        <p:attrNameLst>
                                          <p:attrName>style.visibility</p:attrName>
                                        </p:attrNameLst>
                                      </p:cBhvr>
                                      <p:to>
                                        <p:strVal val="visible"/>
                                      </p:to>
                                    </p:set>
                                    <p:animEffect transition="in" filter="checkerboard(across)">
                                      <p:cBhvr>
                                        <p:cTn id="11" dur="500"/>
                                        <p:tgtEl>
                                          <p:spTgt spid="493609"/>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93607"/>
                                        </p:tgtEl>
                                        <p:attrNameLst>
                                          <p:attrName>style.visibility</p:attrName>
                                        </p:attrNameLst>
                                      </p:cBhvr>
                                      <p:to>
                                        <p:strVal val="visible"/>
                                      </p:to>
                                    </p:set>
                                    <p:animEffect transition="in" filter="checkerboard(across)">
                                      <p:cBhvr>
                                        <p:cTn id="15" dur="500"/>
                                        <p:tgtEl>
                                          <p:spTgt spid="493607"/>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493610"/>
                                        </p:tgtEl>
                                        <p:attrNameLst>
                                          <p:attrName>style.visibility</p:attrName>
                                        </p:attrNameLst>
                                      </p:cBhvr>
                                      <p:to>
                                        <p:strVal val="visible"/>
                                      </p:to>
                                    </p:set>
                                    <p:animEffect transition="in" filter="checkerboard(across)">
                                      <p:cBhvr>
                                        <p:cTn id="19" dur="500"/>
                                        <p:tgtEl>
                                          <p:spTgt spid="49361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493613"/>
                                        </p:tgtEl>
                                        <p:attrNameLst>
                                          <p:attrName>style.visibility</p:attrName>
                                        </p:attrNameLst>
                                      </p:cBhvr>
                                      <p:to>
                                        <p:strVal val="visible"/>
                                      </p:to>
                                    </p:set>
                                    <p:animEffect transition="in" filter="wipe(right)">
                                      <p:cBhvr>
                                        <p:cTn id="24" dur="500"/>
                                        <p:tgtEl>
                                          <p:spTgt spid="493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607" grpId="0" autoUpdateAnimBg="0"/>
      <p:bldP spid="493608" grpId="0" animBg="1"/>
      <p:bldP spid="493609" grpId="0" animBg="1"/>
      <p:bldP spid="493610" grpId="0" autoUpdateAnimBg="0"/>
      <p:bldP spid="493613"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endParaRPr lang="en-US" altLang="ja-JP">
              <a:effectLst/>
            </a:endParaRPr>
          </a:p>
        </p:txBody>
      </p:sp>
      <p:sp>
        <p:nvSpPr>
          <p:cNvPr id="101379"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入力列 $ ( </a:t>
            </a:r>
            <a:r>
              <a:rPr lang="en-US" altLang="ja-JP">
                <a:effectLst/>
              </a:rPr>
              <a:t>a * 3 ) $</a:t>
            </a:r>
            <a:endParaRPr lang="ja-JP" altLang="en-US" sz="2800">
              <a:effectLst/>
            </a:endParaRPr>
          </a:p>
        </p:txBody>
      </p:sp>
      <p:graphicFrame>
        <p:nvGraphicFramePr>
          <p:cNvPr id="494596" name="Group 4"/>
          <p:cNvGraphicFramePr>
            <a:graphicFrameLocks noGrp="1"/>
          </p:cNvGraphicFramePr>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101396"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94613" name="Group 21"/>
          <p:cNvGraphicFramePr>
            <a:graphicFrameLocks noGrp="1"/>
          </p:cNvGraphicFramePr>
          <p:nvPr/>
        </p:nvGraphicFramePr>
        <p:xfrm>
          <a:off x="3124200" y="3124200"/>
          <a:ext cx="326231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101413" name="Text Box 37"/>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101414" name="Rectangle 38"/>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   &amp;a</a:t>
            </a:r>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p:txBody>
      </p:sp>
      <p:sp>
        <p:nvSpPr>
          <p:cNvPr id="494631" name="Text Box 39"/>
          <p:cNvSpPr txBox="1">
            <a:spLocks noChangeArrowheads="1"/>
          </p:cNvSpPr>
          <p:nvPr/>
        </p:nvSpPr>
        <p:spPr bwMode="auto">
          <a:xfrm>
            <a:off x="3033713" y="4362450"/>
            <a:ext cx="11795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3 &gt;&gt; )</a:t>
            </a:r>
          </a:p>
        </p:txBody>
      </p:sp>
      <p:sp>
        <p:nvSpPr>
          <p:cNvPr id="494632" name="Oval 40"/>
          <p:cNvSpPr>
            <a:spLocks noChangeArrowheads="1"/>
          </p:cNvSpPr>
          <p:nvPr/>
        </p:nvSpPr>
        <p:spPr bwMode="auto">
          <a:xfrm>
            <a:off x="1447800" y="52578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4633" name="Oval 41"/>
          <p:cNvSpPr>
            <a:spLocks noChangeArrowheads="1"/>
          </p:cNvSpPr>
          <p:nvPr/>
        </p:nvSpPr>
        <p:spPr bwMode="auto">
          <a:xfrm>
            <a:off x="53340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4634" name="Text Box 42"/>
          <p:cNvSpPr txBox="1">
            <a:spLocks noChangeArrowheads="1"/>
          </p:cNvSpPr>
          <p:nvPr/>
        </p:nvSpPr>
        <p:spPr bwMode="auto">
          <a:xfrm>
            <a:off x="3124200" y="5029200"/>
            <a:ext cx="2154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3</a:t>
            </a:r>
            <a:r>
              <a:rPr lang="en-US" altLang="ja-JP"/>
              <a:t> </a:t>
            </a:r>
            <a:r>
              <a:rPr lang="ja-JP" altLang="en-US"/>
              <a:t>を還元</a:t>
            </a:r>
            <a:endParaRPr lang="en-US" altLang="ja-JP"/>
          </a:p>
        </p:txBody>
      </p:sp>
    </p:spTree>
    <p:extLst>
      <p:ext uri="{BB962C8B-B14F-4D97-AF65-F5344CB8AC3E}">
        <p14:creationId xmlns:p14="http://schemas.microsoft.com/office/powerpoint/2010/main" val="43682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4632"/>
                                        </p:tgtEl>
                                        <p:attrNameLst>
                                          <p:attrName>style.visibility</p:attrName>
                                        </p:attrNameLst>
                                      </p:cBhvr>
                                      <p:to>
                                        <p:strVal val="visible"/>
                                      </p:to>
                                    </p:set>
                                    <p:animEffect transition="in" filter="checkerboard(across)">
                                      <p:cBhvr>
                                        <p:cTn id="7" dur="500"/>
                                        <p:tgtEl>
                                          <p:spTgt spid="494632"/>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94633"/>
                                        </p:tgtEl>
                                        <p:attrNameLst>
                                          <p:attrName>style.visibility</p:attrName>
                                        </p:attrNameLst>
                                      </p:cBhvr>
                                      <p:to>
                                        <p:strVal val="visible"/>
                                      </p:to>
                                    </p:set>
                                    <p:animEffect transition="in" filter="checkerboard(across)">
                                      <p:cBhvr>
                                        <p:cTn id="11" dur="500"/>
                                        <p:tgtEl>
                                          <p:spTgt spid="494633"/>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94631"/>
                                        </p:tgtEl>
                                        <p:attrNameLst>
                                          <p:attrName>style.visibility</p:attrName>
                                        </p:attrNameLst>
                                      </p:cBhvr>
                                      <p:to>
                                        <p:strVal val="visible"/>
                                      </p:to>
                                    </p:set>
                                    <p:animEffect transition="in" filter="checkerboard(across)">
                                      <p:cBhvr>
                                        <p:cTn id="15" dur="500"/>
                                        <p:tgtEl>
                                          <p:spTgt spid="494631"/>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494634"/>
                                        </p:tgtEl>
                                        <p:attrNameLst>
                                          <p:attrName>style.visibility</p:attrName>
                                        </p:attrNameLst>
                                      </p:cBhvr>
                                      <p:to>
                                        <p:strVal val="visible"/>
                                      </p:to>
                                    </p:set>
                                    <p:animEffect transition="in" filter="checkerboard(across)">
                                      <p:cBhvr>
                                        <p:cTn id="19" dur="500"/>
                                        <p:tgtEl>
                                          <p:spTgt spid="494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631" grpId="0" autoUpdateAnimBg="0"/>
      <p:bldP spid="494632" grpId="0" animBg="1"/>
      <p:bldP spid="494633" grpId="0" animBg="1"/>
      <p:bldP spid="494634" grpId="0"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endParaRPr lang="en-US" altLang="ja-JP">
              <a:effectLst/>
            </a:endParaRPr>
          </a:p>
        </p:txBody>
      </p:sp>
      <p:sp>
        <p:nvSpPr>
          <p:cNvPr id="102403"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入力列 $ ( </a:t>
            </a:r>
            <a:r>
              <a:rPr lang="en-US" altLang="ja-JP">
                <a:effectLst/>
              </a:rPr>
              <a:t>a * 3 ) $</a:t>
            </a:r>
            <a:endParaRPr lang="ja-JP" altLang="en-US" sz="2800">
              <a:effectLst/>
            </a:endParaRPr>
          </a:p>
        </p:txBody>
      </p:sp>
      <p:graphicFrame>
        <p:nvGraphicFramePr>
          <p:cNvPr id="495620" name="Group 4"/>
          <p:cNvGraphicFramePr>
            <a:graphicFrameLocks noGrp="1"/>
          </p:cNvGraphicFramePr>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102420"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95637" name="Group 21"/>
          <p:cNvGraphicFramePr>
            <a:graphicFrameLocks noGrp="1"/>
          </p:cNvGraphicFramePr>
          <p:nvPr/>
        </p:nvGraphicFramePr>
        <p:xfrm>
          <a:off x="3124200" y="3124200"/>
          <a:ext cx="326231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102437" name="Text Box 37"/>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102438" name="Rectangle 38"/>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   &amp;a</a:t>
            </a:r>
          </a:p>
          <a:p>
            <a:pPr eaLnBrk="1" hangingPunct="1">
              <a:spcBef>
                <a:spcPct val="0"/>
              </a:spcBef>
              <a:buClrTx/>
              <a:buSzTx/>
              <a:buFontTx/>
              <a:buNone/>
            </a:pPr>
            <a:r>
              <a:rPr lang="en-US" altLang="ja-JP" sz="2800" dirty="0"/>
              <a:t>PUSHI   3</a:t>
            </a:r>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p:txBody>
      </p:sp>
      <p:sp>
        <p:nvSpPr>
          <p:cNvPr id="495655" name="Text Box 39"/>
          <p:cNvSpPr txBox="1">
            <a:spLocks noChangeArrowheads="1"/>
          </p:cNvSpPr>
          <p:nvPr/>
        </p:nvSpPr>
        <p:spPr bwMode="auto">
          <a:xfrm>
            <a:off x="3033713" y="4362450"/>
            <a:ext cx="11795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&gt;&gt; )</a:t>
            </a:r>
          </a:p>
        </p:txBody>
      </p:sp>
      <p:sp>
        <p:nvSpPr>
          <p:cNvPr id="495656" name="Oval 40"/>
          <p:cNvSpPr>
            <a:spLocks noChangeArrowheads="1"/>
          </p:cNvSpPr>
          <p:nvPr/>
        </p:nvSpPr>
        <p:spPr bwMode="auto">
          <a:xfrm>
            <a:off x="1447800" y="4724400"/>
            <a:ext cx="533400" cy="533400"/>
          </a:xfrm>
          <a:prstGeom prst="ellipse">
            <a:avLst/>
          </a:prstGeom>
          <a:noFill/>
          <a:ln w="38100">
            <a:solidFill>
              <a:srgbClr val="FFFF00"/>
            </a:solidFill>
            <a:round/>
            <a:headEnd/>
            <a:tailEnd/>
          </a:ln>
          <a:effec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5657" name="Oval 41"/>
          <p:cNvSpPr>
            <a:spLocks noChangeArrowheads="1"/>
          </p:cNvSpPr>
          <p:nvPr/>
        </p:nvSpPr>
        <p:spPr bwMode="auto">
          <a:xfrm>
            <a:off x="53340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5658" name="Text Box 42"/>
          <p:cNvSpPr txBox="1">
            <a:spLocks noChangeArrowheads="1"/>
          </p:cNvSpPr>
          <p:nvPr/>
        </p:nvSpPr>
        <p:spPr bwMode="auto">
          <a:xfrm>
            <a:off x="3124200" y="5029200"/>
            <a:ext cx="26495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E*E </a:t>
            </a:r>
            <a:r>
              <a:rPr lang="ja-JP" altLang="en-US"/>
              <a:t>を還元</a:t>
            </a:r>
            <a:endParaRPr lang="en-US" altLang="ja-JP"/>
          </a:p>
        </p:txBody>
      </p:sp>
      <p:sp>
        <p:nvSpPr>
          <p:cNvPr id="495659" name="AutoShape 43"/>
          <p:cNvSpPr>
            <a:spLocks noChangeArrowheads="1"/>
          </p:cNvSpPr>
          <p:nvPr/>
        </p:nvSpPr>
        <p:spPr bwMode="auto">
          <a:xfrm flipV="1">
            <a:off x="457200" y="4953000"/>
            <a:ext cx="457200" cy="685800"/>
          </a:xfrm>
          <a:prstGeom prst="curvedRightArrow">
            <a:avLst>
              <a:gd name="adj1" fmla="val 30000"/>
              <a:gd name="adj2" fmla="val 60000"/>
              <a:gd name="adj3" fmla="val 33333"/>
            </a:avLst>
          </a:prstGeom>
          <a:solidFill>
            <a:srgbClr val="00FF00"/>
          </a:solidFill>
          <a:ln w="25400">
            <a:solidFill>
              <a:srgbClr val="00FF00"/>
            </a:solidFill>
            <a:miter lim="800000"/>
            <a:headEnd/>
            <a:tailEnd/>
          </a:ln>
          <a:effec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5660" name="AutoShape 44"/>
          <p:cNvSpPr>
            <a:spLocks/>
          </p:cNvSpPr>
          <p:nvPr/>
        </p:nvSpPr>
        <p:spPr bwMode="auto">
          <a:xfrm>
            <a:off x="2514600" y="4191000"/>
            <a:ext cx="152400" cy="1600200"/>
          </a:xfrm>
          <a:prstGeom prst="rightBrace">
            <a:avLst>
              <a:gd name="adj1" fmla="val 87500"/>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ustDataLst>
      <p:tags r:id="rId1"/>
    </p:custDataLst>
    <p:extLst>
      <p:ext uri="{BB962C8B-B14F-4D97-AF65-F5344CB8AC3E}">
        <p14:creationId xmlns:p14="http://schemas.microsoft.com/office/powerpoint/2010/main" val="3316256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95659"/>
                                        </p:tgtEl>
                                        <p:attrNameLst>
                                          <p:attrName>style.visibility</p:attrName>
                                        </p:attrNameLst>
                                      </p:cBhvr>
                                      <p:to>
                                        <p:strVal val="visible"/>
                                      </p:to>
                                    </p:set>
                                    <p:animEffect transition="in" filter="wipe(down)">
                                      <p:cBhvr>
                                        <p:cTn id="7" dur="500"/>
                                        <p:tgtEl>
                                          <p:spTgt spid="4956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95656"/>
                                        </p:tgtEl>
                                        <p:attrNameLst>
                                          <p:attrName>style.visibility</p:attrName>
                                        </p:attrNameLst>
                                      </p:cBhvr>
                                      <p:to>
                                        <p:strVal val="visible"/>
                                      </p:to>
                                    </p:set>
                                    <p:animEffect transition="in" filter="checkerboard(across)">
                                      <p:cBhvr>
                                        <p:cTn id="12" dur="500"/>
                                        <p:tgtEl>
                                          <p:spTgt spid="495656"/>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495657"/>
                                        </p:tgtEl>
                                        <p:attrNameLst>
                                          <p:attrName>style.visibility</p:attrName>
                                        </p:attrNameLst>
                                      </p:cBhvr>
                                      <p:to>
                                        <p:strVal val="visible"/>
                                      </p:to>
                                    </p:set>
                                    <p:animEffect transition="in" filter="checkerboard(across)">
                                      <p:cBhvr>
                                        <p:cTn id="16" dur="500"/>
                                        <p:tgtEl>
                                          <p:spTgt spid="495657"/>
                                        </p:tgtEl>
                                      </p:cBhvr>
                                    </p:animEffect>
                                  </p:childTnLst>
                                </p:cTn>
                              </p:par>
                            </p:childTnLst>
                          </p:cTn>
                        </p:par>
                        <p:par>
                          <p:cTn id="17" fill="hold" nodeType="afterGroup">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495655"/>
                                        </p:tgtEl>
                                        <p:attrNameLst>
                                          <p:attrName>style.visibility</p:attrName>
                                        </p:attrNameLst>
                                      </p:cBhvr>
                                      <p:to>
                                        <p:strVal val="visible"/>
                                      </p:to>
                                    </p:set>
                                    <p:animEffect transition="in" filter="checkerboard(across)">
                                      <p:cBhvr>
                                        <p:cTn id="20" dur="500"/>
                                        <p:tgtEl>
                                          <p:spTgt spid="49565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495660"/>
                                        </p:tgtEl>
                                        <p:attrNameLst>
                                          <p:attrName>style.visibility</p:attrName>
                                        </p:attrNameLst>
                                      </p:cBhvr>
                                      <p:to>
                                        <p:strVal val="visible"/>
                                      </p:to>
                                    </p:set>
                                    <p:animEffect transition="in" filter="checkerboard(across)">
                                      <p:cBhvr>
                                        <p:cTn id="25" dur="500"/>
                                        <p:tgtEl>
                                          <p:spTgt spid="495660"/>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495658"/>
                                        </p:tgtEl>
                                        <p:attrNameLst>
                                          <p:attrName>style.visibility</p:attrName>
                                        </p:attrNameLst>
                                      </p:cBhvr>
                                      <p:to>
                                        <p:strVal val="visible"/>
                                      </p:to>
                                    </p:set>
                                    <p:animEffect transition="in" filter="checkerboard(across)">
                                      <p:cBhvr>
                                        <p:cTn id="29" dur="500"/>
                                        <p:tgtEl>
                                          <p:spTgt spid="495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55" grpId="0" autoUpdateAnimBg="0"/>
      <p:bldP spid="495656" grpId="0" animBg="1"/>
      <p:bldP spid="495657" grpId="0" animBg="1"/>
      <p:bldP spid="495658" grpId="0" autoUpdateAnimBg="0"/>
      <p:bldP spid="495659" grpId="0" animBg="1"/>
      <p:bldP spid="495660"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解析例</a:t>
            </a:r>
            <a:endParaRPr lang="en-US" altLang="ja-JP">
              <a:effectLst/>
            </a:endParaRPr>
          </a:p>
        </p:txBody>
      </p:sp>
      <p:sp>
        <p:nvSpPr>
          <p:cNvPr id="103427" name="Rectangle 3"/>
          <p:cNvSpPr>
            <a:spLocks noGrp="1" noChangeArrowheads="1"/>
          </p:cNvSpPr>
          <p:nvPr>
            <p:ph idx="1"/>
          </p:nvPr>
        </p:nvSpPr>
        <p:spPr>
          <a:xfrm>
            <a:off x="1066800" y="1447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入力列 $ ( </a:t>
            </a:r>
            <a:r>
              <a:rPr lang="en-US" altLang="ja-JP">
                <a:effectLst/>
              </a:rPr>
              <a:t>a * 3 ) $</a:t>
            </a:r>
            <a:endParaRPr lang="ja-JP" altLang="en-US" sz="2800">
              <a:effectLst/>
            </a:endParaRPr>
          </a:p>
        </p:txBody>
      </p:sp>
      <p:graphicFrame>
        <p:nvGraphicFramePr>
          <p:cNvPr id="496644" name="Group 4"/>
          <p:cNvGraphicFramePr>
            <a:graphicFrameLocks noGrp="1"/>
          </p:cNvGraphicFramePr>
          <p:nvPr/>
        </p:nvGraphicFramePr>
        <p:xfrm>
          <a:off x="990600" y="3124200"/>
          <a:ext cx="1447800" cy="3243264"/>
        </p:xfrm>
        <a:graphic>
          <a:graphicData uri="http://schemas.openxmlformats.org/drawingml/2006/table">
            <a:tbl>
              <a:tblPr/>
              <a:tblGrid>
                <a:gridCol w="1447800">
                  <a:extLst>
                    <a:ext uri="{9D8B030D-6E8A-4147-A177-3AD203B41FA5}">
                      <a16:colId xmlns:a16="http://schemas.microsoft.com/office/drawing/2014/main" val="20000"/>
                    </a:ext>
                  </a:extLst>
                </a:gridCol>
              </a:tblGrid>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539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541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bl>
          </a:graphicData>
        </a:graphic>
      </p:graphicFrame>
      <p:sp>
        <p:nvSpPr>
          <p:cNvPr id="103444" name="Text Box 20"/>
          <p:cNvSpPr txBox="1">
            <a:spLocks noChangeArrowheads="1"/>
          </p:cNvSpPr>
          <p:nvPr/>
        </p:nvSpPr>
        <p:spPr bwMode="auto">
          <a:xfrm>
            <a:off x="1066800" y="2438400"/>
            <a:ext cx="1322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a:t>
            </a:r>
          </a:p>
        </p:txBody>
      </p:sp>
      <p:graphicFrame>
        <p:nvGraphicFramePr>
          <p:cNvPr id="496661" name="Group 21"/>
          <p:cNvGraphicFramePr>
            <a:graphicFrameLocks noGrp="1"/>
          </p:cNvGraphicFramePr>
          <p:nvPr/>
        </p:nvGraphicFramePr>
        <p:xfrm>
          <a:off x="3124200" y="3124200"/>
          <a:ext cx="3262313" cy="609600"/>
        </p:xfrm>
        <a:graphic>
          <a:graphicData uri="http://schemas.openxmlformats.org/drawingml/2006/table">
            <a:tbl>
              <a:tblPr/>
              <a:tblGrid>
                <a:gridCol w="52705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7687">
                  <a:extLst>
                    <a:ext uri="{9D8B030D-6E8A-4147-A177-3AD203B41FA5}">
                      <a16:colId xmlns:a16="http://schemas.microsoft.com/office/drawing/2014/main" val="20004"/>
                    </a:ext>
                  </a:extLst>
                </a:gridCol>
                <a:gridCol w="547688">
                  <a:extLst>
                    <a:ext uri="{9D8B030D-6E8A-4147-A177-3AD203B41FA5}">
                      <a16:colId xmlns:a16="http://schemas.microsoft.com/office/drawing/2014/main" val="20005"/>
                    </a:ext>
                  </a:extLst>
                </a:gridCol>
              </a:tblGrid>
              <a:tr h="609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bl>
          </a:graphicData>
        </a:graphic>
      </p:graphicFrame>
      <p:sp>
        <p:nvSpPr>
          <p:cNvPr id="103461" name="Text Box 37"/>
          <p:cNvSpPr txBox="1">
            <a:spLocks noChangeArrowheads="1"/>
          </p:cNvSpPr>
          <p:nvPr/>
        </p:nvSpPr>
        <p:spPr bwMode="auto">
          <a:xfrm>
            <a:off x="2895600" y="2590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入力記号列</a:t>
            </a:r>
          </a:p>
        </p:txBody>
      </p:sp>
      <p:sp>
        <p:nvSpPr>
          <p:cNvPr id="103462" name="Rectangle 38"/>
          <p:cNvSpPr>
            <a:spLocks noChangeArrowheads="1"/>
          </p:cNvSpPr>
          <p:nvPr/>
        </p:nvSpPr>
        <p:spPr bwMode="auto">
          <a:xfrm>
            <a:off x="6248400" y="3886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   &amp;a</a:t>
            </a:r>
          </a:p>
          <a:p>
            <a:pPr eaLnBrk="1" hangingPunct="1">
              <a:spcBef>
                <a:spcPct val="0"/>
              </a:spcBef>
              <a:buClrTx/>
              <a:buSzTx/>
              <a:buFontTx/>
              <a:buNone/>
            </a:pPr>
            <a:r>
              <a:rPr lang="en-US" altLang="ja-JP" sz="2800" dirty="0"/>
              <a:t>PUSHI   3</a:t>
            </a:r>
          </a:p>
          <a:p>
            <a:pPr eaLnBrk="1" hangingPunct="1">
              <a:spcBef>
                <a:spcPct val="0"/>
              </a:spcBef>
              <a:buClrTx/>
              <a:buSzTx/>
              <a:buFontTx/>
              <a:buNone/>
            </a:pPr>
            <a:r>
              <a:rPr lang="en-US" altLang="ja-JP" sz="2800" dirty="0"/>
              <a:t>MUL</a:t>
            </a:r>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endParaRPr lang="en-US" altLang="ja-JP" sz="2800" dirty="0"/>
          </a:p>
        </p:txBody>
      </p:sp>
      <p:sp>
        <p:nvSpPr>
          <p:cNvPr id="496679" name="Text Box 39"/>
          <p:cNvSpPr txBox="1">
            <a:spLocks noChangeArrowheads="1"/>
          </p:cNvSpPr>
          <p:nvPr/>
        </p:nvSpPr>
        <p:spPr bwMode="auto">
          <a:xfrm>
            <a:off x="3033713" y="4362450"/>
            <a:ext cx="1111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 )</a:t>
            </a:r>
          </a:p>
        </p:txBody>
      </p:sp>
      <p:sp>
        <p:nvSpPr>
          <p:cNvPr id="496680" name="Oval 40"/>
          <p:cNvSpPr>
            <a:spLocks noChangeArrowheads="1"/>
          </p:cNvSpPr>
          <p:nvPr/>
        </p:nvSpPr>
        <p:spPr bwMode="auto">
          <a:xfrm>
            <a:off x="1447800" y="36576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6681" name="Oval 41"/>
          <p:cNvSpPr>
            <a:spLocks noChangeArrowheads="1"/>
          </p:cNvSpPr>
          <p:nvPr/>
        </p:nvSpPr>
        <p:spPr bwMode="auto">
          <a:xfrm>
            <a:off x="5334000" y="3124200"/>
            <a:ext cx="5334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6682" name="Text Box 42"/>
          <p:cNvSpPr txBox="1">
            <a:spLocks noChangeArrowheads="1"/>
          </p:cNvSpPr>
          <p:nvPr/>
        </p:nvSpPr>
        <p:spPr bwMode="auto">
          <a:xfrm>
            <a:off x="3124200" y="5029200"/>
            <a:ext cx="2105361"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 </a:t>
            </a:r>
            <a:r>
              <a:rPr lang="en-US" altLang="ja-JP"/>
              <a:t>) </a:t>
            </a:r>
            <a:r>
              <a:rPr lang="ja-JP" altLang="en-US" dirty="0"/>
              <a:t>を移動</a:t>
            </a:r>
            <a:endParaRPr lang="en-US" altLang="ja-JP" dirty="0"/>
          </a:p>
        </p:txBody>
      </p:sp>
      <p:sp>
        <p:nvSpPr>
          <p:cNvPr id="496683" name="AutoShape 43"/>
          <p:cNvSpPr>
            <a:spLocks noChangeArrowheads="1"/>
          </p:cNvSpPr>
          <p:nvPr/>
        </p:nvSpPr>
        <p:spPr bwMode="auto">
          <a:xfrm flipV="1">
            <a:off x="533400" y="3810000"/>
            <a:ext cx="457200" cy="685800"/>
          </a:xfrm>
          <a:prstGeom prst="curvedRightArrow">
            <a:avLst>
              <a:gd name="adj1" fmla="val 30000"/>
              <a:gd name="adj2" fmla="val 60000"/>
              <a:gd name="adj3" fmla="val 33333"/>
            </a:avLst>
          </a:prstGeom>
          <a:solidFill>
            <a:srgbClr val="00FF00"/>
          </a:solidFill>
          <a:ln w="31750">
            <a:solidFill>
              <a:srgbClr val="00FF00"/>
            </a:solidFill>
            <a:miter lim="800000"/>
            <a:headEnd/>
            <a:tailEnd/>
          </a:ln>
          <a:effec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96684" name="Line 44"/>
          <p:cNvSpPr>
            <a:spLocks noChangeShapeType="1"/>
          </p:cNvSpPr>
          <p:nvPr/>
        </p:nvSpPr>
        <p:spPr bwMode="auto">
          <a:xfrm flipH="1">
            <a:off x="2438400" y="3581400"/>
            <a:ext cx="2971800" cy="144780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extLst>
      <p:ext uri="{BB962C8B-B14F-4D97-AF65-F5344CB8AC3E}">
        <p14:creationId xmlns:p14="http://schemas.microsoft.com/office/powerpoint/2010/main" val="2246801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96683"/>
                                        </p:tgtEl>
                                        <p:attrNameLst>
                                          <p:attrName>style.visibility</p:attrName>
                                        </p:attrNameLst>
                                      </p:cBhvr>
                                      <p:to>
                                        <p:strVal val="visible"/>
                                      </p:to>
                                    </p:set>
                                    <p:animEffect transition="in" filter="wipe(down)">
                                      <p:cBhvr>
                                        <p:cTn id="7" dur="500"/>
                                        <p:tgtEl>
                                          <p:spTgt spid="4966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96680"/>
                                        </p:tgtEl>
                                        <p:attrNameLst>
                                          <p:attrName>style.visibility</p:attrName>
                                        </p:attrNameLst>
                                      </p:cBhvr>
                                      <p:to>
                                        <p:strVal val="visible"/>
                                      </p:to>
                                    </p:set>
                                    <p:animEffect transition="in" filter="checkerboard(across)">
                                      <p:cBhvr>
                                        <p:cTn id="12" dur="500"/>
                                        <p:tgtEl>
                                          <p:spTgt spid="496680"/>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496681"/>
                                        </p:tgtEl>
                                        <p:attrNameLst>
                                          <p:attrName>style.visibility</p:attrName>
                                        </p:attrNameLst>
                                      </p:cBhvr>
                                      <p:to>
                                        <p:strVal val="visible"/>
                                      </p:to>
                                    </p:set>
                                    <p:animEffect transition="in" filter="checkerboard(across)">
                                      <p:cBhvr>
                                        <p:cTn id="16" dur="500"/>
                                        <p:tgtEl>
                                          <p:spTgt spid="496681"/>
                                        </p:tgtEl>
                                      </p:cBhvr>
                                    </p:animEffect>
                                  </p:childTnLst>
                                </p:cTn>
                              </p:par>
                            </p:childTnLst>
                          </p:cTn>
                        </p:par>
                        <p:par>
                          <p:cTn id="17" fill="hold" nodeType="afterGroup">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496679"/>
                                        </p:tgtEl>
                                        <p:attrNameLst>
                                          <p:attrName>style.visibility</p:attrName>
                                        </p:attrNameLst>
                                      </p:cBhvr>
                                      <p:to>
                                        <p:strVal val="visible"/>
                                      </p:to>
                                    </p:set>
                                    <p:animEffect transition="in" filter="checkerboard(across)">
                                      <p:cBhvr>
                                        <p:cTn id="20" dur="500"/>
                                        <p:tgtEl>
                                          <p:spTgt spid="496679"/>
                                        </p:tgtEl>
                                      </p:cBhvr>
                                    </p:animEffect>
                                  </p:childTnLst>
                                </p:cTn>
                              </p:par>
                            </p:childTnLst>
                          </p:cTn>
                        </p:par>
                        <p:par>
                          <p:cTn id="21" fill="hold" nodeType="afterGroup">
                            <p:stCondLst>
                              <p:cond delay="1500"/>
                            </p:stCondLst>
                            <p:childTnLst>
                              <p:par>
                                <p:cTn id="22" presetID="5" presetClass="entr" presetSubtype="10" fill="hold" grpId="0" nodeType="afterEffect">
                                  <p:stCondLst>
                                    <p:cond delay="0"/>
                                  </p:stCondLst>
                                  <p:childTnLst>
                                    <p:set>
                                      <p:cBhvr>
                                        <p:cTn id="23" dur="1" fill="hold">
                                          <p:stCondLst>
                                            <p:cond delay="0"/>
                                          </p:stCondLst>
                                        </p:cTn>
                                        <p:tgtEl>
                                          <p:spTgt spid="496682"/>
                                        </p:tgtEl>
                                        <p:attrNameLst>
                                          <p:attrName>style.visibility</p:attrName>
                                        </p:attrNameLst>
                                      </p:cBhvr>
                                      <p:to>
                                        <p:strVal val="visible"/>
                                      </p:to>
                                    </p:set>
                                    <p:animEffect transition="in" filter="checkerboard(across)">
                                      <p:cBhvr>
                                        <p:cTn id="24" dur="500"/>
                                        <p:tgtEl>
                                          <p:spTgt spid="49668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496684"/>
                                        </p:tgtEl>
                                        <p:attrNameLst>
                                          <p:attrName>style.visibility</p:attrName>
                                        </p:attrNameLst>
                                      </p:cBhvr>
                                      <p:to>
                                        <p:strVal val="visible"/>
                                      </p:to>
                                    </p:set>
                                    <p:animEffect transition="in" filter="wipe(right)">
                                      <p:cBhvr>
                                        <p:cTn id="29" dur="500"/>
                                        <p:tgtEl>
                                          <p:spTgt spid="496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79" grpId="0" autoUpdateAnimBg="0"/>
      <p:bldP spid="496680" grpId="0" animBg="1"/>
      <p:bldP spid="496681" grpId="0" animBg="1"/>
      <p:bldP spid="496682" grpId="0" autoUpdateAnimBg="0"/>
      <p:bldP spid="496683" grpId="0" animBg="1"/>
      <p:bldP spid="49668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3"/>
</p:tagLst>
</file>

<file path=ppt/tags/tag2.xml><?xml version="1.0" encoding="utf-8"?>
<p:tagLst xmlns:a="http://schemas.openxmlformats.org/drawingml/2006/main" xmlns:r="http://schemas.openxmlformats.org/officeDocument/2006/relationships" xmlns:p="http://schemas.openxmlformats.org/presentationml/2006/main">
  <p:tag name="TIMING" val="|14.4|1.2"/>
</p:tagLst>
</file>

<file path=ppt/tags/tag3.xml><?xml version="1.0" encoding="utf-8"?>
<p:tagLst xmlns:a="http://schemas.openxmlformats.org/drawingml/2006/main" xmlns:r="http://schemas.openxmlformats.org/officeDocument/2006/relationships" xmlns:p="http://schemas.openxmlformats.org/presentationml/2006/main">
  <p:tag name="TIMING" val="|6.9|4.8|2.2|6.4"/>
</p:tagLst>
</file>

<file path=ppt/tags/tag4.xml><?xml version="1.0" encoding="utf-8"?>
<p:tagLst xmlns:a="http://schemas.openxmlformats.org/drawingml/2006/main" xmlns:r="http://schemas.openxmlformats.org/officeDocument/2006/relationships" xmlns:p="http://schemas.openxmlformats.org/presentationml/2006/main">
  <p:tag name="TIMING" val="|7.2"/>
</p:tagLst>
</file>

<file path=ppt/tags/tag5.xml><?xml version="1.0" encoding="utf-8"?>
<p:tagLst xmlns:a="http://schemas.openxmlformats.org/drawingml/2006/main" xmlns:r="http://schemas.openxmlformats.org/officeDocument/2006/relationships" xmlns:p="http://schemas.openxmlformats.org/presentationml/2006/main">
  <p:tag name="TIMING" val="|8.8|3|7.5"/>
</p:tagLst>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Times - MSPゴシック">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16671</TotalTime>
  <Words>14351</Words>
  <Application>Microsoft Office PowerPoint</Application>
  <PresentationFormat>画面に合わせる (4:3)</PresentationFormat>
  <Paragraphs>3194</Paragraphs>
  <Slides>108</Slides>
  <Notes>108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108</vt:i4>
      </vt:variant>
    </vt:vector>
  </HeadingPairs>
  <TitlesOfParts>
    <vt:vector size="114" baseType="lpstr">
      <vt:lpstr>游ゴシック</vt:lpstr>
      <vt:lpstr>Arial</vt:lpstr>
      <vt:lpstr>Tahoma</vt:lpstr>
      <vt:lpstr>Times New Roman</vt:lpstr>
      <vt:lpstr>Wingdings</vt:lpstr>
      <vt:lpstr>Shimmer</vt:lpstr>
      <vt:lpstr>コンパイラ</vt:lpstr>
      <vt:lpstr>コンパイラの構造</vt:lpstr>
      <vt:lpstr>構文解析系 (syntax analizer, parser)</vt:lpstr>
      <vt:lpstr>構文解析</vt:lpstr>
      <vt:lpstr>下降型解析(top-down parsing)</vt:lpstr>
      <vt:lpstr>下降型解析の例</vt:lpstr>
      <vt:lpstr>上昇型解析(bottom-up parsing)</vt:lpstr>
      <vt:lpstr>上昇型解析の例</vt:lpstr>
      <vt:lpstr>構文解析の種類</vt:lpstr>
      <vt:lpstr>再帰下降構文解析の欠点</vt:lpstr>
      <vt:lpstr>LL解析</vt:lpstr>
      <vt:lpstr>LL解析</vt:lpstr>
      <vt:lpstr>解析表</vt:lpstr>
      <vt:lpstr>生成規則→解析表</vt:lpstr>
      <vt:lpstr>LL解析の手順</vt:lpstr>
      <vt:lpstr>LL解析の手順</vt:lpstr>
      <vt:lpstr>LL解析の手順</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PowerPoint プレゼンテーション</vt:lpstr>
      <vt:lpstr>移動還元構文解析 (shift reduce parsing)</vt:lpstr>
      <vt:lpstr>移動還元構文解析 (shift reduce parsing)</vt:lpstr>
      <vt:lpstr>還元(reduce)</vt:lpstr>
      <vt:lpstr>還元</vt:lpstr>
      <vt:lpstr>移動(shift)</vt:lpstr>
      <vt:lpstr>移動と還元</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解析例</vt:lpstr>
      <vt:lpstr>移動還元構文解析の導出木</vt:lpstr>
      <vt:lpstr>PowerPoint プレゼンテーション</vt:lpstr>
      <vt:lpstr>演算子順位構文解析 (operator precedence parsing)</vt:lpstr>
      <vt:lpstr>記号の優先順位 (演算子と被演算子)</vt:lpstr>
      <vt:lpstr>記号の優先順位 (+と*)</vt:lpstr>
      <vt:lpstr>記号の優先順位 (+同士)</vt:lpstr>
      <vt:lpstr>記号の優先順位 (=同士)</vt:lpstr>
      <vt:lpstr>記号の優先順位 ($)</vt:lpstr>
      <vt:lpstr>記号の優先順位</vt:lpstr>
      <vt:lpstr>演算子の優先順位</vt:lpstr>
      <vt:lpstr>優先順位表</vt:lpstr>
      <vt:lpstr>解析手順</vt:lpstr>
      <vt:lpstr>解析例</vt:lpstr>
      <vt:lpstr>解析例</vt:lpstr>
      <vt:lpstr>解析例</vt:lpstr>
      <vt:lpstr>解析例</vt:lpstr>
      <vt:lpstr>解析例</vt:lpstr>
      <vt:lpstr>解析例</vt:lpstr>
      <vt:lpstr>演算子順位構文解析</vt:lpstr>
      <vt:lpstr>解析手順</vt:lpstr>
      <vt:lpstr>解析手順</vt:lpstr>
      <vt:lpstr>解析手順</vt:lpstr>
      <vt:lpstr>解析手順</vt:lpstr>
      <vt:lpstr>解析手順</vt:lpstr>
      <vt:lpstr>解析手順</vt:lpstr>
      <vt:lpstr>解析例</vt:lpstr>
      <vt:lpstr>解析例</vt:lpstr>
      <vt:lpstr>解析例</vt:lpstr>
      <vt:lpstr>解析例</vt:lpstr>
      <vt:lpstr>解析例</vt:lpstr>
      <vt:lpstr>解析例</vt:lpstr>
      <vt:lpstr>解析例</vt:lpstr>
      <vt:lpstr>解析例</vt:lpstr>
      <vt:lpstr>解析例</vt:lpstr>
      <vt:lpstr>解析例</vt:lpstr>
      <vt:lpstr>解析例</vt:lpstr>
      <vt:lpstr>優先順位の数値化</vt:lpstr>
      <vt:lpstr>優先順位の数値化</vt:lpstr>
      <vt:lpstr>解析手順</vt:lpstr>
      <vt:lpstr>演算子順位構文解析の問題点</vt:lpstr>
      <vt:lpstr>演算子の区別</vt:lpstr>
      <vt:lpstr>演算子の区別</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dc:title>
  <dc:subject>Compiler 11</dc:subject>
  <dc:creator>T.Ishimizu</dc:creator>
  <cp:lastModifiedBy>石水隆</cp:lastModifiedBy>
  <cp:revision>644</cp:revision>
  <cp:lastPrinted>2023-06-12T03:45:05Z</cp:lastPrinted>
  <dcterms:created xsi:type="dcterms:W3CDTF">1601-01-01T00:00:00Z</dcterms:created>
  <dcterms:modified xsi:type="dcterms:W3CDTF">2023-06-12T03:45:11Z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