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256" r:id="rId2"/>
    <p:sldId id="579" r:id="rId3"/>
    <p:sldId id="580" r:id="rId4"/>
    <p:sldId id="581" r:id="rId5"/>
    <p:sldId id="343" r:id="rId6"/>
    <p:sldId id="340" r:id="rId7"/>
    <p:sldId id="344" r:id="rId8"/>
    <p:sldId id="392" r:id="rId9"/>
    <p:sldId id="345" r:id="rId10"/>
    <p:sldId id="336" r:id="rId11"/>
    <p:sldId id="346" r:id="rId12"/>
    <p:sldId id="337" r:id="rId13"/>
    <p:sldId id="338" r:id="rId14"/>
    <p:sldId id="348" r:id="rId15"/>
    <p:sldId id="347" r:id="rId16"/>
    <p:sldId id="349" r:id="rId17"/>
    <p:sldId id="350" r:id="rId18"/>
    <p:sldId id="582" r:id="rId19"/>
    <p:sldId id="362" r:id="rId20"/>
    <p:sldId id="584" r:id="rId21"/>
    <p:sldId id="352" r:id="rId22"/>
    <p:sldId id="388" r:id="rId23"/>
    <p:sldId id="359" r:id="rId24"/>
    <p:sldId id="361" r:id="rId25"/>
    <p:sldId id="358" r:id="rId26"/>
    <p:sldId id="354" r:id="rId27"/>
    <p:sldId id="355" r:id="rId28"/>
    <p:sldId id="363" r:id="rId29"/>
    <p:sldId id="365" r:id="rId30"/>
    <p:sldId id="366" r:id="rId31"/>
    <p:sldId id="367" r:id="rId32"/>
    <p:sldId id="364" r:id="rId33"/>
    <p:sldId id="368" r:id="rId34"/>
    <p:sldId id="369" r:id="rId35"/>
    <p:sldId id="371"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93" r:id="rId52"/>
    <p:sldId id="394" r:id="rId53"/>
    <p:sldId id="529" r:id="rId54"/>
  </p:sldIdLst>
  <p:sldSz cx="9144000" cy="6858000" type="screen4x3"/>
  <p:notesSz cx="7099300" cy="10234613"/>
  <p:defaultTex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9" autoAdjust="0"/>
    <p:restoredTop sz="75227" autoAdjust="0"/>
  </p:normalViewPr>
  <p:slideViewPr>
    <p:cSldViewPr>
      <p:cViewPr varScale="1">
        <p:scale>
          <a:sx n="57" d="100"/>
          <a:sy n="57" d="100"/>
        </p:scale>
        <p:origin x="1224" y="66"/>
      </p:cViewPr>
      <p:guideLst>
        <p:guide orient="horz" pos="2160"/>
        <p:guide pos="43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ja-JP" altLang="en-US"/>
          </a:p>
        </p:txBody>
      </p:sp>
      <p:sp>
        <p:nvSpPr>
          <p:cNvPr id="211971" name="Rectangle 3"/>
          <p:cNvSpPr>
            <a:spLocks noGrp="1" noChangeArrowheads="1"/>
          </p:cNvSpPr>
          <p:nvPr>
            <p:ph type="dt" sz="quarter" idx="1"/>
          </p:nvPr>
        </p:nvSpPr>
        <p:spPr bwMode="auto">
          <a:xfrm>
            <a:off x="40386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ja-JP" altLang="en-US"/>
          </a:p>
        </p:txBody>
      </p:sp>
      <p:sp>
        <p:nvSpPr>
          <p:cNvPr id="211972" name="Rectangle 4"/>
          <p:cNvSpPr>
            <a:spLocks noGrp="1" noChangeArrowheads="1"/>
          </p:cNvSpPr>
          <p:nvPr>
            <p:ph type="ftr" sz="quarter" idx="2"/>
          </p:nvPr>
        </p:nvSpPr>
        <p:spPr bwMode="auto">
          <a:xfrm>
            <a:off x="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ja-JP" altLang="en-US"/>
          </a:p>
        </p:txBody>
      </p:sp>
      <p:sp>
        <p:nvSpPr>
          <p:cNvPr id="211973" name="Rectangle 5"/>
          <p:cNvSpPr>
            <a:spLocks noGrp="1" noChangeArrowheads="1"/>
          </p:cNvSpPr>
          <p:nvPr>
            <p:ph type="sldNum" sz="quarter" idx="3"/>
          </p:nvPr>
        </p:nvSpPr>
        <p:spPr bwMode="auto">
          <a:xfrm>
            <a:off x="403860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AA10A6-52F8-487B-A682-E1760985DB36}" type="slidenum">
              <a:rPr lang="ja-JP" altLang="en-US"/>
              <a:pPr/>
              <a:t>‹#›</a:t>
            </a:fld>
            <a:endParaRPr lang="ja-JP" altLang="en-US"/>
          </a:p>
        </p:txBody>
      </p:sp>
    </p:spTree>
    <p:extLst>
      <p:ext uri="{BB962C8B-B14F-4D97-AF65-F5344CB8AC3E}">
        <p14:creationId xmlns:p14="http://schemas.microsoft.com/office/powerpoint/2010/main" val="3061838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ja-JP"/>
          </a:p>
        </p:txBody>
      </p:sp>
      <p:sp>
        <p:nvSpPr>
          <p:cNvPr id="27651"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ja-JP"/>
          </a:p>
        </p:txBody>
      </p:sp>
      <p:sp>
        <p:nvSpPr>
          <p:cNvPr id="2765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27654"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ja-JP"/>
          </a:p>
        </p:txBody>
      </p:sp>
      <p:sp>
        <p:nvSpPr>
          <p:cNvPr id="27655"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9382FBAB-A5EA-4599-8F46-F787BC94E2EA}" type="slidenum">
              <a:rPr lang="ja-JP" altLang="en-US"/>
              <a:pPr/>
              <a:t>‹#›</a:t>
            </a:fld>
            <a:endParaRPr lang="en-US" altLang="ja-JP"/>
          </a:p>
        </p:txBody>
      </p:sp>
    </p:spTree>
    <p:extLst>
      <p:ext uri="{BB962C8B-B14F-4D97-AF65-F5344CB8AC3E}">
        <p14:creationId xmlns:p14="http://schemas.microsoft.com/office/powerpoint/2010/main" val="5484578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これからオペレーティングシステムの第</a:t>
            </a:r>
            <a:r>
              <a:rPr kumimoji="1" lang="en-US" altLang="ja-JP" dirty="0"/>
              <a:t>2</a:t>
            </a:r>
            <a:r>
              <a:rPr kumimoji="1" lang="ja-JP" altLang="en-US" dirty="0"/>
              <a:t>回の授業を始めます。</a:t>
            </a:r>
            <a:endParaRPr kumimoji="1" lang="en-US" altLang="ja-JP" dirty="0"/>
          </a:p>
          <a:p>
            <a:r>
              <a:rPr kumimoji="1" lang="ja-JP" altLang="en-US" dirty="0"/>
              <a:t>よろしくお願いします。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a:t>
            </a:fld>
            <a:endParaRPr lang="en-US" altLang="ja-JP"/>
          </a:p>
        </p:txBody>
      </p:sp>
    </p:spTree>
    <p:extLst>
      <p:ext uri="{BB962C8B-B14F-4D97-AF65-F5344CB8AC3E}">
        <p14:creationId xmlns:p14="http://schemas.microsoft.com/office/powerpoint/2010/main" val="577235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割り込み、</a:t>
            </a:r>
            <a:r>
              <a:rPr kumimoji="1" lang="en-US" altLang="ja-JP" dirty="0"/>
              <a:t>interrupt </a:t>
            </a:r>
            <a:r>
              <a:rPr kumimoji="1" lang="ja-JP" altLang="en-US" dirty="0"/>
              <a:t>は、実行中の処理を中断して特別な処理をすることです。</a:t>
            </a:r>
            <a:endParaRPr kumimoji="1" lang="en-US" altLang="ja-JP" dirty="0"/>
          </a:p>
          <a:p>
            <a:r>
              <a:rPr kumimoji="1" lang="ja-JP" altLang="en-US" dirty="0"/>
              <a:t>例えば、ある人が、仕事をしているときに、電話が鳴ったとします。</a:t>
            </a:r>
            <a:endParaRPr kumimoji="1" lang="en-US" altLang="ja-JP" dirty="0"/>
          </a:p>
          <a:p>
            <a:r>
              <a:rPr kumimoji="1" lang="ja-JP" altLang="en-US" dirty="0"/>
              <a:t>すると当然、その人は、仕事の手を止めて、電話に応対します。</a:t>
            </a:r>
            <a:endParaRPr kumimoji="1" lang="en-US" altLang="ja-JP" dirty="0"/>
          </a:p>
          <a:p>
            <a:r>
              <a:rPr kumimoji="1" lang="ja-JP" altLang="en-US" dirty="0"/>
              <a:t>電話の応対が終われば、仕事を再開します。</a:t>
            </a:r>
            <a:endParaRPr kumimoji="1" lang="en-US" altLang="ja-JP" dirty="0"/>
          </a:p>
          <a:p>
            <a:r>
              <a:rPr kumimoji="1" lang="ja-JP" altLang="en-US" dirty="0"/>
              <a:t>このように、今している仕事を一旦止めて、他の処理をするのが割り込みです。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10</a:t>
            </a:fld>
            <a:endParaRPr lang="en-US" altLang="ja-JP"/>
          </a:p>
        </p:txBody>
      </p:sp>
    </p:spTree>
    <p:extLst>
      <p:ext uri="{BB962C8B-B14F-4D97-AF65-F5344CB8AC3E}">
        <p14:creationId xmlns:p14="http://schemas.microsoft.com/office/powerpoint/2010/main" val="165336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割り込みは非同期に発生します。</a:t>
            </a:r>
            <a:endParaRPr kumimoji="1" lang="en-US" altLang="ja-JP" dirty="0"/>
          </a:p>
          <a:p>
            <a:r>
              <a:rPr kumimoji="1" lang="ja-JP" altLang="en-US" dirty="0"/>
              <a:t>非同期とは、いつ起こるかわからない、ということです。</a:t>
            </a:r>
            <a:endParaRPr kumimoji="1" lang="en-US" altLang="ja-JP" dirty="0"/>
          </a:p>
          <a:p>
            <a:r>
              <a:rPr kumimoji="1" lang="ja-JP" altLang="en-US" dirty="0"/>
              <a:t>例えば、電話はいつかかってくるかはわかりません。</a:t>
            </a:r>
            <a:endParaRPr kumimoji="1" lang="en-US" altLang="ja-JP" dirty="0"/>
          </a:p>
          <a:p>
            <a:r>
              <a:rPr kumimoji="1" lang="ja-JP" altLang="en-US" dirty="0"/>
              <a:t>仕事をしている最中に電話は突然鳴りますので、</a:t>
            </a:r>
            <a:endParaRPr kumimoji="1" lang="en-US" altLang="ja-JP" dirty="0"/>
          </a:p>
          <a:p>
            <a:r>
              <a:rPr kumimoji="1" lang="ja-JP" altLang="en-US" dirty="0"/>
              <a:t>仕事を一旦止めて電話に応対することになります。</a:t>
            </a:r>
            <a:endParaRPr kumimoji="1" lang="en-US" altLang="ja-JP" dirty="0"/>
          </a:p>
          <a:p>
            <a:r>
              <a:rPr kumimoji="1" lang="ja-JP" altLang="en-US" dirty="0"/>
              <a:t>同様にユーザからの入力があった場合、プログラムから見ると、</a:t>
            </a:r>
            <a:endParaRPr kumimoji="1" lang="en-US" altLang="ja-JP" dirty="0"/>
          </a:p>
          <a:p>
            <a:r>
              <a:rPr kumimoji="1" lang="ja-JP" altLang="en-US" dirty="0"/>
              <a:t>ユーザ入力はいつ起きるかわかりません。</a:t>
            </a:r>
            <a:endParaRPr kumimoji="1" lang="en-US" altLang="ja-JP" dirty="0"/>
          </a:p>
          <a:p>
            <a:r>
              <a:rPr kumimoji="1" lang="ja-JP" altLang="en-US" dirty="0"/>
              <a:t>いつ起きるかわからないユーザ入力に対して対処することになります。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11</a:t>
            </a:fld>
            <a:endParaRPr lang="en-US" altLang="ja-JP"/>
          </a:p>
        </p:txBody>
      </p:sp>
    </p:spTree>
    <p:extLst>
      <p:ext uri="{BB962C8B-B14F-4D97-AF65-F5344CB8AC3E}">
        <p14:creationId xmlns:p14="http://schemas.microsoft.com/office/powerpoint/2010/main" val="358706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優先順位の低いプログラムを実行中に、ユーザ入力完了などで</a:t>
            </a:r>
            <a:endParaRPr kumimoji="1" lang="en-US" altLang="ja-JP" dirty="0"/>
          </a:p>
          <a:p>
            <a:r>
              <a:rPr kumimoji="1" lang="ja-JP" altLang="en-US" dirty="0"/>
              <a:t>優先順位の高いプログラムが実行できるようになると、</a:t>
            </a:r>
            <a:endParaRPr kumimoji="1" lang="en-US" altLang="ja-JP" dirty="0"/>
          </a:p>
          <a:p>
            <a:r>
              <a:rPr kumimoji="1" lang="ja-JP" altLang="en-US" dirty="0"/>
              <a:t>優先順位の低いプログラムは中断されます。</a:t>
            </a:r>
            <a:endParaRPr kumimoji="1" lang="en-US" altLang="ja-JP" dirty="0"/>
          </a:p>
          <a:p>
            <a:r>
              <a:rPr kumimoji="1" lang="ja-JP" altLang="en-US" dirty="0"/>
              <a:t>これが割り込みです。</a:t>
            </a:r>
            <a:endParaRPr kumimoji="1" lang="en-US" altLang="ja-JP" dirty="0"/>
          </a:p>
          <a:p>
            <a:r>
              <a:rPr kumimoji="1" lang="ja-JP" altLang="en-US" dirty="0"/>
              <a:t>このとき、プログラム</a:t>
            </a:r>
            <a:r>
              <a:rPr kumimoji="1" lang="en-US" altLang="ja-JP" dirty="0"/>
              <a:t>2</a:t>
            </a:r>
            <a:r>
              <a:rPr kumimoji="1" lang="ja-JP" altLang="en-US" dirty="0"/>
              <a:t>を中断して、プログラム</a:t>
            </a:r>
            <a:r>
              <a:rPr kumimoji="1" lang="en-US" altLang="ja-JP" dirty="0"/>
              <a:t>1</a:t>
            </a:r>
            <a:r>
              <a:rPr kumimoji="1" lang="ja-JP" altLang="en-US" dirty="0"/>
              <a:t>を再開する、という</a:t>
            </a:r>
            <a:endParaRPr kumimoji="1" lang="en-US" altLang="ja-JP" dirty="0"/>
          </a:p>
          <a:p>
            <a:r>
              <a:rPr kumimoji="1" lang="ja-JP" altLang="en-US" dirty="0"/>
              <a:t>プログラムを切り替える処理が必要になります。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12</a:t>
            </a:fld>
            <a:endParaRPr lang="en-US" altLang="ja-JP"/>
          </a:p>
        </p:txBody>
      </p:sp>
    </p:spTree>
    <p:extLst>
      <p:ext uri="{BB962C8B-B14F-4D97-AF65-F5344CB8AC3E}">
        <p14:creationId xmlns:p14="http://schemas.microsoft.com/office/powerpoint/2010/main" val="115953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プログラムを中断し、別のプログラムを実行を始めときは、</a:t>
            </a:r>
            <a:endParaRPr kumimoji="1" lang="en-US" altLang="ja-JP" dirty="0"/>
          </a:p>
          <a:p>
            <a:r>
              <a:rPr kumimoji="1" lang="ja-JP" altLang="en-US" dirty="0"/>
              <a:t>プログラムを切り替えるための特別なプログラムが実行されます。</a:t>
            </a:r>
            <a:endParaRPr kumimoji="1" lang="en-US" altLang="ja-JP" dirty="0"/>
          </a:p>
          <a:p>
            <a:r>
              <a:rPr kumimoji="1" lang="ja-JP" altLang="en-US" dirty="0"/>
              <a:t>これが割り込み処理です。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13</a:t>
            </a:fld>
            <a:endParaRPr lang="en-US" altLang="ja-JP"/>
          </a:p>
        </p:txBody>
      </p:sp>
    </p:spTree>
    <p:extLst>
      <p:ext uri="{BB962C8B-B14F-4D97-AF65-F5344CB8AC3E}">
        <p14:creationId xmlns:p14="http://schemas.microsoft.com/office/powerpoint/2010/main" val="242746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割込み以外にも。特定の状況で発生する特別な処理はあります。</a:t>
            </a:r>
            <a:endParaRPr kumimoji="1" lang="en-US" altLang="ja-JP" dirty="0"/>
          </a:p>
          <a:p>
            <a:r>
              <a:rPr kumimoji="1" lang="ja-JP" altLang="en-US" dirty="0"/>
              <a:t>例えば、あるプログラムでキーボードから入力する場合を考えてみます。</a:t>
            </a:r>
            <a:endParaRPr kumimoji="1" lang="en-US" altLang="ja-JP" dirty="0"/>
          </a:p>
          <a:p>
            <a:r>
              <a:rPr kumimoji="1" lang="ja-JP" altLang="en-US" dirty="0"/>
              <a:t>このとき、キーボードに対して入力要求を出す必要があります。</a:t>
            </a:r>
            <a:endParaRPr kumimoji="1" lang="en-US" altLang="ja-JP" dirty="0"/>
          </a:p>
          <a:p>
            <a:r>
              <a:rPr kumimoji="1" lang="ja-JP" altLang="en-US" dirty="0"/>
              <a:t>しかし、ハードウェア資源であるキーボードに対して、プログラムが直接起動することはできません。</a:t>
            </a:r>
            <a:endParaRPr kumimoji="1" lang="en-US" altLang="ja-JP" dirty="0"/>
          </a:p>
          <a:p>
            <a:r>
              <a:rPr kumimoji="1" lang="en-US" altLang="ja-JP" dirty="0"/>
              <a:t>OS</a:t>
            </a:r>
            <a:r>
              <a:rPr kumimoji="1" lang="ja-JP" altLang="en-US" dirty="0"/>
              <a:t>の</a:t>
            </a:r>
            <a:r>
              <a:rPr kumimoji="1" lang="en-US" altLang="ja-JP" dirty="0"/>
              <a:t>3</a:t>
            </a:r>
            <a:r>
              <a:rPr kumimoji="1" lang="ja-JP" altLang="en-US" dirty="0"/>
              <a:t>つの役割の一つ、制御プログラムには、</a:t>
            </a:r>
            <a:endParaRPr kumimoji="1" lang="en-US" altLang="ja-JP" dirty="0"/>
          </a:p>
          <a:p>
            <a:r>
              <a:rPr kumimoji="1" lang="ja-JP" altLang="en-US" dirty="0"/>
              <a:t>ハードウェア資源はユーザに直接触らせない、という役割があります。</a:t>
            </a:r>
            <a:endParaRPr kumimoji="1" lang="en-US" altLang="ja-JP" dirty="0"/>
          </a:p>
          <a:p>
            <a:r>
              <a:rPr kumimoji="1" lang="ja-JP" altLang="en-US" dirty="0"/>
              <a:t>これにより、ユーザに対してハードウェア資源を管理するという負荷を与えないと同時に、</a:t>
            </a:r>
            <a:endParaRPr kumimoji="1" lang="en-US" altLang="ja-JP" dirty="0"/>
          </a:p>
          <a:p>
            <a:r>
              <a:rPr kumimoji="1" lang="ja-JP" altLang="en-US" dirty="0"/>
              <a:t>ユーザが勝手にハードウェア資源を使って他のプログラムに悪影響を与えるのを防ぎます。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14</a:t>
            </a:fld>
            <a:endParaRPr lang="en-US" altLang="ja-JP"/>
          </a:p>
        </p:txBody>
      </p:sp>
    </p:spTree>
    <p:extLst>
      <p:ext uri="{BB962C8B-B14F-4D97-AF65-F5344CB8AC3E}">
        <p14:creationId xmlns:p14="http://schemas.microsoft.com/office/powerpoint/2010/main" val="249245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原則としてアプリケーションプログラムから直接入出力装置を起動することはできません。</a:t>
            </a:r>
            <a:endParaRPr kumimoji="1" lang="en-US" altLang="ja-JP" dirty="0"/>
          </a:p>
          <a:p>
            <a:r>
              <a:rPr kumimoji="1" lang="ja-JP" altLang="en-US" dirty="0"/>
              <a:t>入出力装置を使いたい場合、アプリケーションプログラムは</a:t>
            </a:r>
            <a:r>
              <a:rPr kumimoji="1" lang="en-US" altLang="ja-JP" dirty="0"/>
              <a:t>OS</a:t>
            </a:r>
            <a:r>
              <a:rPr kumimoji="1" lang="ja-JP" altLang="en-US" dirty="0"/>
              <a:t>に対してお願いします。</a:t>
            </a:r>
            <a:endParaRPr kumimoji="1" lang="en-US" altLang="ja-JP" dirty="0"/>
          </a:p>
          <a:p>
            <a:r>
              <a:rPr kumimoji="1" lang="en-US" altLang="ja-JP" dirty="0"/>
              <a:t>OS</a:t>
            </a:r>
            <a:r>
              <a:rPr kumimoji="1" lang="ja-JP" altLang="en-US" dirty="0"/>
              <a:t>は、アプリケーションプログラムからの要求を受け、</a:t>
            </a:r>
            <a:endParaRPr kumimoji="1" lang="en-US" altLang="ja-JP" dirty="0"/>
          </a:p>
          <a:p>
            <a:r>
              <a:rPr kumimoji="1" lang="ja-JP" altLang="en-US" dirty="0"/>
              <a:t>どのプログラムが入出力装置を使うか決定し、</a:t>
            </a:r>
            <a:endParaRPr kumimoji="1" lang="en-US" altLang="ja-JP" dirty="0"/>
          </a:p>
          <a:p>
            <a:r>
              <a:rPr kumimoji="1" lang="ja-JP" altLang="en-US" dirty="0"/>
              <a:t>実行するプログラムを切り替えます。</a:t>
            </a:r>
            <a:endParaRPr kumimoji="1" lang="en-US" altLang="ja-JP" dirty="0"/>
          </a:p>
          <a:p>
            <a:r>
              <a:rPr kumimoji="1" lang="ja-JP" altLang="en-US" dirty="0"/>
              <a:t>これらの処理をするためには、そのための特別なプログラムが必要です。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15</a:t>
            </a:fld>
            <a:endParaRPr lang="en-US" altLang="ja-JP"/>
          </a:p>
        </p:txBody>
      </p:sp>
    </p:spTree>
    <p:extLst>
      <p:ext uri="{BB962C8B-B14F-4D97-AF65-F5344CB8AC3E}">
        <p14:creationId xmlns:p14="http://schemas.microsoft.com/office/powerpoint/2010/main" val="200173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アプリケーションプログラムから入出力装置を呼び出す場合、</a:t>
            </a:r>
            <a:endParaRPr kumimoji="1" lang="en-US" altLang="ja-JP" dirty="0"/>
          </a:p>
          <a:p>
            <a:r>
              <a:rPr kumimoji="1" lang="ja-JP" altLang="en-US" dirty="0"/>
              <a:t>入出力処理用の特別なプログラムが起動し、</a:t>
            </a:r>
            <a:endParaRPr kumimoji="1" lang="en-US" altLang="ja-JP" dirty="0"/>
          </a:p>
          <a:p>
            <a:r>
              <a:rPr kumimoji="1" lang="ja-JP" altLang="en-US" dirty="0"/>
              <a:t>そこから入出力装置に処理が移ります。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16</a:t>
            </a:fld>
            <a:endParaRPr lang="en-US" altLang="ja-JP"/>
          </a:p>
        </p:txBody>
      </p:sp>
    </p:spTree>
    <p:extLst>
      <p:ext uri="{BB962C8B-B14F-4D97-AF65-F5344CB8AC3E}">
        <p14:creationId xmlns:p14="http://schemas.microsoft.com/office/powerpoint/2010/main" val="2335104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プログラム切り替え用のプログラムや、入出力処理用のプログラム等、</a:t>
            </a:r>
            <a:endParaRPr kumimoji="1" lang="en-US" altLang="ja-JP" dirty="0"/>
          </a:p>
          <a:p>
            <a:r>
              <a:rPr kumimoji="1" lang="ja-JP" altLang="en-US" dirty="0"/>
              <a:t>計算機全体に影響する特別な処理を行うプログラムがあります。</a:t>
            </a:r>
            <a:endParaRPr kumimoji="1" lang="en-US" altLang="ja-JP" dirty="0"/>
          </a:p>
          <a:p>
            <a:r>
              <a:rPr kumimoji="1" lang="ja-JP" altLang="en-US" dirty="0"/>
              <a:t>これらのプログラムを制御するのが、カーネルと呼ばれる</a:t>
            </a:r>
            <a:r>
              <a:rPr kumimoji="1" lang="en-US" altLang="ja-JP" dirty="0"/>
              <a:t>OS</a:t>
            </a:r>
            <a:r>
              <a:rPr kumimoji="1" lang="ja-JP" altLang="en-US" dirty="0"/>
              <a:t>の中核部分です。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17</a:t>
            </a:fld>
            <a:endParaRPr lang="en-US" altLang="ja-JP"/>
          </a:p>
        </p:txBody>
      </p:sp>
    </p:spTree>
    <p:extLst>
      <p:ext uri="{BB962C8B-B14F-4D97-AF65-F5344CB8AC3E}">
        <p14:creationId xmlns:p14="http://schemas.microsoft.com/office/powerpoint/2010/main" val="330431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はユーザの要求に応えて、様々な処理をします。</a:t>
            </a:r>
            <a:endParaRPr kumimoji="1" lang="en-US" altLang="ja-JP" dirty="0"/>
          </a:p>
          <a:p>
            <a:r>
              <a:rPr kumimoji="1" lang="ja-JP" altLang="en-US" dirty="0"/>
              <a:t>資源の割り付けと保護、</a:t>
            </a:r>
            <a:endParaRPr kumimoji="1" lang="en-US" altLang="ja-JP" dirty="0"/>
          </a:p>
          <a:p>
            <a:r>
              <a:rPr kumimoji="1" lang="ja-JP" altLang="en-US" dirty="0"/>
              <a:t>プログラムの実行、</a:t>
            </a:r>
            <a:endParaRPr kumimoji="1" lang="en-US" altLang="ja-JP" dirty="0"/>
          </a:p>
          <a:p>
            <a:r>
              <a:rPr kumimoji="1" lang="ja-JP" altLang="en-US" dirty="0"/>
              <a:t>入出力操作、</a:t>
            </a:r>
            <a:endParaRPr kumimoji="1" lang="en-US" altLang="ja-JP" dirty="0"/>
          </a:p>
          <a:p>
            <a:r>
              <a:rPr kumimoji="1" lang="ja-JP" altLang="en-US" dirty="0"/>
              <a:t>ファイル操作等です。</a:t>
            </a:r>
            <a:endParaRPr kumimoji="1" lang="en-US" altLang="ja-JP" dirty="0"/>
          </a:p>
          <a:p>
            <a:r>
              <a:rPr kumimoji="1" lang="ja-JP" altLang="en-US" dirty="0"/>
              <a:t>基本的なサービス行うのが、カーネルと呼ばれる</a:t>
            </a:r>
            <a:r>
              <a:rPr kumimoji="1" lang="en-US" altLang="ja-JP" dirty="0"/>
              <a:t>OS</a:t>
            </a:r>
            <a:r>
              <a:rPr kumimoji="1" lang="ja-JP" altLang="en-US" dirty="0"/>
              <a:t>の根幹部分です。</a:t>
            </a:r>
            <a:endParaRPr kumimoji="1" lang="en-US" altLang="ja-JP" dirty="0"/>
          </a:p>
          <a:p>
            <a:r>
              <a:rPr kumimoji="1" lang="ja-JP" altLang="en-US" dirty="0"/>
              <a:t>カーネルは、</a:t>
            </a:r>
            <a:r>
              <a:rPr kumimoji="1" lang="en-US" altLang="ja-JP" dirty="0"/>
              <a:t>OS</a:t>
            </a:r>
            <a:r>
              <a:rPr kumimoji="1" lang="ja-JP" altLang="en-US" dirty="0"/>
              <a:t>の</a:t>
            </a:r>
            <a:r>
              <a:rPr kumimoji="1" lang="en-US" altLang="ja-JP" dirty="0"/>
              <a:t>3</a:t>
            </a:r>
            <a:r>
              <a:rPr kumimoji="1" lang="ja-JP" altLang="en-US" dirty="0"/>
              <a:t>つの役割のうちの制御プログラムの部分です。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18</a:t>
            </a:fld>
            <a:endParaRPr lang="en-US" altLang="ja-JP"/>
          </a:p>
        </p:txBody>
      </p:sp>
    </p:spTree>
    <p:extLst>
      <p:ext uri="{BB962C8B-B14F-4D97-AF65-F5344CB8AC3E}">
        <p14:creationId xmlns:p14="http://schemas.microsoft.com/office/powerpoint/2010/main" val="59667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カーネルは、ユーザの要求に応えて様々な処理を行います。</a:t>
            </a:r>
            <a:endParaRPr kumimoji="1" lang="en-US" altLang="ja-JP" dirty="0"/>
          </a:p>
          <a:p>
            <a:r>
              <a:rPr kumimoji="1" lang="ja-JP" altLang="en-US" dirty="0"/>
              <a:t>カーネルは、</a:t>
            </a:r>
            <a:r>
              <a:rPr kumimoji="1" lang="en-US" altLang="ja-JP" dirty="0"/>
              <a:t>OS</a:t>
            </a:r>
            <a:r>
              <a:rPr kumimoji="1" lang="ja-JP" altLang="en-US" dirty="0"/>
              <a:t>の</a:t>
            </a:r>
            <a:r>
              <a:rPr kumimoji="1" lang="en-US" altLang="ja-JP" dirty="0"/>
              <a:t>3</a:t>
            </a:r>
            <a:r>
              <a:rPr kumimoji="1" lang="ja-JP" altLang="en-US" dirty="0"/>
              <a:t>つの役割のうち、制御プログラムの部分になります。</a:t>
            </a:r>
            <a:endParaRPr kumimoji="1" lang="en-US" altLang="ja-JP" dirty="0"/>
          </a:p>
          <a:p>
            <a:r>
              <a:rPr kumimoji="1" lang="ja-JP" altLang="en-US" dirty="0"/>
              <a:t>カーネルは</a:t>
            </a:r>
            <a:r>
              <a:rPr kumimoji="1" lang="en-US" altLang="ja-JP" dirty="0"/>
              <a:t>OS</a:t>
            </a:r>
            <a:r>
              <a:rPr kumimoji="1" lang="ja-JP" altLang="en-US" dirty="0"/>
              <a:t>の根幹であり、狭い意味での</a:t>
            </a:r>
            <a:r>
              <a:rPr kumimoji="1" lang="en-US" altLang="ja-JP" dirty="0"/>
              <a:t>OS</a:t>
            </a:r>
            <a:r>
              <a:rPr kumimoji="1" lang="ja-JP" altLang="en-US" dirty="0"/>
              <a:t>はこのカーネル部分を指します。</a:t>
            </a:r>
            <a:endParaRPr kumimoji="1" lang="en-US" altLang="ja-JP" dirty="0"/>
          </a:p>
          <a:p>
            <a:r>
              <a:rPr kumimoji="1" lang="ja-JP" altLang="en-US" dirty="0"/>
              <a:t>カーネルに、ユーザがより使い易くするように様々なプログラムを加えたものが</a:t>
            </a:r>
            <a:endParaRPr kumimoji="1" lang="en-US" altLang="ja-JP" dirty="0"/>
          </a:p>
          <a:p>
            <a:r>
              <a:rPr kumimoji="1" lang="ja-JP" altLang="en-US" dirty="0"/>
              <a:t>広い意味での</a:t>
            </a:r>
            <a:r>
              <a:rPr kumimoji="1" lang="en-US" altLang="ja-JP" dirty="0"/>
              <a:t>OS</a:t>
            </a:r>
            <a:r>
              <a:rPr kumimoji="1" lang="ja-JP" altLang="en-US" dirty="0"/>
              <a:t>になります。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19</a:t>
            </a:fld>
            <a:endParaRPr lang="en-US" altLang="ja-JP"/>
          </a:p>
        </p:txBody>
      </p:sp>
    </p:spTree>
    <p:extLst>
      <p:ext uri="{BB962C8B-B14F-4D97-AF65-F5344CB8AC3E}">
        <p14:creationId xmlns:p14="http://schemas.microsoft.com/office/powerpoint/2010/main" val="96507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まず出席カードを提出してください。</a:t>
            </a:r>
            <a:endParaRPr kumimoji="1" lang="en-US" altLang="ja-JP" dirty="0"/>
          </a:p>
          <a:p>
            <a:r>
              <a:rPr kumimoji="1" lang="ja-JP" altLang="en-US" dirty="0"/>
              <a:t>皆さん </a:t>
            </a:r>
            <a:r>
              <a:rPr kumimoji="1" lang="en-US" altLang="ja-JP" dirty="0" err="1"/>
              <a:t>GoogleClassroom</a:t>
            </a:r>
            <a:r>
              <a:rPr kumimoji="1" lang="en-US" altLang="ja-JP" dirty="0"/>
              <a:t> </a:t>
            </a:r>
            <a:r>
              <a:rPr kumimoji="1" lang="ja-JP" altLang="en-US" dirty="0"/>
              <a:t>のオペレーティングシステムに入ってください。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a:t>
            </a:fld>
            <a:endParaRPr kumimoji="1" lang="ja-JP" altLang="en-US"/>
          </a:p>
        </p:txBody>
      </p:sp>
    </p:spTree>
    <p:extLst>
      <p:ext uri="{BB962C8B-B14F-4D97-AF65-F5344CB8AC3E}">
        <p14:creationId xmlns:p14="http://schemas.microsoft.com/office/powerpoint/2010/main" val="107483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カーネルは、割り込みと呼ばれる操作で起動します。</a:t>
            </a:r>
            <a:endParaRPr kumimoji="1" lang="en-US" altLang="ja-JP" dirty="0"/>
          </a:p>
          <a:p>
            <a:r>
              <a:rPr kumimoji="1" lang="ja-JP" altLang="en-US" dirty="0"/>
              <a:t>カーネルモードと呼ばれる特別な状態で動作し、</a:t>
            </a:r>
            <a:endParaRPr kumimoji="1" lang="en-US" altLang="ja-JP" dirty="0"/>
          </a:p>
          <a:p>
            <a:r>
              <a:rPr kumimoji="1" lang="ja-JP" altLang="en-US" dirty="0"/>
              <a:t>アプリケーションプログラムからは保護されています。</a:t>
            </a:r>
            <a:endParaRPr kumimoji="1" lang="en-US" altLang="ja-JP" dirty="0"/>
          </a:p>
          <a:p>
            <a:r>
              <a:rPr kumimoji="1" lang="ja-JP" altLang="en-US" dirty="0"/>
              <a:t>つまり、アプリケーションプログラムは直接カーネルを操作することはできず、</a:t>
            </a:r>
            <a:endParaRPr kumimoji="1" lang="en-US" altLang="ja-JP" dirty="0"/>
          </a:p>
          <a:p>
            <a:r>
              <a:rPr kumimoji="1" lang="ja-JP" altLang="en-US" dirty="0"/>
              <a:t>カーネルの処理が必要な場合は、</a:t>
            </a:r>
            <a:r>
              <a:rPr kumimoji="1" lang="en-US" altLang="ja-JP" dirty="0"/>
              <a:t>OS</a:t>
            </a:r>
            <a:r>
              <a:rPr kumimoji="1" lang="ja-JP" altLang="en-US" dirty="0"/>
              <a:t>にお願いする必要があります。</a:t>
            </a:r>
            <a:endParaRPr kumimoji="1" lang="en-US" altLang="ja-JP" dirty="0"/>
          </a:p>
          <a:p>
            <a:r>
              <a:rPr kumimoji="1" lang="ja-JP" altLang="en-US" dirty="0"/>
              <a:t>カーネルはプログラムの実行や計算機資源を管理しています。</a:t>
            </a:r>
            <a:endParaRPr kumimoji="1" lang="en-US" altLang="ja-JP" dirty="0"/>
          </a:p>
          <a:p>
            <a:r>
              <a:rPr kumimoji="1" lang="ja-JP" altLang="en-US" dirty="0"/>
              <a:t>カーネルの処理が終われば、アプリケーションプログラムに処理が戻されます。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20</a:t>
            </a:fld>
            <a:endParaRPr lang="en-US" altLang="ja-JP"/>
          </a:p>
        </p:txBody>
      </p:sp>
    </p:spTree>
    <p:extLst>
      <p:ext uri="{BB962C8B-B14F-4D97-AF65-F5344CB8AC3E}">
        <p14:creationId xmlns:p14="http://schemas.microsoft.com/office/powerpoint/2010/main" val="498158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カーネルモードは、特権モードとも呼ばれ、</a:t>
            </a:r>
            <a:endParaRPr kumimoji="1" lang="en-US" altLang="ja-JP" dirty="0"/>
          </a:p>
          <a:p>
            <a:r>
              <a:rPr kumimoji="1" lang="ja-JP" altLang="en-US" dirty="0"/>
              <a:t>計算機全体に影響を与えることができるモードです。</a:t>
            </a:r>
            <a:endParaRPr kumimoji="1" lang="en-US" altLang="ja-JP" dirty="0"/>
          </a:p>
          <a:p>
            <a:r>
              <a:rPr kumimoji="1" lang="ja-JP" altLang="en-US" dirty="0"/>
              <a:t>計算機資源の管理・制御を行うのがカーネルの役割です。</a:t>
            </a:r>
            <a:endParaRPr kumimoji="1" lang="en-US" altLang="ja-JP" dirty="0"/>
          </a:p>
          <a:p>
            <a:r>
              <a:rPr kumimoji="1" lang="ja-JP" altLang="en-US" dirty="0"/>
              <a:t>例えば、メモリの管理を考えてみましょう。</a:t>
            </a:r>
            <a:endParaRPr kumimoji="1" lang="en-US" altLang="ja-JP" dirty="0"/>
          </a:p>
          <a:p>
            <a:r>
              <a:rPr kumimoji="1" lang="ja-JP" altLang="en-US" dirty="0"/>
              <a:t>アプリケーションプログラムが、メモリを使いたいとします。</a:t>
            </a:r>
            <a:endParaRPr kumimoji="1" lang="en-US" altLang="ja-JP" dirty="0"/>
          </a:p>
          <a:p>
            <a:r>
              <a:rPr kumimoji="1" lang="ja-JP" altLang="en-US" dirty="0"/>
              <a:t>このとき、アプリケーションプログラムは、直接メモリにアクセスすることはできません。</a:t>
            </a:r>
            <a:endParaRPr kumimoji="1" lang="en-US" altLang="ja-JP" dirty="0"/>
          </a:p>
          <a:p>
            <a:r>
              <a:rPr kumimoji="1" lang="ja-JP" altLang="en-US" dirty="0"/>
              <a:t>これを許すと、悪意あるアプリケーションプログラムが勝手に他のプログラムの領域を書き換えてしまう危険があります。</a:t>
            </a:r>
            <a:endParaRPr kumimoji="1" lang="en-US" altLang="ja-JP" dirty="0"/>
          </a:p>
          <a:p>
            <a:r>
              <a:rPr kumimoji="1" lang="ja-JP" altLang="en-US" dirty="0"/>
              <a:t>また、アプリケーションプログラムに、メモリ管理という余計な負担をかけてしまいます。</a:t>
            </a:r>
            <a:endParaRPr kumimoji="1" lang="en-US" altLang="ja-JP" dirty="0"/>
          </a:p>
          <a:p>
            <a:r>
              <a:rPr kumimoji="1" lang="ja-JP" altLang="en-US" dirty="0"/>
              <a:t>そこで、メモリ管理は</a:t>
            </a:r>
            <a:r>
              <a:rPr kumimoji="1" lang="en-US" altLang="ja-JP" dirty="0"/>
              <a:t>OS</a:t>
            </a:r>
            <a:r>
              <a:rPr kumimoji="1" lang="ja-JP" altLang="en-US" dirty="0"/>
              <a:t>が行い、アプリケーションプログラムがメモリを使いたい場合は、</a:t>
            </a:r>
            <a:r>
              <a:rPr kumimoji="1" lang="en-US" altLang="ja-JP" dirty="0"/>
              <a:t>OS</a:t>
            </a:r>
            <a:r>
              <a:rPr kumimoji="1" lang="ja-JP" altLang="en-US" dirty="0"/>
              <a:t>にお願いを出すようにします。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21</a:t>
            </a:fld>
            <a:endParaRPr lang="en-US" altLang="ja-JP"/>
          </a:p>
        </p:txBody>
      </p:sp>
    </p:spTree>
    <p:extLst>
      <p:ext uri="{BB962C8B-B14F-4D97-AF65-F5344CB8AC3E}">
        <p14:creationId xmlns:p14="http://schemas.microsoft.com/office/powerpoint/2010/main" val="207823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ユーザはどのようなアプリケーションプログラムを使うかわかりません。</a:t>
            </a:r>
            <a:endParaRPr kumimoji="1" lang="en-US" altLang="ja-JP" dirty="0"/>
          </a:p>
          <a:p>
            <a:r>
              <a:rPr kumimoji="1" lang="ja-JP" altLang="en-US" dirty="0"/>
              <a:t>もしかすると、その中には、予期せぬバグや悪意あるウィルス等で、異常な動作をするものがあるかもしれません。</a:t>
            </a:r>
            <a:endParaRPr kumimoji="1" lang="en-US" altLang="ja-JP" dirty="0"/>
          </a:p>
          <a:p>
            <a:r>
              <a:rPr kumimoji="1" lang="ja-JP" altLang="en-US" dirty="0"/>
              <a:t>例えばメモリに対する操作で、</a:t>
            </a:r>
            <a:endParaRPr kumimoji="1" lang="en-US" altLang="ja-JP" dirty="0"/>
          </a:p>
          <a:p>
            <a:r>
              <a:rPr kumimoji="1" lang="ja-JP" altLang="en-US" dirty="0"/>
              <a:t>他のプログラムの領域を勝手に書き換えようとしたり、</a:t>
            </a:r>
            <a:endParaRPr kumimoji="1" lang="en-US" altLang="ja-JP" dirty="0"/>
          </a:p>
          <a:p>
            <a:r>
              <a:rPr kumimoji="1" lang="ja-JP" altLang="en-US" dirty="0"/>
              <a:t>他のプログラムの領域からを勝手に読み込もうとしたり、</a:t>
            </a:r>
            <a:endParaRPr kumimoji="1" lang="en-US" altLang="ja-JP" dirty="0"/>
          </a:p>
          <a:p>
            <a:r>
              <a:rPr kumimoji="1" lang="en-US" altLang="ja-JP" dirty="0"/>
              <a:t>OS</a:t>
            </a:r>
            <a:r>
              <a:rPr kumimoji="1" lang="ja-JP" altLang="en-US" dirty="0"/>
              <a:t>の領域に書き込もうとしたりするかもしれません。</a:t>
            </a:r>
            <a:endParaRPr kumimoji="1" lang="en-US" altLang="ja-JP" dirty="0"/>
          </a:p>
          <a:p>
            <a:r>
              <a:rPr kumimoji="1" lang="ja-JP" altLang="en-US" dirty="0"/>
              <a:t>そのようプログラムは、他のプログラムに悪影響を与えます。</a:t>
            </a:r>
            <a:endParaRPr kumimoji="1" lang="en-US" altLang="ja-JP" dirty="0"/>
          </a:p>
          <a:p>
            <a:r>
              <a:rPr kumimoji="1" lang="ja-JP" altLang="en-US" dirty="0"/>
              <a:t>そこで、</a:t>
            </a:r>
            <a:r>
              <a:rPr kumimoji="1" lang="en-US" altLang="ja-JP" dirty="0"/>
              <a:t>OS</a:t>
            </a:r>
            <a:r>
              <a:rPr kumimoji="1" lang="ja-JP" altLang="en-US" dirty="0"/>
              <a:t>はアプリケーションプログラムの動作を監視し、不正な動きをするアプリケーションプログラムは停止させます。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22</a:t>
            </a:fld>
            <a:endParaRPr lang="en-US" altLang="ja-JP"/>
          </a:p>
        </p:txBody>
      </p:sp>
    </p:spTree>
    <p:extLst>
      <p:ext uri="{BB962C8B-B14F-4D97-AF65-F5344CB8AC3E}">
        <p14:creationId xmlns:p14="http://schemas.microsoft.com/office/powerpoint/2010/main" val="3073449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アプリケーションプログラムがハードウェア資源などを使いたい場合は、</a:t>
            </a:r>
            <a:endParaRPr kumimoji="1" lang="en-US" altLang="ja-JP" dirty="0"/>
          </a:p>
          <a:p>
            <a:r>
              <a:rPr kumimoji="1" lang="en-US" altLang="ja-JP" dirty="0"/>
              <a:t>OS</a:t>
            </a:r>
            <a:r>
              <a:rPr kumimoji="1" lang="ja-JP" altLang="en-US" dirty="0"/>
              <a:t>にお願いをします。</a:t>
            </a:r>
            <a:endParaRPr kumimoji="1" lang="en-US" altLang="ja-JP" dirty="0"/>
          </a:p>
          <a:p>
            <a:r>
              <a:rPr kumimoji="1" lang="ja-JP" altLang="en-US" dirty="0"/>
              <a:t>このお願いのことを、システムコールと言います。</a:t>
            </a:r>
            <a:endParaRPr kumimoji="1" lang="en-US" altLang="ja-JP" dirty="0"/>
          </a:p>
          <a:p>
            <a:r>
              <a:rPr kumimoji="1" lang="ja-JP" altLang="en-US" dirty="0"/>
              <a:t>システムコールはアプリケーションプログラムから</a:t>
            </a:r>
            <a:r>
              <a:rPr kumimoji="1" lang="en-US" altLang="ja-JP" dirty="0"/>
              <a:t>OS</a:t>
            </a:r>
            <a:r>
              <a:rPr kumimoji="1" lang="ja-JP" altLang="en-US" dirty="0"/>
              <a:t>へのサービス要求です。</a:t>
            </a:r>
            <a:endParaRPr kumimoji="1" lang="en-US" altLang="ja-JP" dirty="0"/>
          </a:p>
          <a:p>
            <a:r>
              <a:rPr kumimoji="1" lang="ja-JP" altLang="en-US" dirty="0"/>
              <a:t>入出力をしたい、他のプログラムを起動・停止したい、</a:t>
            </a:r>
            <a:endParaRPr kumimoji="1" lang="en-US" altLang="ja-JP" dirty="0"/>
          </a:p>
          <a:p>
            <a:r>
              <a:rPr kumimoji="1" lang="ja-JP" altLang="en-US" dirty="0"/>
              <a:t>ファイルに読み書きしたい、といった場合にシステムコールをします。</a:t>
            </a:r>
            <a:endParaRPr kumimoji="1" lang="en-US" altLang="ja-JP" dirty="0"/>
          </a:p>
          <a:p>
            <a:r>
              <a:rPr kumimoji="1" lang="ja-JP" altLang="en-US" dirty="0"/>
              <a:t>システムコールは、手続き呼び出しの形を取ります。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23</a:t>
            </a:fld>
            <a:endParaRPr lang="en-US" altLang="ja-JP"/>
          </a:p>
        </p:txBody>
      </p:sp>
    </p:spTree>
    <p:extLst>
      <p:ext uri="{BB962C8B-B14F-4D97-AF65-F5344CB8AC3E}">
        <p14:creationId xmlns:p14="http://schemas.microsoft.com/office/powerpoint/2010/main" val="203551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システムコール処理ルーチンは、メモリの</a:t>
            </a:r>
            <a:r>
              <a:rPr kumimoji="1" lang="en-US" altLang="ja-JP" dirty="0"/>
              <a:t>OS</a:t>
            </a:r>
            <a:r>
              <a:rPr kumimoji="1" lang="ja-JP" altLang="en-US" dirty="0"/>
              <a:t>の領域に書かれています。</a:t>
            </a:r>
            <a:endParaRPr kumimoji="1" lang="en-US" altLang="ja-JP" dirty="0"/>
          </a:p>
          <a:p>
            <a:r>
              <a:rPr kumimoji="1" lang="ja-JP" altLang="en-US" dirty="0"/>
              <a:t>アプリケーションプログラムを実行中、入出力等が必要になれば、</a:t>
            </a:r>
            <a:endParaRPr kumimoji="1" lang="en-US" altLang="ja-JP" dirty="0"/>
          </a:p>
          <a:p>
            <a:r>
              <a:rPr kumimoji="1" lang="ja-JP" altLang="en-US" dirty="0"/>
              <a:t>システムコールを発動します。</a:t>
            </a:r>
            <a:endParaRPr kumimoji="1" lang="en-US" altLang="ja-JP" dirty="0"/>
          </a:p>
          <a:p>
            <a:r>
              <a:rPr kumimoji="1" lang="ja-JP" altLang="en-US" dirty="0"/>
              <a:t>すると、アプリケーションプログラムから、</a:t>
            </a:r>
            <a:endParaRPr kumimoji="1" lang="en-US" altLang="ja-JP" dirty="0"/>
          </a:p>
          <a:p>
            <a:r>
              <a:rPr kumimoji="1" lang="en-US" altLang="ja-JP" dirty="0"/>
              <a:t>OS</a:t>
            </a:r>
            <a:r>
              <a:rPr kumimoji="1" lang="ja-JP" altLang="en-US" dirty="0"/>
              <a:t>に処理が移り、システムコール処理ルーチンが実行されます。</a:t>
            </a:r>
            <a:endParaRPr kumimoji="1" lang="en-US" altLang="ja-JP" dirty="0"/>
          </a:p>
          <a:p>
            <a:r>
              <a:rPr kumimoji="1" lang="ja-JP" altLang="en-US" dirty="0"/>
              <a:t>システムコール処理ルーチンが終われば、アプリケーションプログラムを再開します。</a:t>
            </a:r>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24</a:t>
            </a:fld>
            <a:endParaRPr lang="en-US" altLang="ja-JP"/>
          </a:p>
        </p:txBody>
      </p:sp>
    </p:spTree>
    <p:extLst>
      <p:ext uri="{BB962C8B-B14F-4D97-AF65-F5344CB8AC3E}">
        <p14:creationId xmlns:p14="http://schemas.microsoft.com/office/powerpoint/2010/main" val="2413494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計算機にはカーネルモードとユーザモードの</a:t>
            </a:r>
            <a:r>
              <a:rPr kumimoji="1" lang="en-US" altLang="ja-JP" dirty="0"/>
              <a:t>2</a:t>
            </a:r>
            <a:r>
              <a:rPr kumimoji="1" lang="ja-JP" altLang="en-US" dirty="0"/>
              <a:t>つのモードがあります。</a:t>
            </a:r>
            <a:endParaRPr kumimoji="1" lang="en-US" altLang="ja-JP" dirty="0"/>
          </a:p>
          <a:p>
            <a:r>
              <a:rPr kumimoji="1" lang="ja-JP" altLang="en-US" dirty="0"/>
              <a:t>カーネルモードは、計算機全体に影響を与える操作を実行できるモードで、</a:t>
            </a:r>
            <a:endParaRPr kumimoji="1" lang="en-US" altLang="ja-JP" dirty="0"/>
          </a:p>
          <a:p>
            <a:r>
              <a:rPr kumimoji="1" lang="en-US" altLang="ja-JP" dirty="0"/>
              <a:t>OS</a:t>
            </a:r>
            <a:r>
              <a:rPr kumimoji="1" lang="ja-JP" altLang="en-US" dirty="0"/>
              <a:t>が処理します。</a:t>
            </a:r>
            <a:endParaRPr kumimoji="1" lang="en-US" altLang="ja-JP" dirty="0"/>
          </a:p>
          <a:p>
            <a:r>
              <a:rPr kumimoji="1" lang="ja-JP" altLang="en-US" dirty="0"/>
              <a:t>カーネルモードは、システムコール等の割込みで発生します。</a:t>
            </a:r>
            <a:endParaRPr kumimoji="1" lang="en-US" altLang="ja-JP" dirty="0"/>
          </a:p>
          <a:p>
            <a:r>
              <a:rPr kumimoji="1" lang="ja-JP" altLang="en-US" dirty="0"/>
              <a:t>各種の割込み処理ルーチンは、カーネルモードで実行されます。</a:t>
            </a:r>
            <a:endParaRPr kumimoji="1" lang="en-US" altLang="ja-JP" dirty="0"/>
          </a:p>
          <a:p>
            <a:r>
              <a:rPr kumimoji="1" lang="ja-JP" altLang="en-US" dirty="0"/>
              <a:t>ユーザモードは、アプリケーションプログラムを実行している状態です。</a:t>
            </a:r>
            <a:endParaRPr kumimoji="1" lang="en-US" altLang="ja-JP" dirty="0"/>
          </a:p>
          <a:p>
            <a:r>
              <a:rPr kumimoji="1" lang="ja-JP" altLang="en-US" dirty="0"/>
              <a:t>ユーザモードで実行中のアプリケーションプログラムがシステムコールをすると、</a:t>
            </a:r>
            <a:endParaRPr kumimoji="1" lang="en-US" altLang="ja-JP" dirty="0"/>
          </a:p>
          <a:p>
            <a:r>
              <a:rPr kumimoji="1" lang="en-US" altLang="ja-JP" dirty="0"/>
              <a:t>OS</a:t>
            </a:r>
            <a:r>
              <a:rPr kumimoji="1" lang="ja-JP" altLang="en-US" dirty="0"/>
              <a:t>に処理が移り、カーネルモードでシステムコール処理ルーチンが実行されます。</a:t>
            </a:r>
            <a:endParaRPr kumimoji="1" lang="en-US" altLang="ja-JP" dirty="0"/>
          </a:p>
          <a:p>
            <a:r>
              <a:rPr kumimoji="1" lang="ja-JP" altLang="en-US" dirty="0"/>
              <a:t>システムコール処理ルーチンが終われば、ユーザモードに戻り、アプリケーションプログラムが再開されます。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25</a:t>
            </a:fld>
            <a:endParaRPr lang="en-US" altLang="ja-JP"/>
          </a:p>
        </p:txBody>
      </p:sp>
    </p:spTree>
    <p:extLst>
      <p:ext uri="{BB962C8B-B14F-4D97-AF65-F5344CB8AC3E}">
        <p14:creationId xmlns:p14="http://schemas.microsoft.com/office/powerpoint/2010/main" val="861248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システムコール以外にも様々な割込みがあります。</a:t>
            </a:r>
            <a:endParaRPr kumimoji="1" lang="en-US" altLang="ja-JP" dirty="0"/>
          </a:p>
          <a:p>
            <a:r>
              <a:rPr kumimoji="1" lang="ja-JP" altLang="en-US" dirty="0"/>
              <a:t>各割込みは、メモリの</a:t>
            </a:r>
            <a:r>
              <a:rPr kumimoji="1" lang="en-US" altLang="ja-JP" dirty="0"/>
              <a:t>OS</a:t>
            </a:r>
            <a:r>
              <a:rPr kumimoji="1" lang="ja-JP" altLang="en-US" dirty="0"/>
              <a:t>の領域に書かれています。</a:t>
            </a:r>
            <a:endParaRPr kumimoji="1" lang="en-US" altLang="ja-JP" dirty="0"/>
          </a:p>
          <a:p>
            <a:r>
              <a:rPr kumimoji="1" lang="ja-JP" altLang="en-US" dirty="0"/>
              <a:t>主な割込みには、ソフトウェアエラー処理、ハードウェアエラー処理、</a:t>
            </a:r>
            <a:endParaRPr kumimoji="1" lang="en-US" altLang="ja-JP" dirty="0"/>
          </a:p>
          <a:p>
            <a:r>
              <a:rPr kumimoji="1" lang="ja-JP" altLang="en-US" dirty="0"/>
              <a:t>システムコール処理、入出力完了処理、外部信号処理、タイマ処理などがあります。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26</a:t>
            </a:fld>
            <a:endParaRPr lang="en-US" altLang="ja-JP"/>
          </a:p>
        </p:txBody>
      </p:sp>
    </p:spTree>
    <p:extLst>
      <p:ext uri="{BB962C8B-B14F-4D97-AF65-F5344CB8AC3E}">
        <p14:creationId xmlns:p14="http://schemas.microsoft.com/office/powerpoint/2010/main" val="332356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割込みが発生すると各割込みルーチンへ処理が飛びます。</a:t>
            </a:r>
            <a:endParaRPr kumimoji="1" lang="en-US" altLang="ja-JP" dirty="0"/>
          </a:p>
          <a:p>
            <a:r>
              <a:rPr kumimoji="1" lang="ja-JP" altLang="en-US" dirty="0"/>
              <a:t>各割込みルーチンはメモリの</a:t>
            </a:r>
            <a:r>
              <a:rPr kumimoji="1" lang="en-US" altLang="ja-JP" dirty="0"/>
              <a:t>OS</a:t>
            </a:r>
            <a:r>
              <a:rPr kumimoji="1" lang="ja-JP" altLang="en-US" dirty="0"/>
              <a:t>の領域に書かれています。</a:t>
            </a:r>
            <a:endParaRPr kumimoji="1" lang="en-US" altLang="ja-JP" dirty="0"/>
          </a:p>
          <a:p>
            <a:r>
              <a:rPr kumimoji="1" lang="ja-JP" altLang="en-US" dirty="0"/>
              <a:t>割込み処理ルーチンの番地は、アドレスベクタテーブルと呼ばれる表で管理されています。</a:t>
            </a:r>
            <a:endParaRPr kumimoji="1" lang="en-US" altLang="ja-JP" dirty="0"/>
          </a:p>
          <a:p>
            <a:r>
              <a:rPr kumimoji="1" lang="ja-JP" altLang="en-US" dirty="0"/>
              <a:t>割込みが発生すると、アドレスベクタテーブルが参照されます。</a:t>
            </a:r>
            <a:endParaRPr kumimoji="1" lang="en-US" altLang="ja-JP" dirty="0"/>
          </a:p>
          <a:p>
            <a:r>
              <a:rPr kumimoji="1" lang="ja-JP" altLang="en-US" dirty="0"/>
              <a:t>例えば、システムコールであれば、アドレスベクタテーブルから</a:t>
            </a:r>
            <a:endParaRPr kumimoji="1" lang="en-US" altLang="ja-JP" dirty="0"/>
          </a:p>
          <a:p>
            <a:r>
              <a:rPr kumimoji="1" lang="ja-JP" altLang="en-US" dirty="0"/>
              <a:t>システムコール処理ルーチンに飛びます。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27</a:t>
            </a:fld>
            <a:endParaRPr lang="en-US" altLang="ja-JP"/>
          </a:p>
        </p:txBody>
      </p:sp>
    </p:spTree>
    <p:extLst>
      <p:ext uri="{BB962C8B-B14F-4D97-AF65-F5344CB8AC3E}">
        <p14:creationId xmlns:p14="http://schemas.microsoft.com/office/powerpoint/2010/main" val="142140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それでは、カーネルの構成要素を見ていきましょう。</a:t>
            </a:r>
            <a:endParaRPr kumimoji="1" lang="en-US" altLang="ja-JP" dirty="0"/>
          </a:p>
          <a:p>
            <a:r>
              <a:rPr kumimoji="1" lang="ja-JP" altLang="en-US" dirty="0"/>
              <a:t>カーネルは、割り込み制御、入出力制御、タイマ制御</a:t>
            </a:r>
            <a:endParaRPr kumimoji="1" lang="en-US" altLang="ja-JP" dirty="0"/>
          </a:p>
          <a:p>
            <a:r>
              <a:rPr kumimoji="1" lang="ja-JP" altLang="en-US" dirty="0"/>
              <a:t>記憶管理、</a:t>
            </a:r>
            <a:r>
              <a:rPr kumimoji="1" lang="en-US" altLang="ja-JP" dirty="0"/>
              <a:t>CPU</a:t>
            </a:r>
            <a:r>
              <a:rPr kumimoji="1" lang="ja-JP" altLang="en-US" dirty="0"/>
              <a:t>スケジューラ、プロセス管理、</a:t>
            </a:r>
            <a:endParaRPr kumimoji="1" lang="en-US" altLang="ja-JP" dirty="0"/>
          </a:p>
          <a:p>
            <a:r>
              <a:rPr kumimoji="1" lang="ja-JP" altLang="en-US" dirty="0"/>
              <a:t>同期と通信制御、ファイルシステムなどから成ります。</a:t>
            </a:r>
            <a:endParaRPr kumimoji="1" lang="en-US" altLang="ja-JP" dirty="0"/>
          </a:p>
          <a:p>
            <a:r>
              <a:rPr kumimoji="1" lang="ja-JP" altLang="en-US" dirty="0"/>
              <a:t>それでは、各項目を順番に見ていきましょう。</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28</a:t>
            </a:fld>
            <a:endParaRPr lang="en-US" altLang="ja-JP"/>
          </a:p>
        </p:txBody>
      </p:sp>
    </p:spTree>
    <p:extLst>
      <p:ext uri="{BB962C8B-B14F-4D97-AF65-F5344CB8AC3E}">
        <p14:creationId xmlns:p14="http://schemas.microsoft.com/office/powerpoint/2010/main" val="3617763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割込み制御は、割り込み要因の解析と、割り込み処理ルーチンへの分岐を制御します。</a:t>
            </a:r>
            <a:endParaRPr kumimoji="1" lang="en-US" altLang="ja-JP" dirty="0"/>
          </a:p>
          <a:p>
            <a:r>
              <a:rPr kumimoji="1" lang="ja-JP" altLang="en-US" dirty="0"/>
              <a:t>アプリケーションプログラムから割込みが発生した場合、</a:t>
            </a:r>
            <a:endParaRPr kumimoji="1" lang="en-US" altLang="ja-JP" dirty="0"/>
          </a:p>
          <a:p>
            <a:r>
              <a:rPr kumimoji="1" lang="ja-JP" altLang="en-US" dirty="0"/>
              <a:t>まずユーザモードからカーネルモードへ移ります。</a:t>
            </a:r>
            <a:endParaRPr kumimoji="1" lang="en-US" altLang="ja-JP" dirty="0"/>
          </a:p>
          <a:p>
            <a:r>
              <a:rPr kumimoji="1" lang="ja-JP" altLang="en-US" dirty="0"/>
              <a:t>その後、アドレスベクタテーブルを参照し、</a:t>
            </a:r>
            <a:endParaRPr kumimoji="1" lang="en-US" altLang="ja-JP" dirty="0"/>
          </a:p>
          <a:p>
            <a:r>
              <a:rPr kumimoji="1" lang="ja-JP" altLang="en-US" dirty="0"/>
              <a:t>割り込みの種類に応じた割込み処理ルーチンへ処理が飛びます。</a:t>
            </a:r>
            <a:endParaRPr kumimoji="1" lang="en-US" altLang="ja-JP" dirty="0"/>
          </a:p>
          <a:p>
            <a:r>
              <a:rPr kumimoji="1" lang="ja-JP" altLang="en-US" dirty="0"/>
              <a:t>割込みはハードウェア等から発生する場合もあります。</a:t>
            </a:r>
            <a:endParaRPr kumimoji="1" lang="en-US" altLang="ja-JP" dirty="0"/>
          </a:p>
          <a:p>
            <a:r>
              <a:rPr kumimoji="1" lang="ja-JP" altLang="en-US" dirty="0"/>
              <a:t>例えば入力装置に入力があると、割り込みが発生し、</a:t>
            </a:r>
            <a:endParaRPr kumimoji="1" lang="en-US" altLang="ja-JP" dirty="0"/>
          </a:p>
          <a:p>
            <a:r>
              <a:rPr kumimoji="1" lang="ja-JP" altLang="en-US" dirty="0"/>
              <a:t>入力処理用の割込み処理ルーチンへ飛びます。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29</a:t>
            </a:fld>
            <a:endParaRPr lang="en-US" altLang="ja-JP"/>
          </a:p>
        </p:txBody>
      </p:sp>
    </p:spTree>
    <p:extLst>
      <p:ext uri="{BB962C8B-B14F-4D97-AF65-F5344CB8AC3E}">
        <p14:creationId xmlns:p14="http://schemas.microsoft.com/office/powerpoint/2010/main" val="197836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前回と同様に下の方に出席カードを提出してください、と書いてあるので、</a:t>
            </a:r>
            <a:r>
              <a:rPr kumimoji="1" lang="en-US" altLang="ja-JP" dirty="0"/>
              <a:t>URL</a:t>
            </a:r>
            <a:r>
              <a:rPr kumimoji="1" lang="ja-JP" altLang="en-US" dirty="0"/>
              <a:t>をクリックしてください。</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a:t>
            </a:fld>
            <a:endParaRPr kumimoji="1" lang="ja-JP" altLang="en-US"/>
          </a:p>
        </p:txBody>
      </p:sp>
    </p:spTree>
    <p:extLst>
      <p:ext uri="{BB962C8B-B14F-4D97-AF65-F5344CB8AC3E}">
        <p14:creationId xmlns:p14="http://schemas.microsoft.com/office/powerpoint/2010/main" val="847842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入出力制御は、入力動作のスケジューリングや入出力装置の仮想化をします。</a:t>
            </a:r>
            <a:endParaRPr kumimoji="1" lang="en-US" altLang="ja-JP" dirty="0"/>
          </a:p>
          <a:p>
            <a:r>
              <a:rPr kumimoji="1" lang="ja-JP" altLang="en-US" dirty="0"/>
              <a:t>例えば、プログラム中に出力があった場合、</a:t>
            </a:r>
            <a:endParaRPr kumimoji="1" lang="en-US" altLang="ja-JP" dirty="0"/>
          </a:p>
          <a:p>
            <a:r>
              <a:rPr kumimoji="1" lang="ja-JP" altLang="en-US" dirty="0"/>
              <a:t>入出力制御は、プログラムが指定したデータを画面に出力します。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30</a:t>
            </a:fld>
            <a:endParaRPr lang="en-US" altLang="ja-JP"/>
          </a:p>
        </p:txBody>
      </p:sp>
    </p:spTree>
    <p:extLst>
      <p:ext uri="{BB962C8B-B14F-4D97-AF65-F5344CB8AC3E}">
        <p14:creationId xmlns:p14="http://schemas.microsoft.com/office/powerpoint/2010/main" val="2032951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アプリケーションプログラムがデータを画面に出力したい場合、</a:t>
            </a:r>
            <a:endParaRPr kumimoji="1" lang="en-US" altLang="ja-JP" dirty="0"/>
          </a:p>
          <a:p>
            <a:r>
              <a:rPr kumimoji="1" lang="ja-JP" altLang="en-US" dirty="0"/>
              <a:t>システムコールで</a:t>
            </a:r>
            <a:r>
              <a:rPr kumimoji="1" lang="en-US" altLang="ja-JP" dirty="0"/>
              <a:t>OS</a:t>
            </a:r>
            <a:r>
              <a:rPr kumimoji="1" lang="ja-JP" altLang="en-US" dirty="0"/>
              <a:t>にデータの出力をお願いします。</a:t>
            </a:r>
            <a:endParaRPr kumimoji="1" lang="en-US" altLang="ja-JP" dirty="0"/>
          </a:p>
          <a:p>
            <a:r>
              <a:rPr kumimoji="1" lang="en-US" altLang="ja-JP" dirty="0"/>
              <a:t>OS</a:t>
            </a:r>
            <a:r>
              <a:rPr kumimoji="1" lang="ja-JP" altLang="en-US" dirty="0"/>
              <a:t>は、各アプリケーションプログラムのお願いに対して、</a:t>
            </a:r>
            <a:endParaRPr kumimoji="1" lang="en-US" altLang="ja-JP" dirty="0"/>
          </a:p>
          <a:p>
            <a:r>
              <a:rPr kumimoji="1" lang="ja-JP" altLang="en-US" dirty="0"/>
              <a:t>各データは画面のどこに、どの順番で出力するかを決定し、</a:t>
            </a:r>
            <a:endParaRPr kumimoji="1" lang="en-US" altLang="ja-JP" dirty="0"/>
          </a:p>
          <a:p>
            <a:r>
              <a:rPr kumimoji="1" lang="ja-JP" altLang="en-US" dirty="0"/>
              <a:t>出力装置に指令を出します。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31</a:t>
            </a:fld>
            <a:endParaRPr lang="en-US" altLang="ja-JP"/>
          </a:p>
        </p:txBody>
      </p:sp>
    </p:spTree>
    <p:extLst>
      <p:ext uri="{BB962C8B-B14F-4D97-AF65-F5344CB8AC3E}">
        <p14:creationId xmlns:p14="http://schemas.microsoft.com/office/powerpoint/2010/main" val="3842224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タイマ制御は、時刻の管理や時間経過の監視、通知などを行います。</a:t>
            </a:r>
            <a:endParaRPr kumimoji="1" lang="en-US" altLang="ja-JP" dirty="0"/>
          </a:p>
          <a:p>
            <a:r>
              <a:rPr kumimoji="1" lang="ja-JP" altLang="en-US" dirty="0"/>
              <a:t>例えば、アプリケーションプログラムが</a:t>
            </a:r>
            <a:r>
              <a:rPr kumimoji="1" lang="en-US" altLang="ja-JP" dirty="0"/>
              <a:t>5</a:t>
            </a:r>
            <a:r>
              <a:rPr kumimoji="1" lang="ja-JP" altLang="en-US" dirty="0"/>
              <a:t>分間かけて何等かの処理をしたい場合、</a:t>
            </a:r>
            <a:endParaRPr kumimoji="1" lang="en-US" altLang="ja-JP" dirty="0"/>
          </a:p>
          <a:p>
            <a:r>
              <a:rPr kumimoji="1" lang="ja-JP" altLang="en-US" dirty="0"/>
              <a:t>システムコールで</a:t>
            </a:r>
            <a:r>
              <a:rPr kumimoji="1" lang="en-US" altLang="ja-JP" dirty="0"/>
              <a:t>OS</a:t>
            </a:r>
            <a:r>
              <a:rPr kumimoji="1" lang="ja-JP" altLang="en-US" dirty="0"/>
              <a:t>に、</a:t>
            </a:r>
            <a:r>
              <a:rPr kumimoji="1" lang="en-US" altLang="ja-JP" dirty="0"/>
              <a:t>5</a:t>
            </a:r>
            <a:r>
              <a:rPr kumimoji="1" lang="ja-JP" altLang="en-US" dirty="0"/>
              <a:t>分計るようにお願いします。</a:t>
            </a:r>
            <a:endParaRPr kumimoji="1" lang="en-US" altLang="ja-JP" dirty="0"/>
          </a:p>
          <a:p>
            <a:r>
              <a:rPr kumimoji="1" lang="en-US" altLang="ja-JP" dirty="0"/>
              <a:t>OS</a:t>
            </a:r>
            <a:r>
              <a:rPr kumimoji="1" lang="ja-JP" altLang="en-US" dirty="0"/>
              <a:t>は、その要求に対してタイマを作動させ、</a:t>
            </a:r>
            <a:r>
              <a:rPr kumimoji="1" lang="en-US" altLang="ja-JP" dirty="0"/>
              <a:t>5</a:t>
            </a:r>
            <a:r>
              <a:rPr kumimoji="1" lang="ja-JP" altLang="en-US" dirty="0"/>
              <a:t>分経過すると、</a:t>
            </a:r>
            <a:endParaRPr kumimoji="1" lang="en-US" altLang="ja-JP" dirty="0"/>
          </a:p>
          <a:p>
            <a:r>
              <a:rPr kumimoji="1" lang="ja-JP" altLang="en-US" dirty="0"/>
              <a:t>タイマからの割込み、という形でアプリケーションプログラムに時間の経過を知らせます。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32</a:t>
            </a:fld>
            <a:endParaRPr lang="en-US" altLang="ja-JP"/>
          </a:p>
        </p:txBody>
      </p:sp>
    </p:spTree>
    <p:extLst>
      <p:ext uri="{BB962C8B-B14F-4D97-AF65-F5344CB8AC3E}">
        <p14:creationId xmlns:p14="http://schemas.microsoft.com/office/powerpoint/2010/main" val="31005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記憶管理は、主記憶に対するメモリ割り付け、</a:t>
            </a:r>
            <a:endParaRPr kumimoji="1" lang="en-US" altLang="ja-JP" dirty="0"/>
          </a:p>
          <a:p>
            <a:r>
              <a:rPr kumimoji="1" lang="ja-JP" altLang="en-US" dirty="0"/>
              <a:t>仮想記憶に対するページング・動的置き換えといった作業をします。</a:t>
            </a:r>
            <a:endParaRPr kumimoji="1" lang="en-US" altLang="ja-JP" dirty="0"/>
          </a:p>
          <a:p>
            <a:r>
              <a:rPr kumimoji="1" lang="ja-JP" altLang="en-US" dirty="0"/>
              <a:t>主記憶管理では、アプリケーションプログラムがメモリを必要とした場合、</a:t>
            </a:r>
            <a:endParaRPr kumimoji="1" lang="en-US" altLang="ja-JP" dirty="0"/>
          </a:p>
          <a:p>
            <a:r>
              <a:rPr kumimoji="1" lang="en-US" altLang="ja-JP" dirty="0"/>
              <a:t>OS</a:t>
            </a:r>
            <a:r>
              <a:rPr kumimoji="1" lang="ja-JP" altLang="en-US" dirty="0"/>
              <a:t>は、各アプリケーションに割り当てるメモリの番地を決定します。</a:t>
            </a:r>
            <a:endParaRPr kumimoji="1" lang="en-US" altLang="ja-JP" dirty="0"/>
          </a:p>
          <a:p>
            <a:r>
              <a:rPr kumimoji="1" lang="ja-JP" altLang="en-US" dirty="0"/>
              <a:t>メモリの大きさは限られていますので、全てのアプリケーションをメモリに置くことはできません。</a:t>
            </a:r>
            <a:endParaRPr kumimoji="1" lang="en-US" altLang="ja-JP" dirty="0"/>
          </a:p>
          <a:p>
            <a:r>
              <a:rPr kumimoji="1" lang="ja-JP" altLang="en-US" dirty="0"/>
              <a:t>その場合、</a:t>
            </a:r>
            <a:r>
              <a:rPr kumimoji="1" lang="en-US" altLang="ja-JP" dirty="0"/>
              <a:t>OS</a:t>
            </a:r>
            <a:r>
              <a:rPr kumimoji="1" lang="ja-JP" altLang="en-US" dirty="0"/>
              <a:t>は、各アプリケーションの優先順位を判断し、</a:t>
            </a:r>
            <a:endParaRPr kumimoji="1" lang="en-US" altLang="ja-JP" dirty="0"/>
          </a:p>
          <a:p>
            <a:r>
              <a:rPr kumimoji="1" lang="ja-JP" altLang="en-US" dirty="0"/>
              <a:t>優先順位の高いプログラムにメモリを割り当て、</a:t>
            </a:r>
            <a:endParaRPr kumimoji="1" lang="en-US" altLang="ja-JP" dirty="0"/>
          </a:p>
          <a:p>
            <a:r>
              <a:rPr kumimoji="1" lang="ja-JP" altLang="en-US" dirty="0"/>
              <a:t>優先順位の低いプログラムは後まわしにします。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33</a:t>
            </a:fld>
            <a:endParaRPr lang="en-US" altLang="ja-JP"/>
          </a:p>
        </p:txBody>
      </p:sp>
    </p:spTree>
    <p:extLst>
      <p:ext uri="{BB962C8B-B14F-4D97-AF65-F5344CB8AC3E}">
        <p14:creationId xmlns:p14="http://schemas.microsoft.com/office/powerpoint/2010/main" val="2937150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仮想記憶管理では、仮想記憶を用いてユーザに大きな記憶空間を与えます。</a:t>
            </a:r>
            <a:endParaRPr kumimoji="1" lang="en-US" altLang="ja-JP" dirty="0"/>
          </a:p>
          <a:p>
            <a:r>
              <a:rPr kumimoji="1" lang="ja-JP" altLang="en-US" dirty="0"/>
              <a:t>メモリの大きさは限られているので、</a:t>
            </a:r>
            <a:endParaRPr kumimoji="1" lang="en-US" altLang="ja-JP" dirty="0"/>
          </a:p>
          <a:p>
            <a:r>
              <a:rPr kumimoji="1" lang="ja-JP" altLang="en-US" dirty="0"/>
              <a:t>アプリケーションプログラムがメモリを要求してきてもその全てをメモリに置くことはできません。</a:t>
            </a:r>
            <a:endParaRPr kumimoji="1" lang="en-US" altLang="ja-JP" dirty="0"/>
          </a:p>
          <a:p>
            <a:r>
              <a:rPr kumimoji="1" lang="ja-JP" altLang="en-US" dirty="0"/>
              <a:t>例えば、データ</a:t>
            </a:r>
            <a:r>
              <a:rPr kumimoji="1" lang="en-US" altLang="ja-JP" dirty="0"/>
              <a:t>1,</a:t>
            </a:r>
            <a:r>
              <a:rPr kumimoji="1" lang="ja-JP" altLang="en-US" dirty="0"/>
              <a:t>データ</a:t>
            </a:r>
            <a:r>
              <a:rPr kumimoji="1" lang="en-US" altLang="ja-JP" dirty="0"/>
              <a:t>2 </a:t>
            </a:r>
            <a:r>
              <a:rPr kumimoji="1" lang="ja-JP" altLang="en-US" dirty="0"/>
              <a:t>をメモリに置いた時点でメモリがいっぱいになったとしましょう。</a:t>
            </a:r>
            <a:endParaRPr kumimoji="1" lang="en-US" altLang="ja-JP" dirty="0"/>
          </a:p>
          <a:p>
            <a:r>
              <a:rPr kumimoji="1" lang="ja-JP" altLang="en-US" dirty="0"/>
              <a:t>このとき、新たにデータ</a:t>
            </a:r>
            <a:r>
              <a:rPr kumimoji="1" lang="en-US" altLang="ja-JP" dirty="0"/>
              <a:t>3</a:t>
            </a:r>
            <a:r>
              <a:rPr kumimoji="1" lang="ja-JP" altLang="en-US" dirty="0"/>
              <a:t>が要求されても、これ以上メモリに置くことはできません。</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34</a:t>
            </a:fld>
            <a:endParaRPr lang="en-US" altLang="ja-JP"/>
          </a:p>
        </p:txBody>
      </p:sp>
    </p:spTree>
    <p:extLst>
      <p:ext uri="{BB962C8B-B14F-4D97-AF65-F5344CB8AC3E}">
        <p14:creationId xmlns:p14="http://schemas.microsoft.com/office/powerpoint/2010/main" val="1327727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そこで、メモリにあるデータの一部を一旦ハードディスクに退避させ、</a:t>
            </a:r>
            <a:endParaRPr kumimoji="1" lang="en-US" altLang="ja-JP" dirty="0"/>
          </a:p>
          <a:p>
            <a:r>
              <a:rPr kumimoji="1" lang="ja-JP" altLang="en-US" dirty="0"/>
              <a:t>その空いたスペースに新たなデータを読み込みます。</a:t>
            </a:r>
            <a:endParaRPr kumimoji="1" lang="en-US" altLang="ja-JP" dirty="0"/>
          </a:p>
          <a:p>
            <a:r>
              <a:rPr kumimoji="1" lang="ja-JP" altLang="en-US" dirty="0"/>
              <a:t>こうすることにより、ユーザにとっては、必要なデータが常にメモリ上にあるかのように感じられます。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35</a:t>
            </a:fld>
            <a:endParaRPr lang="en-US" altLang="ja-JP"/>
          </a:p>
        </p:txBody>
      </p:sp>
    </p:spTree>
    <p:extLst>
      <p:ext uri="{BB962C8B-B14F-4D97-AF65-F5344CB8AC3E}">
        <p14:creationId xmlns:p14="http://schemas.microsoft.com/office/powerpoint/2010/main" val="2332199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CPU</a:t>
            </a:r>
            <a:r>
              <a:rPr kumimoji="1" lang="ja-JP" altLang="en-US" dirty="0"/>
              <a:t>スケジューラは、計算機の頭脳である</a:t>
            </a:r>
            <a:r>
              <a:rPr kumimoji="1" lang="en-US" altLang="ja-JP" dirty="0"/>
              <a:t>CPU</a:t>
            </a:r>
            <a:r>
              <a:rPr kumimoji="1" lang="ja-JP" altLang="en-US" dirty="0"/>
              <a:t>のプロセスへの割り付けを管理します。</a:t>
            </a:r>
            <a:endParaRPr kumimoji="1" lang="en-US" altLang="ja-JP" dirty="0"/>
          </a:p>
          <a:p>
            <a:r>
              <a:rPr kumimoji="1" lang="ja-JP" altLang="en-US" dirty="0"/>
              <a:t>多重プログラムでは、複数のプログラムが切り替えながら実行されています。</a:t>
            </a:r>
            <a:endParaRPr kumimoji="1" lang="en-US" altLang="ja-JP" dirty="0"/>
          </a:p>
          <a:p>
            <a:r>
              <a:rPr kumimoji="1" lang="ja-JP" altLang="en-US" dirty="0"/>
              <a:t>このとき、複数あるプログラムから、次にどのプログラムを実行するかを決めるのがスケジューラです。</a:t>
            </a:r>
            <a:endParaRPr kumimoji="1" lang="en-US" altLang="ja-JP" dirty="0"/>
          </a:p>
          <a:p>
            <a:r>
              <a:rPr kumimoji="1" lang="ja-JP" altLang="en-US" dirty="0"/>
              <a:t>スケジューラは、プログラムの優先順位等から次に実行するプログラムを決定します。</a:t>
            </a:r>
            <a:endParaRPr kumimoji="1" lang="en-US" altLang="ja-JP" dirty="0"/>
          </a:p>
          <a:p>
            <a:r>
              <a:rPr kumimoji="1" lang="ja-JP" altLang="en-US" dirty="0"/>
              <a:t>決定すると、ディスパッチャというプログラムが、</a:t>
            </a:r>
            <a:r>
              <a:rPr kumimoji="1" lang="en-US" altLang="ja-JP" dirty="0"/>
              <a:t>CPU</a:t>
            </a:r>
            <a:r>
              <a:rPr kumimoji="1" lang="ja-JP" altLang="en-US" dirty="0"/>
              <a:t>の割り付けを行います。</a:t>
            </a:r>
            <a:endParaRPr kumimoji="1" lang="en-US" altLang="ja-JP" dirty="0"/>
          </a:p>
          <a:p>
            <a:r>
              <a:rPr kumimoji="1" lang="ja-JP" altLang="en-US" dirty="0"/>
              <a:t>この図では、上の黄色い矢印がディスパッチャです。</a:t>
            </a:r>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36</a:t>
            </a:fld>
            <a:endParaRPr lang="en-US" altLang="ja-JP"/>
          </a:p>
        </p:txBody>
      </p:sp>
    </p:spTree>
    <p:extLst>
      <p:ext uri="{BB962C8B-B14F-4D97-AF65-F5344CB8AC3E}">
        <p14:creationId xmlns:p14="http://schemas.microsoft.com/office/powerpoint/2010/main" val="978508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プロセス管理はプロセスの生成と消滅を行います。</a:t>
            </a:r>
            <a:endParaRPr kumimoji="1" lang="en-US" altLang="ja-JP" dirty="0"/>
          </a:p>
          <a:p>
            <a:r>
              <a:rPr kumimoji="1" lang="ja-JP" altLang="en-US" dirty="0"/>
              <a:t>例えば、マウスでアイコンをクリックすると、</a:t>
            </a:r>
            <a:endParaRPr kumimoji="1" lang="en-US" altLang="ja-JP" dirty="0"/>
          </a:p>
          <a:p>
            <a:r>
              <a:rPr kumimoji="1" lang="ja-JP" altLang="en-US" dirty="0"/>
              <a:t>入力装置から割込みが発生します。</a:t>
            </a:r>
            <a:endParaRPr kumimoji="1" lang="en-US" altLang="ja-JP" dirty="0"/>
          </a:p>
          <a:p>
            <a:r>
              <a:rPr kumimoji="1" lang="en-US" altLang="ja-JP" dirty="0"/>
              <a:t>OS</a:t>
            </a:r>
            <a:r>
              <a:rPr kumimoji="1" lang="ja-JP" altLang="en-US" dirty="0"/>
              <a:t>は、クリックされたアイコンに対応するプロセスを起動します。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37</a:t>
            </a:fld>
            <a:endParaRPr lang="en-US" altLang="ja-JP"/>
          </a:p>
        </p:txBody>
      </p:sp>
    </p:spTree>
    <p:extLst>
      <p:ext uri="{BB962C8B-B14F-4D97-AF65-F5344CB8AC3E}">
        <p14:creationId xmlns:p14="http://schemas.microsoft.com/office/powerpoint/2010/main" val="3581318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同期と通信制御は、プロセス間の同期と通信を制御します。</a:t>
            </a:r>
            <a:endParaRPr kumimoji="1" lang="en-US" altLang="ja-JP" dirty="0"/>
          </a:p>
          <a:p>
            <a:r>
              <a:rPr kumimoji="1" lang="ja-JP" altLang="en-US" dirty="0"/>
              <a:t>プロセスの間でハードウェア資源排他制御したり、</a:t>
            </a:r>
            <a:endParaRPr kumimoji="1" lang="en-US" altLang="ja-JP" dirty="0"/>
          </a:p>
          <a:p>
            <a:r>
              <a:rPr kumimoji="1" lang="ja-JP" altLang="en-US" dirty="0"/>
              <a:t>プロセスの間でメッセージ転送したりし、</a:t>
            </a:r>
            <a:endParaRPr kumimoji="1" lang="en-US" altLang="ja-JP" dirty="0"/>
          </a:p>
          <a:p>
            <a:r>
              <a:rPr kumimoji="1" lang="ja-JP" altLang="en-US" dirty="0"/>
              <a:t>複数のプロセスが協調して動作できるようにします。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38</a:t>
            </a:fld>
            <a:endParaRPr lang="en-US" altLang="ja-JP"/>
          </a:p>
        </p:txBody>
      </p:sp>
    </p:spTree>
    <p:extLst>
      <p:ext uri="{BB962C8B-B14F-4D97-AF65-F5344CB8AC3E}">
        <p14:creationId xmlns:p14="http://schemas.microsoft.com/office/powerpoint/2010/main" val="4115506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ファイルシステムは、ファイル制御の規定と提供を行い、</a:t>
            </a:r>
            <a:endParaRPr kumimoji="1" lang="en-US" altLang="ja-JP" dirty="0"/>
          </a:p>
          <a:p>
            <a:r>
              <a:rPr kumimoji="1" lang="ja-JP" altLang="en-US" dirty="0"/>
              <a:t>ユーザがデータを扱いやすくします。</a:t>
            </a:r>
            <a:endParaRPr kumimoji="1" lang="en-US" altLang="ja-JP" dirty="0"/>
          </a:p>
          <a:p>
            <a:r>
              <a:rPr kumimoji="1" lang="ja-JP" altLang="en-US" dirty="0"/>
              <a:t>ファイルシステムは、</a:t>
            </a:r>
            <a:endParaRPr kumimoji="1" lang="en-US" altLang="ja-JP" dirty="0"/>
          </a:p>
          <a:p>
            <a:r>
              <a:rPr kumimoji="1" lang="ja-JP" altLang="en-US" dirty="0"/>
              <a:t>ファイルの構造やアクセス方法を規定し、ディレクリの管理、</a:t>
            </a:r>
            <a:endParaRPr kumimoji="1" lang="en-US" altLang="ja-JP" dirty="0"/>
          </a:p>
          <a:p>
            <a:r>
              <a:rPr kumimoji="1" lang="ja-JP" altLang="en-US" dirty="0"/>
              <a:t>ファイルの保護などを行います。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39</a:t>
            </a:fld>
            <a:endParaRPr lang="en-US" altLang="ja-JP"/>
          </a:p>
        </p:txBody>
      </p:sp>
    </p:spTree>
    <p:extLst>
      <p:ext uri="{BB962C8B-B14F-4D97-AF65-F5344CB8AC3E}">
        <p14:creationId xmlns:p14="http://schemas.microsoft.com/office/powerpoint/2010/main" val="245262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氏名学籍番号を記入して出席カードを提出してください。</a:t>
            </a:r>
            <a:endParaRPr kumimoji="1" lang="en-US" altLang="ja-JP" dirty="0"/>
          </a:p>
          <a:p>
            <a:r>
              <a:rPr kumimoji="1" lang="ja-JP" altLang="en-US" dirty="0"/>
              <a:t>学籍番号は省略形ではなく、</a:t>
            </a:r>
            <a:r>
              <a:rPr kumimoji="1" lang="en-US" altLang="ja-JP" dirty="0"/>
              <a:t>10</a:t>
            </a:r>
            <a:r>
              <a:rPr kumimoji="1" lang="ja-JP" altLang="en-US" dirty="0"/>
              <a:t>桁全て書いてください。</a:t>
            </a:r>
            <a:endParaRPr kumimoji="1" lang="en-US" altLang="ja-JP" dirty="0"/>
          </a:p>
          <a:p>
            <a:r>
              <a:rPr kumimoji="1" lang="ja-JP" altLang="en-US" dirty="0"/>
              <a:t>今後も同様に、講義開始時に</a:t>
            </a:r>
            <a:r>
              <a:rPr kumimoji="1" lang="en-US" altLang="ja-JP" dirty="0" err="1"/>
              <a:t>GoogleClassroom</a:t>
            </a:r>
            <a:r>
              <a:rPr kumimoji="1" lang="ja-JP" altLang="en-US" dirty="0"/>
              <a:t>から出席カードを提出してください。</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a:t>
            </a:fld>
            <a:endParaRPr kumimoji="1" lang="ja-JP" altLang="en-US"/>
          </a:p>
        </p:txBody>
      </p:sp>
    </p:spTree>
    <p:extLst>
      <p:ext uri="{BB962C8B-B14F-4D97-AF65-F5344CB8AC3E}">
        <p14:creationId xmlns:p14="http://schemas.microsoft.com/office/powerpoint/2010/main" val="3906884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ここからは、</a:t>
            </a:r>
            <a:r>
              <a:rPr kumimoji="1" lang="en-US" altLang="ja-JP" dirty="0"/>
              <a:t>OS</a:t>
            </a:r>
            <a:r>
              <a:rPr kumimoji="1" lang="ja-JP" altLang="en-US" dirty="0"/>
              <a:t>をどのように実現するかを見ていきましょう。</a:t>
            </a:r>
            <a:endParaRPr kumimoji="1" lang="en-US" altLang="ja-JP" dirty="0"/>
          </a:p>
          <a:p>
            <a:r>
              <a:rPr kumimoji="1" lang="en-US" altLang="ja-JP" dirty="0"/>
              <a:t>OS</a:t>
            </a:r>
            <a:r>
              <a:rPr kumimoji="1" lang="ja-JP" altLang="en-US" dirty="0"/>
              <a:t>の中核部分はカーネルです。</a:t>
            </a:r>
            <a:endParaRPr kumimoji="1" lang="en-US" altLang="ja-JP" dirty="0"/>
          </a:p>
          <a:p>
            <a:r>
              <a:rPr kumimoji="1" lang="ja-JP" altLang="en-US" dirty="0"/>
              <a:t>カーネルは先ほど説明した要素から成っています。</a:t>
            </a:r>
            <a:endParaRPr kumimoji="1" lang="en-US" altLang="ja-JP" dirty="0"/>
          </a:p>
          <a:p>
            <a:r>
              <a:rPr kumimoji="1" lang="ja-JP" altLang="en-US" dirty="0"/>
              <a:t>各要素は、モジュールで構成されています。</a:t>
            </a:r>
            <a:endParaRPr kumimoji="1" lang="en-US" altLang="ja-JP" dirty="0"/>
          </a:p>
          <a:p>
            <a:r>
              <a:rPr kumimoji="1" lang="ja-JP" altLang="en-US" dirty="0"/>
              <a:t>入出力制御をするのが入出力モジュール、</a:t>
            </a:r>
            <a:endParaRPr kumimoji="1" lang="en-US" altLang="ja-JP" dirty="0"/>
          </a:p>
          <a:p>
            <a:r>
              <a:rPr kumimoji="1" lang="ja-JP" altLang="en-US" dirty="0"/>
              <a:t>ファイル管理をするのがファイル管理モジュール、といった具合に、</a:t>
            </a:r>
            <a:endParaRPr kumimoji="1" lang="en-US" altLang="ja-JP" dirty="0"/>
          </a:p>
          <a:p>
            <a:r>
              <a:rPr kumimoji="1" lang="en-US" altLang="ja-JP" dirty="0"/>
              <a:t>OS</a:t>
            </a:r>
            <a:r>
              <a:rPr kumimoji="1" lang="ja-JP" altLang="en-US" dirty="0"/>
              <a:t>は多数のモジュールで構成されています。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40</a:t>
            </a:fld>
            <a:endParaRPr lang="en-US" altLang="ja-JP"/>
          </a:p>
        </p:txBody>
      </p:sp>
    </p:spTree>
    <p:extLst>
      <p:ext uri="{BB962C8B-B14F-4D97-AF65-F5344CB8AC3E}">
        <p14:creationId xmlns:p14="http://schemas.microsoft.com/office/powerpoint/2010/main" val="197662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モジュールを作る際は満たしておくべき条件があります。</a:t>
            </a:r>
            <a:endParaRPr kumimoji="1" lang="en-US" altLang="ja-JP" dirty="0"/>
          </a:p>
          <a:p>
            <a:r>
              <a:rPr kumimoji="1" lang="ja-JP" altLang="en-US" dirty="0"/>
              <a:t>情報隠蔽すること、</a:t>
            </a:r>
            <a:endParaRPr kumimoji="1" lang="en-US" altLang="ja-JP" dirty="0"/>
          </a:p>
          <a:p>
            <a:r>
              <a:rPr kumimoji="1" lang="ja-JP" altLang="en-US" dirty="0"/>
              <a:t>方針と機構を分離すること、</a:t>
            </a:r>
            <a:endParaRPr kumimoji="1" lang="en-US" altLang="ja-JP" dirty="0"/>
          </a:p>
          <a:p>
            <a:r>
              <a:rPr kumimoji="1" lang="ja-JP" altLang="en-US" dirty="0"/>
              <a:t>階層可することです。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41</a:t>
            </a:fld>
            <a:endParaRPr lang="en-US" altLang="ja-JP"/>
          </a:p>
        </p:txBody>
      </p:sp>
    </p:spTree>
    <p:extLst>
      <p:ext uri="{BB962C8B-B14F-4D97-AF65-F5344CB8AC3E}">
        <p14:creationId xmlns:p14="http://schemas.microsoft.com/office/powerpoint/2010/main" val="2948382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情報隠蔽とは、モジュール内部の情報をブラックボックス化して、</a:t>
            </a:r>
            <a:endParaRPr kumimoji="1" lang="en-US" altLang="ja-JP" dirty="0"/>
          </a:p>
          <a:p>
            <a:r>
              <a:rPr kumimoji="1" lang="ja-JP" altLang="en-US" dirty="0"/>
              <a:t>インタフェースのみ公開することです。</a:t>
            </a:r>
            <a:endParaRPr kumimoji="1" lang="en-US" altLang="ja-JP" dirty="0"/>
          </a:p>
          <a:p>
            <a:r>
              <a:rPr kumimoji="1" lang="ja-JP" altLang="en-US" dirty="0"/>
              <a:t>モジュール内で、どう処理しているのか、</a:t>
            </a:r>
            <a:endParaRPr kumimoji="1" lang="en-US" altLang="ja-JP" dirty="0"/>
          </a:p>
          <a:p>
            <a:r>
              <a:rPr kumimoji="1" lang="ja-JP" altLang="en-US" dirty="0"/>
              <a:t>どんなローカル変数を使っているのか、</a:t>
            </a:r>
            <a:endParaRPr kumimoji="1" lang="en-US" altLang="ja-JP" dirty="0"/>
          </a:p>
          <a:p>
            <a:r>
              <a:rPr kumimoji="1" lang="ja-JP" altLang="en-US" dirty="0"/>
              <a:t>どんなローカルメソッドを使っているのか、は公開せず、</a:t>
            </a:r>
            <a:endParaRPr kumimoji="1" lang="en-US" altLang="ja-JP" dirty="0"/>
          </a:p>
          <a:p>
            <a:r>
              <a:rPr kumimoji="1" lang="ja-JP" altLang="en-US" dirty="0"/>
              <a:t>インタフェースのみ、つまり入口と出口のみ公開します。</a:t>
            </a:r>
            <a:endParaRPr kumimoji="1" lang="en-US" altLang="ja-JP" dirty="0"/>
          </a:p>
          <a:p>
            <a:r>
              <a:rPr kumimoji="1" lang="ja-JP" altLang="en-US" dirty="0"/>
              <a:t>このモジュールに、こんなデータを入力すれば、こんな結果が返ってくる、ということは公開し、</a:t>
            </a:r>
            <a:endParaRPr kumimoji="1" lang="en-US" altLang="ja-JP" dirty="0"/>
          </a:p>
          <a:p>
            <a:r>
              <a:rPr kumimoji="1" lang="ja-JP" altLang="en-US" dirty="0"/>
              <a:t>その結果を求めるためにどんな処理をしているのか、は公開しません。</a:t>
            </a:r>
            <a:endParaRPr kumimoji="1" lang="en-US" altLang="ja-JP" dirty="0"/>
          </a:p>
          <a:p>
            <a:r>
              <a:rPr kumimoji="1" lang="en-US" altLang="ja-JP" dirty="0"/>
              <a:t>Java </a:t>
            </a:r>
            <a:r>
              <a:rPr kumimoji="1" lang="ja-JP" altLang="en-US" dirty="0"/>
              <a:t>で言えば、クラス内の変数、メソッドは全て </a:t>
            </a:r>
            <a:r>
              <a:rPr kumimoji="1" lang="en-US" altLang="ja-JP" dirty="0"/>
              <a:t>private</a:t>
            </a:r>
            <a:r>
              <a:rPr kumimoji="1" lang="ja-JP" altLang="en-US" dirty="0"/>
              <a:t>　変数、 </a:t>
            </a:r>
            <a:r>
              <a:rPr kumimoji="1" lang="en-US" altLang="ja-JP" dirty="0"/>
              <a:t>private </a:t>
            </a:r>
            <a:r>
              <a:rPr kumimoji="1" lang="ja-JP" altLang="en-US" dirty="0"/>
              <a:t>メソッドとすることです。。</a:t>
            </a:r>
            <a:endParaRPr kumimoji="1" lang="en-US" altLang="ja-JP" dirty="0"/>
          </a:p>
          <a:p>
            <a:r>
              <a:rPr kumimoji="1" lang="ja-JP" altLang="en-US" dirty="0"/>
              <a:t>情報を隠蔽することにより、モジュール内の変更が他のモジュールに影響しない、</a:t>
            </a:r>
            <a:endParaRPr kumimoji="1" lang="en-US" altLang="ja-JP" dirty="0"/>
          </a:p>
          <a:p>
            <a:r>
              <a:rPr kumimoji="1" lang="ja-JP" altLang="en-US" dirty="0"/>
              <a:t>というメリットが生まれます。</a:t>
            </a:r>
            <a:endParaRPr kumimoji="1" lang="en-US" altLang="ja-JP" dirty="0"/>
          </a:p>
          <a:p>
            <a:r>
              <a:rPr kumimoji="1" lang="ja-JP" altLang="en-US" dirty="0"/>
              <a:t>モジュール内のローカル変数、ローカルメソッドを変更しても、入口と出口さえ同じであれば、</a:t>
            </a:r>
            <a:endParaRPr kumimoji="1" lang="en-US" altLang="ja-JP" dirty="0"/>
          </a:p>
          <a:p>
            <a:r>
              <a:rPr kumimoji="1" lang="ja-JP" altLang="en-US" dirty="0"/>
              <a:t>外には影響しません。</a:t>
            </a:r>
            <a:endParaRPr kumimoji="1" lang="en-US" altLang="ja-JP" dirty="0"/>
          </a:p>
          <a:p>
            <a:r>
              <a:rPr kumimoji="1" lang="ja-JP" altLang="en-US" dirty="0"/>
              <a:t>このため、モジュール設計者は、モジュール内部のみを考慮するだけで作ることができます。</a:t>
            </a:r>
            <a:endParaRPr kumimoji="1" lang="en-US" altLang="ja-JP" dirty="0"/>
          </a:p>
          <a:p>
            <a:r>
              <a:rPr kumimoji="1" lang="ja-JP" altLang="en-US" dirty="0"/>
              <a:t>また、各モジュールの細かい中身は無視することで、システム全体の見通しが立ちやすくなります。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42</a:t>
            </a:fld>
            <a:endParaRPr lang="en-US" altLang="ja-JP"/>
          </a:p>
        </p:txBody>
      </p:sp>
    </p:spTree>
    <p:extLst>
      <p:ext uri="{BB962C8B-B14F-4D97-AF65-F5344CB8AC3E}">
        <p14:creationId xmlns:p14="http://schemas.microsoft.com/office/powerpoint/2010/main" val="4126447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モジュールを定義するときは抽象データ型で定義します。</a:t>
            </a:r>
            <a:endParaRPr kumimoji="1" lang="en-US" altLang="ja-JP" dirty="0"/>
          </a:p>
          <a:p>
            <a:r>
              <a:rPr kumimoji="1" lang="ja-JP" altLang="en-US" dirty="0"/>
              <a:t>モジュールは中身の細かい処理ではなく、</a:t>
            </a:r>
            <a:endParaRPr kumimoji="1" lang="en-US" altLang="ja-JP" dirty="0"/>
          </a:p>
          <a:p>
            <a:r>
              <a:rPr kumimoji="1" lang="ja-JP" altLang="en-US" dirty="0"/>
              <a:t>大雑把にどのようなことができるかで定義します。</a:t>
            </a:r>
            <a:endParaRPr kumimoji="1" lang="en-US" altLang="ja-JP" dirty="0"/>
          </a:p>
          <a:p>
            <a:r>
              <a:rPr kumimoji="1" lang="ja-JP" altLang="en-US" dirty="0"/>
              <a:t>例えば、時計モジュールであれば、時計モジュールができることで定義します。</a:t>
            </a:r>
            <a:endParaRPr kumimoji="1" lang="en-US" altLang="ja-JP" dirty="0"/>
          </a:p>
          <a:p>
            <a:r>
              <a:rPr kumimoji="1" lang="ja-JP" altLang="en-US" dirty="0"/>
              <a:t>時計モジュールは、現時刻を教えてくれる、時間を計れる、</a:t>
            </a:r>
            <a:endParaRPr kumimoji="1" lang="en-US" altLang="ja-JP" dirty="0"/>
          </a:p>
          <a:p>
            <a:r>
              <a:rPr kumimoji="1" lang="ja-JP" altLang="en-US" dirty="0"/>
              <a:t>決まった時刻にアラームを出せる、などです。</a:t>
            </a:r>
            <a:endParaRPr kumimoji="1" lang="en-US" altLang="ja-JP" dirty="0"/>
          </a:p>
          <a:p>
            <a:r>
              <a:rPr kumimoji="1" lang="ja-JP" altLang="en-US" dirty="0"/>
              <a:t>現時刻を得るためにどのような処理を行うのか、といった細かい処理は、</a:t>
            </a:r>
            <a:endParaRPr kumimoji="1" lang="en-US" altLang="ja-JP" dirty="0"/>
          </a:p>
          <a:p>
            <a:r>
              <a:rPr kumimoji="1" lang="ja-JP" altLang="en-US" dirty="0"/>
              <a:t>モジュールを定義する上では考えません。</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43</a:t>
            </a:fld>
            <a:endParaRPr lang="en-US" altLang="ja-JP"/>
          </a:p>
        </p:txBody>
      </p:sp>
    </p:spTree>
    <p:extLst>
      <p:ext uri="{BB962C8B-B14F-4D97-AF65-F5344CB8AC3E}">
        <p14:creationId xmlns:p14="http://schemas.microsoft.com/office/powerpoint/2010/main" val="1792104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モジュールを設計する際は、方針を決定する部分と実際の処理を行う部分は</a:t>
            </a:r>
            <a:endParaRPr kumimoji="1" lang="en-US" altLang="ja-JP" dirty="0"/>
          </a:p>
          <a:p>
            <a:r>
              <a:rPr kumimoji="1" lang="ja-JP" altLang="en-US" dirty="0"/>
              <a:t>別々のモジュールにします。</a:t>
            </a:r>
            <a:endParaRPr kumimoji="1" lang="en-US" altLang="ja-JP" dirty="0"/>
          </a:p>
          <a:p>
            <a:r>
              <a:rPr kumimoji="1" lang="ja-JP" altLang="en-US" dirty="0"/>
              <a:t>つまり、頭と、手は別にします。</a:t>
            </a:r>
            <a:endParaRPr kumimoji="1" lang="en-US" altLang="ja-JP" dirty="0"/>
          </a:p>
          <a:p>
            <a:r>
              <a:rPr kumimoji="1" lang="ja-JP" altLang="en-US" dirty="0"/>
              <a:t>例えば、プロセッサにプロセスを割り当てるスケジューラとディスパッチャというモジュールを見てみましょう。</a:t>
            </a:r>
            <a:endParaRPr kumimoji="1" lang="en-US" altLang="ja-JP" dirty="0"/>
          </a:p>
          <a:p>
            <a:r>
              <a:rPr kumimoji="1" lang="ja-JP" altLang="en-US" dirty="0"/>
              <a:t>スケジューラは、次にプロセッサを割り当てるプロセスを選択します。</a:t>
            </a:r>
            <a:endParaRPr kumimoji="1" lang="en-US" altLang="ja-JP" dirty="0"/>
          </a:p>
          <a:p>
            <a:r>
              <a:rPr kumimoji="1" lang="ja-JP" altLang="en-US" dirty="0"/>
              <a:t>スケジューラは、各プロセスが、できるだけ公平に、かつ効率良く動作できるための方法を決定します。</a:t>
            </a:r>
            <a:endParaRPr kumimoji="1" lang="en-US" altLang="ja-JP" dirty="0"/>
          </a:p>
          <a:p>
            <a:r>
              <a:rPr kumimoji="1" lang="ja-JP" altLang="en-US" dirty="0"/>
              <a:t>スケジューラが決定すれば、ディスパッチャが、実際にプロセスをプロセッサに割り当てます。</a:t>
            </a:r>
            <a:endParaRPr kumimoji="1" lang="en-US" altLang="ja-JP" dirty="0"/>
          </a:p>
          <a:p>
            <a:r>
              <a:rPr kumimoji="1" lang="ja-JP" altLang="en-US" dirty="0"/>
              <a:t>スケジューラの決定に従い、</a:t>
            </a:r>
            <a:endParaRPr kumimoji="1" lang="en-US" altLang="ja-JP" dirty="0"/>
          </a:p>
          <a:p>
            <a:r>
              <a:rPr kumimoji="1" lang="ja-JP" altLang="en-US" dirty="0"/>
              <a:t>割り当てに必要なデータを読み込んだり、レジスタの値を書き替えたり、といった処理を行います。</a:t>
            </a:r>
            <a:endParaRPr kumimoji="1" lang="en-US" altLang="ja-JP" dirty="0"/>
          </a:p>
          <a:p>
            <a:r>
              <a:rPr kumimoji="1" lang="ja-JP" altLang="en-US" dirty="0"/>
              <a:t>このように、方針と機構を分離することにより、</a:t>
            </a:r>
            <a:endParaRPr kumimoji="1" lang="en-US" altLang="ja-JP" dirty="0"/>
          </a:p>
          <a:p>
            <a:r>
              <a:rPr kumimoji="1" lang="ja-JP" altLang="en-US" dirty="0"/>
              <a:t>各々の変更、拡張を独自に行えるようになります。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44</a:t>
            </a:fld>
            <a:endParaRPr lang="en-US" altLang="ja-JP"/>
          </a:p>
        </p:txBody>
      </p:sp>
    </p:spTree>
    <p:extLst>
      <p:ext uri="{BB962C8B-B14F-4D97-AF65-F5344CB8AC3E}">
        <p14:creationId xmlns:p14="http://schemas.microsoft.com/office/powerpoint/2010/main" val="880122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階層化とはメインとなるモジュールから、子のモジュール、孫のモジュールという具合に、</a:t>
            </a:r>
            <a:endParaRPr kumimoji="1" lang="en-US" altLang="ja-JP" dirty="0"/>
          </a:p>
          <a:p>
            <a:r>
              <a:rPr kumimoji="1" lang="ja-JP" altLang="en-US" dirty="0"/>
              <a:t>どのモジュールがどのモジュールを呼び出すかを明確にしておくことです。</a:t>
            </a:r>
            <a:endParaRPr kumimoji="1" lang="en-US" altLang="ja-JP" dirty="0"/>
          </a:p>
          <a:p>
            <a:r>
              <a:rPr kumimoji="1" lang="ja-JP" altLang="en-US" dirty="0"/>
              <a:t>子のモジュールでは大雑把にどのような処理を行うのかを定義し、</a:t>
            </a:r>
            <a:endParaRPr kumimoji="1" lang="en-US" altLang="ja-JP" dirty="0"/>
          </a:p>
          <a:p>
            <a:r>
              <a:rPr kumimoji="1" lang="ja-JP" altLang="en-US" dirty="0"/>
              <a:t>孫のモジュールでは、より細かい処理を定義します。</a:t>
            </a:r>
            <a:endParaRPr kumimoji="1" lang="en-US" altLang="ja-JP" dirty="0"/>
          </a:p>
          <a:p>
            <a:r>
              <a:rPr kumimoji="1" lang="ja-JP" altLang="en-US" dirty="0"/>
              <a:t>こうすることで全体の見通しが立ちやすくなります。</a:t>
            </a:r>
            <a:endParaRPr kumimoji="1" lang="en-US" altLang="ja-JP" dirty="0"/>
          </a:p>
          <a:p>
            <a:r>
              <a:rPr kumimoji="1" lang="ja-JP" altLang="en-US" dirty="0"/>
              <a:t>また、各モジュールは情報隠蔽されていますので、</a:t>
            </a:r>
            <a:endParaRPr kumimoji="1" lang="en-US" altLang="ja-JP" dirty="0"/>
          </a:p>
          <a:p>
            <a:r>
              <a:rPr kumimoji="1" lang="ja-JP" altLang="en-US" dirty="0"/>
              <a:t>モジュールの設計者は、他の層の実装を気にすることなくモジュール内部の設計ができます。</a:t>
            </a:r>
            <a:endParaRPr kumimoji="1" lang="en-US" altLang="ja-JP" dirty="0"/>
          </a:p>
          <a:p>
            <a:r>
              <a:rPr kumimoji="1" lang="ja-JP" altLang="en-US" dirty="0"/>
              <a:t>階層化する際は、どのように処理を分割していくか、を考慮して設計する必要があります。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45</a:t>
            </a:fld>
            <a:endParaRPr lang="en-US" altLang="ja-JP"/>
          </a:p>
        </p:txBody>
      </p:sp>
    </p:spTree>
    <p:extLst>
      <p:ext uri="{BB962C8B-B14F-4D97-AF65-F5344CB8AC3E}">
        <p14:creationId xmlns:p14="http://schemas.microsoft.com/office/powerpoint/2010/main" val="37095628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OS</a:t>
            </a:r>
            <a:r>
              <a:rPr kumimoji="1" lang="ja-JP" altLang="en-US" dirty="0"/>
              <a:t>を設計する際に、</a:t>
            </a:r>
            <a:r>
              <a:rPr kumimoji="1" lang="en-US" altLang="ja-JP" dirty="0"/>
              <a:t>OS</a:t>
            </a:r>
            <a:r>
              <a:rPr kumimoji="1" lang="ja-JP" altLang="en-US" dirty="0"/>
              <a:t>自身にどこまでの機能を付けるかを考えましょう。</a:t>
            </a:r>
            <a:endParaRPr kumimoji="1" lang="en-US" altLang="ja-JP" dirty="0"/>
          </a:p>
          <a:p>
            <a:r>
              <a:rPr kumimoji="1" lang="en-US" altLang="ja-JP" dirty="0"/>
              <a:t>OS</a:t>
            </a:r>
            <a:r>
              <a:rPr kumimoji="1" lang="ja-JP" altLang="en-US" dirty="0"/>
              <a:t>には、大きい</a:t>
            </a:r>
            <a:r>
              <a:rPr kumimoji="1" lang="en-US" altLang="ja-JP" dirty="0"/>
              <a:t>OS</a:t>
            </a:r>
            <a:r>
              <a:rPr kumimoji="1" lang="ja-JP" altLang="en-US" dirty="0"/>
              <a:t>と小さい</a:t>
            </a:r>
            <a:r>
              <a:rPr kumimoji="1" lang="en-US" altLang="ja-JP" dirty="0"/>
              <a:t>OS</a:t>
            </a:r>
            <a:r>
              <a:rPr kumimoji="1" lang="ja-JP" altLang="en-US" dirty="0"/>
              <a:t>があります。</a:t>
            </a:r>
            <a:endParaRPr kumimoji="1" lang="en-US" altLang="ja-JP" dirty="0"/>
          </a:p>
          <a:p>
            <a:r>
              <a:rPr kumimoji="1" lang="ja-JP" altLang="en-US" dirty="0"/>
              <a:t>大きい</a:t>
            </a:r>
            <a:r>
              <a:rPr kumimoji="1" lang="en-US" altLang="ja-JP" dirty="0"/>
              <a:t>OS</a:t>
            </a:r>
            <a:r>
              <a:rPr kumimoji="1" lang="ja-JP" altLang="en-US" dirty="0"/>
              <a:t>は、モノリシックカーネルと呼ばれます。</a:t>
            </a:r>
            <a:endParaRPr kumimoji="1" lang="en-US" altLang="ja-JP" dirty="0"/>
          </a:p>
          <a:p>
            <a:r>
              <a:rPr kumimoji="1" lang="ja-JP" altLang="en-US" dirty="0"/>
              <a:t>モノリシックとは、一枚岩、単層、という意味です。</a:t>
            </a:r>
            <a:endParaRPr kumimoji="1" lang="en-US" altLang="ja-JP" dirty="0"/>
          </a:p>
          <a:p>
            <a:r>
              <a:rPr kumimoji="1" lang="ja-JP" altLang="en-US" dirty="0"/>
              <a:t>モノリシックカーネルは、</a:t>
            </a:r>
            <a:r>
              <a:rPr kumimoji="1" lang="en-US" altLang="ja-JP" dirty="0"/>
              <a:t>OS</a:t>
            </a:r>
            <a:r>
              <a:rPr kumimoji="1" lang="ja-JP" altLang="en-US" dirty="0"/>
              <a:t>自身に必要な機能を全て組み込むやりかたです。</a:t>
            </a:r>
            <a:endParaRPr kumimoji="1" lang="en-US" altLang="ja-JP" dirty="0"/>
          </a:p>
          <a:p>
            <a:r>
              <a:rPr kumimoji="1" lang="ja-JP" altLang="en-US" dirty="0"/>
              <a:t>アプリケーションプログラムがシステムコール等で</a:t>
            </a:r>
            <a:r>
              <a:rPr kumimoji="1" lang="en-US" altLang="ja-JP" dirty="0"/>
              <a:t>OS</a:t>
            </a:r>
            <a:r>
              <a:rPr kumimoji="1" lang="ja-JP" altLang="en-US" dirty="0"/>
              <a:t>にサービスを要求すると、</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OS</a:t>
            </a:r>
            <a:r>
              <a:rPr kumimoji="1" lang="ja-JP" altLang="en-US" dirty="0"/>
              <a:t>内部あるに、ルーチンを使ってユーザの要求に応えます。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46</a:t>
            </a:fld>
            <a:endParaRPr lang="en-US" altLang="ja-JP"/>
          </a:p>
        </p:txBody>
      </p:sp>
    </p:spTree>
    <p:extLst>
      <p:ext uri="{BB962C8B-B14F-4D97-AF65-F5344CB8AC3E}">
        <p14:creationId xmlns:p14="http://schemas.microsoft.com/office/powerpoint/2010/main" val="62152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モノリシックカーネルは、</a:t>
            </a:r>
            <a:r>
              <a:rPr kumimoji="1" lang="en-US" altLang="ja-JP" dirty="0"/>
              <a:t>OS</a:t>
            </a:r>
            <a:r>
              <a:rPr kumimoji="1" lang="ja-JP" altLang="en-US" dirty="0"/>
              <a:t>が必要とされる機能を全て取り込んでいますので、</a:t>
            </a:r>
          </a:p>
          <a:p>
            <a:r>
              <a:rPr kumimoji="1" lang="ja-JP" altLang="en-US" dirty="0"/>
              <a:t>必然的に巨大なカーネルになります。</a:t>
            </a:r>
          </a:p>
          <a:p>
            <a:r>
              <a:rPr kumimoji="1" lang="ja-JP" altLang="en-US" dirty="0"/>
              <a:t>例えば、</a:t>
            </a:r>
            <a:r>
              <a:rPr kumimoji="1" lang="en-US" altLang="ja-JP" dirty="0"/>
              <a:t>UNIX OS </a:t>
            </a:r>
            <a:r>
              <a:rPr kumimoji="1" lang="ja-JP" altLang="en-US" dirty="0"/>
              <a:t>は、ユーザが要求する機能を強化していった結果、巨大化しました。</a:t>
            </a:r>
          </a:p>
          <a:p>
            <a:r>
              <a:rPr kumimoji="1" lang="ja-JP" altLang="en-US" dirty="0"/>
              <a:t>モノリシックカーネルは強力ですが、問題点もあります。</a:t>
            </a:r>
          </a:p>
          <a:p>
            <a:r>
              <a:rPr kumimoji="1" lang="ja-JP" altLang="en-US" dirty="0"/>
              <a:t>一つは、メモリを大量に必要とすることです。</a:t>
            </a:r>
          </a:p>
          <a:p>
            <a:r>
              <a:rPr kumimoji="1" lang="ja-JP" altLang="en-US" dirty="0"/>
              <a:t>カーネルはメモリに常駐しています。</a:t>
            </a:r>
          </a:p>
          <a:p>
            <a:r>
              <a:rPr kumimoji="1" lang="ja-JP" altLang="en-US" dirty="0"/>
              <a:t>モノリシックカーネルはサイズが大きいので、その分たくさんのメモリを占有してしまします。</a:t>
            </a:r>
          </a:p>
          <a:p>
            <a:r>
              <a:rPr kumimoji="1" lang="ja-JP" altLang="en-US" dirty="0"/>
              <a:t>また、モノリシックカーネルは巨大なプログラムですので、</a:t>
            </a:r>
          </a:p>
          <a:p>
            <a:r>
              <a:rPr kumimoji="1" lang="ja-JP" altLang="en-US" dirty="0"/>
              <a:t>機能の変更や拡張に対する柔軟性に欠けます。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47</a:t>
            </a:fld>
            <a:endParaRPr lang="en-US" altLang="ja-JP"/>
          </a:p>
        </p:txBody>
      </p:sp>
    </p:spTree>
    <p:extLst>
      <p:ext uri="{BB962C8B-B14F-4D97-AF65-F5344CB8AC3E}">
        <p14:creationId xmlns:p14="http://schemas.microsoft.com/office/powerpoint/2010/main" val="2294959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小さい</a:t>
            </a:r>
            <a:r>
              <a:rPr kumimoji="1" lang="en-US" altLang="ja-JP" dirty="0"/>
              <a:t>OS</a:t>
            </a:r>
            <a:r>
              <a:rPr kumimoji="1" lang="ja-JP" altLang="en-US" dirty="0"/>
              <a:t>は、マイクロカーネルと呼ばれます。</a:t>
            </a:r>
            <a:endParaRPr kumimoji="1" lang="en-US" altLang="ja-JP" dirty="0"/>
          </a:p>
          <a:p>
            <a:r>
              <a:rPr kumimoji="1" lang="ja-JP" altLang="en-US" dirty="0"/>
              <a:t>マイクロカーネルは、カーネルとシステムサーバで構成されています。</a:t>
            </a:r>
            <a:endParaRPr kumimoji="1" lang="en-US" altLang="ja-JP" dirty="0"/>
          </a:p>
          <a:p>
            <a:r>
              <a:rPr kumimoji="1" lang="en-US" altLang="ja-JP" dirty="0"/>
              <a:t>OS</a:t>
            </a:r>
            <a:r>
              <a:rPr kumimoji="1" lang="ja-JP" altLang="en-US" dirty="0"/>
              <a:t>内で全て処理するモノリシックカーネルに対して、</a:t>
            </a:r>
            <a:endParaRPr kumimoji="1" lang="en-US" altLang="ja-JP" dirty="0"/>
          </a:p>
          <a:p>
            <a:r>
              <a:rPr kumimoji="1" lang="ja-JP" altLang="en-US" dirty="0"/>
              <a:t>マイクロカーネルは、</a:t>
            </a:r>
            <a:r>
              <a:rPr kumimoji="1" lang="en-US" altLang="ja-JP" dirty="0"/>
              <a:t>OS</a:t>
            </a:r>
            <a:r>
              <a:rPr kumimoji="1" lang="ja-JP" altLang="en-US" dirty="0"/>
              <a:t>内部で処理するにではなく、</a:t>
            </a:r>
            <a:endParaRPr kumimoji="1" lang="en-US" altLang="ja-JP" dirty="0"/>
          </a:p>
          <a:p>
            <a:r>
              <a:rPr kumimoji="1" lang="ja-JP" altLang="en-US" dirty="0"/>
              <a:t>システムサーバに処理を委託します。</a:t>
            </a:r>
            <a:endParaRPr kumimoji="1" lang="en-US" altLang="ja-JP" dirty="0"/>
          </a:p>
          <a:p>
            <a:r>
              <a:rPr kumimoji="1" lang="ja-JP" altLang="en-US" dirty="0"/>
              <a:t>カーネルは必要最小限の機能のみを持ち、実際の処理はシステムサーバに任せます。</a:t>
            </a:r>
            <a:endParaRPr kumimoji="1" lang="en-US" altLang="ja-JP" dirty="0"/>
          </a:p>
          <a:p>
            <a:r>
              <a:rPr kumimoji="1" lang="ja-JP" altLang="en-US" dirty="0"/>
              <a:t>システムサーバ自体は他の計算機に置くこともできますので、</a:t>
            </a:r>
            <a:endParaRPr kumimoji="1" lang="en-US" altLang="ja-JP" dirty="0"/>
          </a:p>
          <a:p>
            <a:r>
              <a:rPr kumimoji="1" lang="ja-JP" altLang="en-US" dirty="0"/>
              <a:t>ネットワークでつながったクライアントサーバ型にすることもできます。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48</a:t>
            </a:fld>
            <a:endParaRPr lang="en-US" altLang="ja-JP"/>
          </a:p>
        </p:txBody>
      </p:sp>
    </p:spTree>
    <p:extLst>
      <p:ext uri="{BB962C8B-B14F-4D97-AF65-F5344CB8AC3E}">
        <p14:creationId xmlns:p14="http://schemas.microsoft.com/office/powerpoint/2010/main" val="373100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マイクロカーネルでは、ユーザからのサービス要求があった場合、</a:t>
            </a:r>
            <a:endParaRPr kumimoji="1" lang="en-US" altLang="ja-JP" dirty="0"/>
          </a:p>
          <a:p>
            <a:r>
              <a:rPr kumimoji="1" lang="en-US" altLang="ja-JP" dirty="0"/>
              <a:t>OS</a:t>
            </a:r>
            <a:r>
              <a:rPr kumimoji="1" lang="ja-JP" altLang="en-US" dirty="0"/>
              <a:t>は仕事を振り分けるだけで、実際の処理は、</a:t>
            </a:r>
            <a:r>
              <a:rPr kumimoji="1" lang="en-US" altLang="ja-JP" dirty="0"/>
              <a:t>OS</a:t>
            </a:r>
            <a:r>
              <a:rPr kumimoji="1" lang="ja-JP" altLang="en-US" dirty="0"/>
              <a:t>外部にある</a:t>
            </a:r>
            <a:endParaRPr kumimoji="1" lang="en-US" altLang="ja-JP" dirty="0"/>
          </a:p>
          <a:p>
            <a:r>
              <a:rPr kumimoji="1" lang="ja-JP" altLang="en-US" dirty="0"/>
              <a:t>システムサーバが担当します。</a:t>
            </a:r>
            <a:endParaRPr kumimoji="1" lang="en-US" altLang="ja-JP" dirty="0"/>
          </a:p>
          <a:p>
            <a:r>
              <a:rPr kumimoji="1" lang="ja-JP" altLang="en-US" dirty="0"/>
              <a:t>システムサーバから処理が返ってくると、</a:t>
            </a:r>
            <a:r>
              <a:rPr kumimoji="1" lang="en-US" altLang="ja-JP" dirty="0"/>
              <a:t>OS</a:t>
            </a:r>
            <a:r>
              <a:rPr kumimoji="1" lang="ja-JP" altLang="en-US" dirty="0"/>
              <a:t>はユーザにその結果を転送します。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49</a:t>
            </a:fld>
            <a:endParaRPr lang="en-US" altLang="ja-JP"/>
          </a:p>
        </p:txBody>
      </p:sp>
    </p:spTree>
    <p:extLst>
      <p:ext uri="{BB962C8B-B14F-4D97-AF65-F5344CB8AC3E}">
        <p14:creationId xmlns:p14="http://schemas.microsoft.com/office/powerpoint/2010/main" val="210755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それでは授業を始めましょう。</a:t>
            </a:r>
            <a:endParaRPr kumimoji="1" lang="en-US" altLang="ja-JP" dirty="0"/>
          </a:p>
          <a:p>
            <a:r>
              <a:rPr kumimoji="1" lang="ja-JP" altLang="en-US" dirty="0"/>
              <a:t>計算機でプログラムを実行するときは、計算機の頭脳である</a:t>
            </a:r>
            <a:r>
              <a:rPr kumimoji="1" lang="en-US" altLang="ja-JP" dirty="0"/>
              <a:t>CPU</a:t>
            </a:r>
            <a:r>
              <a:rPr kumimoji="1" lang="ja-JP" altLang="en-US" dirty="0"/>
              <a:t>が、</a:t>
            </a:r>
            <a:endParaRPr kumimoji="1" lang="en-US" altLang="ja-JP" dirty="0"/>
          </a:p>
          <a:p>
            <a:r>
              <a:rPr kumimoji="1" lang="ja-JP" altLang="en-US" dirty="0"/>
              <a:t>入出力装置や記憶装置などのハードウェアと連携して進めていきます。</a:t>
            </a:r>
            <a:endParaRPr kumimoji="1" lang="en-US" altLang="ja-JP" dirty="0"/>
          </a:p>
          <a:p>
            <a:r>
              <a:rPr kumimoji="1" lang="ja-JP" altLang="en-US" dirty="0"/>
              <a:t>あるプログラムで、キーボードからの入力があったしましょう。</a:t>
            </a:r>
            <a:endParaRPr kumimoji="1" lang="en-US" altLang="ja-JP" dirty="0"/>
          </a:p>
          <a:p>
            <a:r>
              <a:rPr kumimoji="1" lang="ja-JP" altLang="en-US" dirty="0"/>
              <a:t>このとき、</a:t>
            </a:r>
            <a:r>
              <a:rPr kumimoji="1" lang="en-US" altLang="ja-JP" dirty="0"/>
              <a:t>CPU</a:t>
            </a:r>
            <a:r>
              <a:rPr kumimoji="1" lang="ja-JP" altLang="en-US" dirty="0"/>
              <a:t>から入力装置に処理が移り、ユーザからの入力を待ちます。</a:t>
            </a:r>
            <a:endParaRPr kumimoji="1" lang="en-US" altLang="ja-JP" dirty="0"/>
          </a:p>
          <a:p>
            <a:r>
              <a:rPr kumimoji="1" lang="ja-JP" altLang="en-US" dirty="0"/>
              <a:t>ユーザが入力すれば、処理が</a:t>
            </a:r>
            <a:r>
              <a:rPr kumimoji="1" lang="en-US" altLang="ja-JP" dirty="0"/>
              <a:t>CPU</a:t>
            </a:r>
            <a:r>
              <a:rPr kumimoji="1" lang="ja-JP" altLang="en-US" dirty="0"/>
              <a:t>に戻り続きをします。</a:t>
            </a:r>
            <a:endParaRPr kumimoji="1" lang="en-US" altLang="ja-JP" dirty="0"/>
          </a:p>
          <a:p>
            <a:r>
              <a:rPr kumimoji="1" lang="ja-JP" altLang="en-US" dirty="0"/>
              <a:t>今後は画面への出力があった場合、出力装置に信号を送り、返事が返ってくれば処理が再開されます。</a:t>
            </a:r>
            <a:endParaRPr kumimoji="1" lang="en-US" altLang="ja-JP" dirty="0"/>
          </a:p>
          <a:p>
            <a:r>
              <a:rPr kumimoji="1" lang="ja-JP" altLang="en-US" dirty="0"/>
              <a:t>このとき、入出力装置に信号を送って、返ってくるまでの間は、</a:t>
            </a:r>
            <a:r>
              <a:rPr kumimoji="1" lang="en-US" altLang="ja-JP" dirty="0"/>
              <a:t>CPU</a:t>
            </a:r>
            <a:r>
              <a:rPr kumimoji="1" lang="ja-JP" altLang="en-US" dirty="0"/>
              <a:t>はプログラムを進めることはできません。</a:t>
            </a:r>
            <a:endParaRPr kumimoji="1" lang="en-US" altLang="ja-JP" dirty="0"/>
          </a:p>
          <a:p>
            <a:r>
              <a:rPr kumimoji="1" lang="ja-JP" altLang="en-US" dirty="0"/>
              <a:t>この間の時間は何もできない遊び時間になってしまいます。</a:t>
            </a:r>
            <a:endParaRPr kumimoji="1" lang="en-US" altLang="ja-JP" dirty="0"/>
          </a:p>
          <a:p>
            <a:r>
              <a:rPr kumimoji="1" lang="ja-JP" altLang="en-US" dirty="0"/>
              <a:t>このように、プログラムを一つだけ動かした場合は、どうしても</a:t>
            </a:r>
            <a:r>
              <a:rPr kumimoji="1" lang="en-US" altLang="ja-JP" dirty="0"/>
              <a:t>CPU</a:t>
            </a:r>
            <a:r>
              <a:rPr kumimoji="1" lang="ja-JP" altLang="en-US" dirty="0"/>
              <a:t>の遊び時間ができてしまします。</a:t>
            </a:r>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5</a:t>
            </a:fld>
            <a:endParaRPr lang="en-US" altLang="ja-JP"/>
          </a:p>
        </p:txBody>
      </p:sp>
    </p:spTree>
    <p:extLst>
      <p:ext uri="{BB962C8B-B14F-4D97-AF65-F5344CB8AC3E}">
        <p14:creationId xmlns:p14="http://schemas.microsoft.com/office/powerpoint/2010/main" val="1978714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マイクロカーネルの長所は、</a:t>
            </a:r>
            <a:endParaRPr kumimoji="1" lang="en-US" altLang="ja-JP" dirty="0"/>
          </a:p>
          <a:p>
            <a:r>
              <a:rPr kumimoji="1" lang="ja-JP" altLang="en-US" dirty="0"/>
              <a:t>カーネルの役割とシステムサーバの役割の分けられますので、</a:t>
            </a:r>
            <a:endParaRPr kumimoji="1" lang="en-US" altLang="ja-JP" dirty="0"/>
          </a:p>
          <a:p>
            <a:r>
              <a:rPr kumimoji="1" lang="ja-JP" altLang="en-US" dirty="0"/>
              <a:t>システム設計の見通しがいい、という利点があります。</a:t>
            </a:r>
            <a:endParaRPr kumimoji="1" lang="en-US" altLang="ja-JP" dirty="0"/>
          </a:p>
          <a:p>
            <a:r>
              <a:rPr kumimoji="1" lang="ja-JP" altLang="en-US" dirty="0"/>
              <a:t>また、</a:t>
            </a:r>
            <a:r>
              <a:rPr kumimoji="1" lang="en-US" altLang="ja-JP" dirty="0"/>
              <a:t>OS</a:t>
            </a:r>
            <a:r>
              <a:rPr kumimoji="1" lang="ja-JP" altLang="en-US" dirty="0"/>
              <a:t>自体は小さいプログラムですみますので、変更、拡張はしやすくなります。</a:t>
            </a:r>
            <a:endParaRPr kumimoji="1" lang="en-US" altLang="ja-JP" dirty="0"/>
          </a:p>
          <a:p>
            <a:r>
              <a:rPr kumimoji="1" lang="ja-JP" altLang="en-US" dirty="0"/>
              <a:t>システムサーバ自体は他の計算機に置くこともできますので、分散システムにも適合できます。</a:t>
            </a:r>
            <a:endParaRPr kumimoji="1" lang="en-US" altLang="ja-JP" dirty="0"/>
          </a:p>
          <a:p>
            <a:r>
              <a:rPr kumimoji="1" lang="ja-JP" altLang="en-US" dirty="0"/>
              <a:t>一方、欠点としては、</a:t>
            </a:r>
            <a:endParaRPr kumimoji="1" lang="en-US" altLang="ja-JP" dirty="0"/>
          </a:p>
          <a:p>
            <a:r>
              <a:rPr kumimoji="1" lang="en-US" altLang="ja-JP" dirty="0"/>
              <a:t>OS</a:t>
            </a:r>
            <a:r>
              <a:rPr kumimoji="1" lang="ja-JP" altLang="en-US" dirty="0"/>
              <a:t>からシステムサーバに処理を振り分けますので、</a:t>
            </a:r>
            <a:endParaRPr kumimoji="1" lang="en-US" altLang="ja-JP" dirty="0"/>
          </a:p>
          <a:p>
            <a:r>
              <a:rPr kumimoji="1" lang="ja-JP" altLang="en-US" dirty="0"/>
              <a:t>その分通信が多くなります。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50</a:t>
            </a:fld>
            <a:endParaRPr lang="en-US" altLang="ja-JP"/>
          </a:p>
        </p:txBody>
      </p:sp>
    </p:spTree>
    <p:extLst>
      <p:ext uri="{BB962C8B-B14F-4D97-AF65-F5344CB8AC3E}">
        <p14:creationId xmlns:p14="http://schemas.microsoft.com/office/powerpoint/2010/main" val="2274717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それではまとめにはいりましょう。</a:t>
            </a:r>
            <a:endParaRPr kumimoji="1" lang="en-US" altLang="ja-JP" dirty="0"/>
          </a:p>
          <a:p>
            <a:r>
              <a:rPr kumimoji="1" lang="ja-JP" altLang="en-US" dirty="0"/>
              <a:t>メモリ上に複数のプログラムを置き、見かけ上同時に実行する</a:t>
            </a:r>
            <a:endParaRPr kumimoji="1" lang="en-US" altLang="ja-JP" dirty="0"/>
          </a:p>
          <a:p>
            <a:r>
              <a:rPr kumimoji="1" lang="ja-JP" altLang="en-US" dirty="0"/>
              <a:t>多重プログラムを使うことで、</a:t>
            </a:r>
            <a:r>
              <a:rPr kumimoji="1" lang="en-US" altLang="ja-JP" dirty="0"/>
              <a:t>CPU</a:t>
            </a:r>
            <a:r>
              <a:rPr kumimoji="1" lang="ja-JP" altLang="en-US" dirty="0"/>
              <a:t>の遊び時間を減らせます。</a:t>
            </a:r>
            <a:endParaRPr kumimoji="1" lang="en-US" altLang="ja-JP" dirty="0"/>
          </a:p>
          <a:p>
            <a:r>
              <a:rPr kumimoji="1" lang="ja-JP" altLang="en-US" dirty="0"/>
              <a:t>割込みは、実行中のプログラムを中断して特別な処理をすることです。</a:t>
            </a:r>
            <a:endParaRPr kumimoji="1" lang="en-US" altLang="ja-JP" dirty="0"/>
          </a:p>
          <a:p>
            <a:r>
              <a:rPr kumimoji="1" lang="ja-JP" altLang="en-US" dirty="0"/>
              <a:t>割込みは、カーネルモードで動作し、</a:t>
            </a:r>
            <a:r>
              <a:rPr kumimoji="1" lang="en-US" altLang="ja-JP" dirty="0"/>
              <a:t>OS</a:t>
            </a:r>
            <a:r>
              <a:rPr kumimoji="1" lang="ja-JP" altLang="en-US" dirty="0"/>
              <a:t>内部に組み込まれている</a:t>
            </a:r>
            <a:endParaRPr kumimoji="1" lang="en-US" altLang="ja-JP" dirty="0"/>
          </a:p>
          <a:p>
            <a:r>
              <a:rPr kumimoji="1" lang="ja-JP" altLang="en-US" dirty="0"/>
              <a:t>割込み処理ルーチンで処理します。</a:t>
            </a:r>
            <a:endParaRPr kumimoji="1" lang="en-US" altLang="ja-JP" dirty="0"/>
          </a:p>
          <a:p>
            <a:r>
              <a:rPr kumimoji="1" lang="ja-JP" altLang="en-US" dirty="0"/>
              <a:t>システムコールはアプリケーションプログラムから</a:t>
            </a:r>
            <a:r>
              <a:rPr kumimoji="1" lang="en-US" altLang="ja-JP" dirty="0"/>
              <a:t>OS</a:t>
            </a:r>
            <a:r>
              <a:rPr kumimoji="1" lang="ja-JP" altLang="en-US" dirty="0"/>
              <a:t>へのサービス要求です。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51</a:t>
            </a:fld>
            <a:endParaRPr lang="en-US" altLang="ja-JP"/>
          </a:p>
        </p:txBody>
      </p:sp>
    </p:spTree>
    <p:extLst>
      <p:ext uri="{BB962C8B-B14F-4D97-AF65-F5344CB8AC3E}">
        <p14:creationId xmlns:p14="http://schemas.microsoft.com/office/powerpoint/2010/main" val="1211419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カーネルは</a:t>
            </a:r>
            <a:r>
              <a:rPr kumimoji="1" lang="en-US" altLang="ja-JP" dirty="0"/>
              <a:t>OS</a:t>
            </a:r>
            <a:r>
              <a:rPr kumimoji="1" lang="ja-JP" altLang="en-US" dirty="0"/>
              <a:t>の中核であり、ユーザからの要求に応えるものです。</a:t>
            </a:r>
            <a:endParaRPr kumimoji="1" lang="en-US" altLang="ja-JP" dirty="0"/>
          </a:p>
          <a:p>
            <a:r>
              <a:rPr kumimoji="1" lang="ja-JP" altLang="en-US" dirty="0"/>
              <a:t>カーネルの役割は、</a:t>
            </a:r>
            <a:endParaRPr kumimoji="1" lang="en-US" altLang="ja-JP" dirty="0"/>
          </a:p>
          <a:p>
            <a:r>
              <a:rPr kumimoji="1" lang="ja-JP" altLang="en-US" dirty="0"/>
              <a:t>割込み制御、入出力制御、タイマ管理、記憶管理、</a:t>
            </a:r>
            <a:r>
              <a:rPr kumimoji="1" lang="en-US" altLang="ja-JP" dirty="0"/>
              <a:t>CPU</a:t>
            </a:r>
            <a:r>
              <a:rPr kumimoji="1" lang="ja-JP" altLang="en-US" dirty="0"/>
              <a:t>スケジューラ、</a:t>
            </a:r>
            <a:endParaRPr kumimoji="1" lang="en-US" altLang="ja-JP" dirty="0"/>
          </a:p>
          <a:p>
            <a:r>
              <a:rPr kumimoji="1" lang="ja-JP" altLang="en-US" dirty="0"/>
              <a:t>プロセス管理、同期と通信制御、ファイルシステム等があります。</a:t>
            </a:r>
          </a:p>
          <a:p>
            <a:r>
              <a:rPr kumimoji="1" lang="ja-JP" altLang="en-US" dirty="0"/>
              <a:t>カーネルを実現するにはモジュール化、情報隠蔽、階層化が必要です。</a:t>
            </a:r>
          </a:p>
          <a:p>
            <a:r>
              <a:rPr kumimoji="1" lang="ja-JP" altLang="en-US" dirty="0"/>
              <a:t>また、カーネル自体は、大きな</a:t>
            </a:r>
            <a:r>
              <a:rPr kumimoji="1" lang="en-US" altLang="ja-JP" dirty="0"/>
              <a:t>OS</a:t>
            </a:r>
            <a:r>
              <a:rPr kumimoji="1" lang="ja-JP" altLang="en-US" dirty="0"/>
              <a:t>であるモノリシックカーネルと</a:t>
            </a:r>
          </a:p>
          <a:p>
            <a:r>
              <a:rPr kumimoji="1" lang="ja-JP" altLang="en-US" dirty="0"/>
              <a:t>小さな</a:t>
            </a:r>
            <a:r>
              <a:rPr kumimoji="1" lang="en-US" altLang="ja-JP" dirty="0"/>
              <a:t>OS</a:t>
            </a:r>
            <a:r>
              <a:rPr kumimoji="1" lang="ja-JP" altLang="en-US" dirty="0"/>
              <a:t>であるマイクロカーネルがあります。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52</a:t>
            </a:fld>
            <a:endParaRPr lang="en-US" altLang="ja-JP"/>
          </a:p>
        </p:txBody>
      </p:sp>
    </p:spTree>
    <p:extLst>
      <p:ext uri="{BB962C8B-B14F-4D97-AF65-F5344CB8AC3E}">
        <p14:creationId xmlns:p14="http://schemas.microsoft.com/office/powerpoint/2010/main" val="2744186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回講義で説明しましたが、この授業では、毎週 </a:t>
            </a:r>
            <a:r>
              <a:rPr kumimoji="1" lang="en-US" altLang="ja-JP" dirty="0" err="1"/>
              <a:t>GoogleClassroom</a:t>
            </a:r>
            <a:r>
              <a:rPr kumimoji="1" lang="en-US" altLang="ja-JP" dirty="0"/>
              <a:t> </a:t>
            </a:r>
            <a:r>
              <a:rPr kumimoji="1" lang="ja-JP" altLang="en-US" dirty="0"/>
              <a:t>上で課題テストをします。</a:t>
            </a:r>
            <a:endParaRPr kumimoji="1" lang="en-US" altLang="ja-JP" dirty="0"/>
          </a:p>
          <a:p>
            <a:r>
              <a:rPr kumimoji="1" lang="ja-JP" altLang="en-US" dirty="0"/>
              <a:t>テストの期限は、授業終了後から翌週の授業開始時までですが、</a:t>
            </a:r>
            <a:endParaRPr kumimoji="1" lang="en-US" altLang="ja-JP" dirty="0"/>
          </a:p>
          <a:p>
            <a:r>
              <a:rPr kumimoji="1" lang="ja-JP" altLang="en-US" dirty="0"/>
              <a:t>できるだけその授業後すぐに受けてください。</a:t>
            </a:r>
            <a:endParaRPr kumimoji="1" lang="en-US" altLang="ja-JP" dirty="0"/>
          </a:p>
          <a:p>
            <a:r>
              <a:rPr kumimoji="1" lang="ja-JP" altLang="en-US" dirty="0"/>
              <a:t>課題テストを受けるには、</a:t>
            </a:r>
            <a:r>
              <a:rPr kumimoji="1" lang="en-US" altLang="ja-JP" dirty="0" err="1"/>
              <a:t>GoogleClassroom</a:t>
            </a:r>
            <a:r>
              <a:rPr kumimoji="1" lang="en-US" altLang="ja-JP" dirty="0"/>
              <a:t> </a:t>
            </a:r>
            <a:r>
              <a:rPr kumimoji="1" lang="ja-JP" altLang="en-US" dirty="0"/>
              <a:t>のオペレーティングシステムに入り、</a:t>
            </a:r>
            <a:endParaRPr kumimoji="1" lang="en-US" altLang="ja-JP" dirty="0"/>
          </a:p>
          <a:p>
            <a:r>
              <a:rPr kumimoji="1" lang="ja-JP" altLang="en-US" dirty="0"/>
              <a:t>授業、その回の課題、と辿って受けてください。</a:t>
            </a:r>
            <a:endParaRPr kumimoji="1" lang="en-US" altLang="ja-JP" dirty="0"/>
          </a:p>
          <a:p>
            <a:r>
              <a:rPr kumimoji="1" lang="ja-JP" altLang="en-US" dirty="0"/>
              <a:t>今回は第</a:t>
            </a:r>
            <a:r>
              <a:rPr kumimoji="1" lang="en-US" altLang="ja-JP" dirty="0"/>
              <a:t>2</a:t>
            </a:r>
            <a:r>
              <a:rPr kumimoji="1" lang="ja-JP" altLang="en-US" dirty="0"/>
              <a:t>回割込みと</a:t>
            </a:r>
            <a:r>
              <a:rPr kumimoji="1" lang="en-US" altLang="ja-JP" dirty="0"/>
              <a:t>OS</a:t>
            </a:r>
            <a:r>
              <a:rPr kumimoji="1" lang="ja-JP" altLang="en-US" dirty="0"/>
              <a:t>の構成です。</a:t>
            </a:r>
            <a:endParaRPr kumimoji="1" lang="en-US" altLang="ja-JP" dirty="0"/>
          </a:p>
          <a:p>
            <a:r>
              <a:rPr kumimoji="1" lang="ja-JP" altLang="en-US" dirty="0"/>
              <a:t>それでは、今回の講義はこれで終了します。</a:t>
            </a:r>
            <a:endParaRPr kumimoji="1" lang="en-US" altLang="ja-JP" dirty="0"/>
          </a:p>
          <a:p>
            <a:r>
              <a:rPr kumimoji="1" lang="ja-JP" altLang="en-US" dirty="0"/>
              <a:t>お疲れ様でした。</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53</a:t>
            </a:fld>
            <a:endParaRPr kumimoji="1" lang="ja-JP" altLang="en-US"/>
          </a:p>
        </p:txBody>
      </p:sp>
    </p:spTree>
    <p:extLst>
      <p:ext uri="{BB962C8B-B14F-4D97-AF65-F5344CB8AC3E}">
        <p14:creationId xmlns:p14="http://schemas.microsoft.com/office/powerpoint/2010/main" val="392673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単一のプログラムだと</a:t>
            </a:r>
            <a:r>
              <a:rPr kumimoji="1" lang="en-US" altLang="ja-JP" dirty="0"/>
              <a:t>CPU</a:t>
            </a:r>
            <a:r>
              <a:rPr kumimoji="1" lang="ja-JP" altLang="en-US" dirty="0"/>
              <a:t>の遊び時間ができます。</a:t>
            </a:r>
            <a:endParaRPr kumimoji="1" lang="en-US" altLang="ja-JP" dirty="0"/>
          </a:p>
          <a:p>
            <a:r>
              <a:rPr kumimoji="1" lang="ja-JP" altLang="en-US" dirty="0"/>
              <a:t>この問題は、多重プログラムにすると解決できます。</a:t>
            </a:r>
            <a:endParaRPr kumimoji="1" lang="en-US" altLang="ja-JP" dirty="0"/>
          </a:p>
          <a:p>
            <a:r>
              <a:rPr kumimoji="1" lang="ja-JP" altLang="en-US" dirty="0"/>
              <a:t>多重プログラムとは、複数のプログラムを並行して実行させることです。</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6</a:t>
            </a:fld>
            <a:endParaRPr lang="en-US" altLang="ja-JP"/>
          </a:p>
        </p:txBody>
      </p:sp>
    </p:spTree>
    <p:extLst>
      <p:ext uri="{BB962C8B-B14F-4D97-AF65-F5344CB8AC3E}">
        <p14:creationId xmlns:p14="http://schemas.microsoft.com/office/powerpoint/2010/main" val="78295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プログラム</a:t>
            </a:r>
            <a:r>
              <a:rPr kumimoji="1" lang="en-US" altLang="ja-JP" dirty="0"/>
              <a:t>1</a:t>
            </a:r>
            <a:r>
              <a:rPr kumimoji="1" lang="ja-JP" altLang="en-US" dirty="0"/>
              <a:t>とそれより優先順位の低いプログラム</a:t>
            </a:r>
            <a:r>
              <a:rPr kumimoji="1" lang="en-US" altLang="ja-JP" dirty="0"/>
              <a:t>2</a:t>
            </a:r>
            <a:r>
              <a:rPr kumimoji="1" lang="ja-JP" altLang="en-US" dirty="0"/>
              <a:t>があるとします。</a:t>
            </a:r>
            <a:endParaRPr kumimoji="1" lang="en-US" altLang="ja-JP" dirty="0"/>
          </a:p>
          <a:p>
            <a:r>
              <a:rPr kumimoji="1" lang="ja-JP" altLang="en-US" dirty="0"/>
              <a:t>まず優先順位の高いプログラム</a:t>
            </a:r>
            <a:r>
              <a:rPr kumimoji="1" lang="en-US" altLang="ja-JP" dirty="0"/>
              <a:t>1 </a:t>
            </a:r>
            <a:r>
              <a:rPr kumimoji="1" lang="ja-JP" altLang="en-US" dirty="0"/>
              <a:t>を実行します。</a:t>
            </a:r>
            <a:endParaRPr kumimoji="1" lang="en-US" altLang="ja-JP" dirty="0"/>
          </a:p>
          <a:p>
            <a:r>
              <a:rPr kumimoji="1" lang="ja-JP" altLang="en-US" dirty="0"/>
              <a:t>プログラム</a:t>
            </a:r>
            <a:r>
              <a:rPr kumimoji="1" lang="en-US" altLang="ja-JP" dirty="0"/>
              <a:t>1</a:t>
            </a:r>
            <a:r>
              <a:rPr kumimoji="1" lang="ja-JP" altLang="en-US" dirty="0"/>
              <a:t>の実行中に、入力装置からの返答待ちになりました。</a:t>
            </a:r>
            <a:endParaRPr kumimoji="1" lang="en-US" altLang="ja-JP" dirty="0"/>
          </a:p>
          <a:p>
            <a:r>
              <a:rPr kumimoji="1" lang="ja-JP" altLang="en-US" dirty="0"/>
              <a:t>返事が返ってくるまでプログラム</a:t>
            </a:r>
            <a:r>
              <a:rPr kumimoji="1" lang="en-US" altLang="ja-JP" dirty="0"/>
              <a:t>1</a:t>
            </a:r>
            <a:r>
              <a:rPr kumimoji="1" lang="ja-JP" altLang="en-US" dirty="0"/>
              <a:t>は動かせませんので、</a:t>
            </a:r>
            <a:endParaRPr kumimoji="1" lang="en-US" altLang="ja-JP" dirty="0"/>
          </a:p>
          <a:p>
            <a:r>
              <a:rPr kumimoji="1" lang="ja-JP" altLang="en-US" dirty="0"/>
              <a:t>その間に、優先順位の低いプログラム</a:t>
            </a:r>
            <a:r>
              <a:rPr kumimoji="1" lang="en-US" altLang="ja-JP" dirty="0"/>
              <a:t>2</a:t>
            </a:r>
            <a:r>
              <a:rPr kumimoji="1" lang="ja-JP" altLang="en-US" dirty="0"/>
              <a:t>の実行を始めます。</a:t>
            </a:r>
            <a:endParaRPr kumimoji="1" lang="en-US" altLang="ja-JP" dirty="0"/>
          </a:p>
          <a:p>
            <a:r>
              <a:rPr kumimoji="1" lang="ja-JP" altLang="en-US" dirty="0"/>
              <a:t>プログラム</a:t>
            </a:r>
            <a:r>
              <a:rPr kumimoji="1" lang="en-US" altLang="ja-JP" dirty="0"/>
              <a:t>1</a:t>
            </a:r>
            <a:r>
              <a:rPr kumimoji="1" lang="ja-JP" altLang="en-US" dirty="0"/>
              <a:t>の入力が終わり、プログラム</a:t>
            </a:r>
            <a:r>
              <a:rPr kumimoji="1" lang="en-US" altLang="ja-JP" dirty="0"/>
              <a:t>1</a:t>
            </a:r>
            <a:r>
              <a:rPr kumimoji="1" lang="ja-JP" altLang="en-US" dirty="0"/>
              <a:t>が実行できるようになると、</a:t>
            </a:r>
            <a:endParaRPr kumimoji="1" lang="en-US" altLang="ja-JP" dirty="0"/>
          </a:p>
          <a:p>
            <a:r>
              <a:rPr kumimoji="1" lang="ja-JP" altLang="en-US" dirty="0"/>
              <a:t>優先順位の低いプログラム</a:t>
            </a:r>
            <a:r>
              <a:rPr kumimoji="1" lang="en-US" altLang="ja-JP" dirty="0"/>
              <a:t>2</a:t>
            </a:r>
            <a:r>
              <a:rPr kumimoji="1" lang="ja-JP" altLang="en-US" dirty="0"/>
              <a:t>は一旦中断し、プログラム１の実行を再開します。</a:t>
            </a:r>
            <a:endParaRPr kumimoji="1" lang="en-US" altLang="ja-JP" dirty="0"/>
          </a:p>
          <a:p>
            <a:r>
              <a:rPr kumimoji="1" lang="ja-JP" altLang="en-US" dirty="0"/>
              <a:t>プログラム</a:t>
            </a:r>
            <a:r>
              <a:rPr kumimoji="1" lang="en-US" altLang="ja-JP" dirty="0"/>
              <a:t>1</a:t>
            </a:r>
            <a:r>
              <a:rPr kumimoji="1" lang="ja-JP" altLang="en-US" dirty="0"/>
              <a:t>がまた入力待ちになれば、中断していたプログラム</a:t>
            </a:r>
            <a:r>
              <a:rPr kumimoji="1" lang="en-US" altLang="ja-JP" dirty="0"/>
              <a:t>2</a:t>
            </a:r>
            <a:r>
              <a:rPr kumimoji="1" lang="ja-JP" altLang="en-US" dirty="0"/>
              <a:t>の実行を再開します。</a:t>
            </a:r>
            <a:endParaRPr kumimoji="1" lang="en-US" altLang="ja-JP" dirty="0"/>
          </a:p>
          <a:p>
            <a:r>
              <a:rPr kumimoji="1" lang="ja-JP" altLang="en-US" dirty="0"/>
              <a:t>プログラム</a:t>
            </a:r>
            <a:r>
              <a:rPr kumimoji="1" lang="en-US" altLang="ja-JP" dirty="0"/>
              <a:t>2</a:t>
            </a:r>
            <a:r>
              <a:rPr kumimoji="1" lang="ja-JP" altLang="en-US" dirty="0"/>
              <a:t>も入力待ち等が発生しますが、プログラム</a:t>
            </a:r>
            <a:r>
              <a:rPr kumimoji="1" lang="en-US" altLang="ja-JP" dirty="0"/>
              <a:t>1,</a:t>
            </a:r>
            <a:r>
              <a:rPr kumimoji="1" lang="ja-JP" altLang="en-US" dirty="0"/>
              <a:t>プログラム</a:t>
            </a:r>
            <a:r>
              <a:rPr kumimoji="1" lang="en-US" altLang="ja-JP" dirty="0"/>
              <a:t>2</a:t>
            </a:r>
            <a:r>
              <a:rPr kumimoji="1" lang="ja-JP" altLang="en-US" dirty="0"/>
              <a:t>のどちらも実行でいない遊び時間は、</a:t>
            </a:r>
            <a:endParaRPr kumimoji="1" lang="en-US" altLang="ja-JP" dirty="0"/>
          </a:p>
          <a:p>
            <a:r>
              <a:rPr kumimoji="1" lang="ja-JP" altLang="en-US" dirty="0"/>
              <a:t>プログラム</a:t>
            </a:r>
            <a:r>
              <a:rPr kumimoji="1" lang="en-US" altLang="ja-JP" dirty="0"/>
              <a:t>1</a:t>
            </a:r>
            <a:r>
              <a:rPr kumimoji="1" lang="ja-JP" altLang="en-US" dirty="0"/>
              <a:t>つの場合よりも少なくなります。</a:t>
            </a:r>
            <a:endParaRPr kumimoji="1" lang="en-US" altLang="ja-JP" dirty="0"/>
          </a:p>
          <a:p>
            <a:r>
              <a:rPr kumimoji="1" lang="ja-JP" altLang="en-US" dirty="0"/>
              <a:t>このように複数のプログラムを切り替えながら実行することで、</a:t>
            </a:r>
            <a:r>
              <a:rPr kumimoji="1" lang="en-US" altLang="ja-JP" dirty="0"/>
              <a:t>CPU</a:t>
            </a:r>
            <a:r>
              <a:rPr kumimoji="1" lang="ja-JP" altLang="en-US" dirty="0"/>
              <a:t>の遊び時間を減らせます。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7</a:t>
            </a:fld>
            <a:endParaRPr lang="en-US" altLang="ja-JP"/>
          </a:p>
        </p:txBody>
      </p:sp>
    </p:spTree>
    <p:extLst>
      <p:ext uri="{BB962C8B-B14F-4D97-AF65-F5344CB8AC3E}">
        <p14:creationId xmlns:p14="http://schemas.microsoft.com/office/powerpoint/2010/main" val="326257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実行するプログラムの数と、</a:t>
            </a:r>
            <a:r>
              <a:rPr kumimoji="1" lang="en-US" altLang="ja-JP" dirty="0"/>
              <a:t>CPU</a:t>
            </a:r>
            <a:r>
              <a:rPr kumimoji="1" lang="ja-JP" altLang="en-US" dirty="0"/>
              <a:t>の処理効率の関係を見てみましょう。</a:t>
            </a:r>
            <a:endParaRPr kumimoji="1" lang="en-US" altLang="ja-JP" dirty="0"/>
          </a:p>
          <a:p>
            <a:r>
              <a:rPr kumimoji="1" lang="ja-JP" altLang="en-US" dirty="0"/>
              <a:t>こちらのグラフは、縦軸に</a:t>
            </a:r>
            <a:r>
              <a:rPr kumimoji="1" lang="en-US" altLang="ja-JP" dirty="0"/>
              <a:t>CPU</a:t>
            </a:r>
            <a:r>
              <a:rPr kumimoji="1" lang="ja-JP" altLang="en-US" dirty="0"/>
              <a:t>の処理効率、横軸に実行するプログラムの数を取っています。</a:t>
            </a:r>
            <a:endParaRPr kumimoji="1" lang="en-US" altLang="ja-JP" dirty="0"/>
          </a:p>
          <a:p>
            <a:r>
              <a:rPr kumimoji="1" lang="ja-JP" altLang="en-US" dirty="0"/>
              <a:t>実行するプログラムの数が少ないと、入力待ちなどでプログラムを実行できない待ち時間が発生するため、</a:t>
            </a:r>
            <a:endParaRPr kumimoji="1" lang="en-US" altLang="ja-JP" dirty="0"/>
          </a:p>
          <a:p>
            <a:r>
              <a:rPr kumimoji="1" lang="ja-JP" altLang="en-US" dirty="0"/>
              <a:t>効率は悪くなります。</a:t>
            </a:r>
            <a:endParaRPr kumimoji="1" lang="en-US" altLang="ja-JP" dirty="0"/>
          </a:p>
          <a:p>
            <a:r>
              <a:rPr kumimoji="1" lang="ja-JP" altLang="en-US" dirty="0"/>
              <a:t>実行するプログラムの数が増えると、</a:t>
            </a:r>
            <a:r>
              <a:rPr kumimoji="1" lang="en-US" altLang="ja-JP" dirty="0"/>
              <a:t>CPU</a:t>
            </a:r>
            <a:r>
              <a:rPr kumimoji="1" lang="ja-JP" altLang="en-US" dirty="0"/>
              <a:t>の遊び時間を減らせるため、効率は上がります。</a:t>
            </a:r>
            <a:endParaRPr kumimoji="1" lang="en-US" altLang="ja-JP" dirty="0"/>
          </a:p>
          <a:p>
            <a:r>
              <a:rPr kumimoji="1" lang="ja-JP" altLang="en-US" dirty="0"/>
              <a:t>しかし、プログラム数を増やせば効率は上がり続けるか、というとそうではありません。</a:t>
            </a:r>
            <a:endParaRPr kumimoji="1" lang="en-US" altLang="ja-JP" dirty="0"/>
          </a:p>
          <a:p>
            <a:r>
              <a:rPr kumimoji="1" lang="ja-JP" altLang="en-US" dirty="0"/>
              <a:t>プログラム数を増やしていくと、ある地点を境に、効率は急激に下がります。</a:t>
            </a:r>
            <a:endParaRPr kumimoji="1" lang="en-US" altLang="ja-JP" dirty="0"/>
          </a:p>
          <a:p>
            <a:r>
              <a:rPr kumimoji="1" lang="ja-JP" altLang="en-US" dirty="0"/>
              <a:t>この下がる部分については、第</a:t>
            </a:r>
            <a:r>
              <a:rPr kumimoji="1" lang="en-US" altLang="ja-JP" dirty="0"/>
              <a:t>11</a:t>
            </a:r>
            <a:r>
              <a:rPr kumimoji="1" lang="ja-JP" altLang="en-US" dirty="0"/>
              <a:t>回講義で説明します。</a:t>
            </a:r>
            <a:endParaRPr kumimoji="1" lang="en-US" altLang="ja-JP" dirty="0"/>
          </a:p>
          <a:p>
            <a:r>
              <a:rPr kumimoji="1" lang="ja-JP" altLang="en-US" dirty="0"/>
              <a:t>今はとりあえず、実行するプログラムの数を増やせば</a:t>
            </a:r>
            <a:r>
              <a:rPr kumimoji="1" lang="en-US" altLang="ja-JP" dirty="0"/>
              <a:t>CPU</a:t>
            </a:r>
            <a:r>
              <a:rPr kumimoji="1" lang="ja-JP" altLang="en-US" dirty="0"/>
              <a:t>の遊び時間を減らせて効率が上がる、ということを覚えてください。</a:t>
            </a:r>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8</a:t>
            </a:fld>
            <a:endParaRPr lang="en-US" altLang="ja-JP"/>
          </a:p>
        </p:txBody>
      </p:sp>
    </p:spTree>
    <p:extLst>
      <p:ext uri="{BB962C8B-B14F-4D97-AF65-F5344CB8AC3E}">
        <p14:creationId xmlns:p14="http://schemas.microsoft.com/office/powerpoint/2010/main" val="144698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先ほどの、</a:t>
            </a:r>
            <a:r>
              <a:rPr kumimoji="1" lang="en-US" altLang="ja-JP" dirty="0"/>
              <a:t>2</a:t>
            </a:r>
            <a:r>
              <a:rPr kumimoji="1" lang="ja-JP" altLang="en-US" dirty="0"/>
              <a:t>つのプログラムを実行した場合の動作をもう一度見てみましょう。</a:t>
            </a:r>
            <a:endParaRPr kumimoji="1" lang="en-US" altLang="ja-JP" dirty="0"/>
          </a:p>
          <a:p>
            <a:r>
              <a:rPr kumimoji="1" lang="ja-JP" altLang="en-US" dirty="0"/>
              <a:t>プログラム</a:t>
            </a:r>
            <a:r>
              <a:rPr kumimoji="1" lang="en-US" altLang="ja-JP" dirty="0"/>
              <a:t>1</a:t>
            </a:r>
            <a:r>
              <a:rPr kumimoji="1" lang="ja-JP" altLang="en-US" dirty="0"/>
              <a:t>が入力待ちになると、プログラム</a:t>
            </a:r>
            <a:r>
              <a:rPr kumimoji="1" lang="en-US" altLang="ja-JP" dirty="0"/>
              <a:t>2</a:t>
            </a:r>
            <a:r>
              <a:rPr kumimoji="1" lang="ja-JP" altLang="en-US" dirty="0"/>
              <a:t>が実行されます。</a:t>
            </a:r>
            <a:endParaRPr kumimoji="1" lang="en-US" altLang="ja-JP" dirty="0"/>
          </a:p>
          <a:p>
            <a:r>
              <a:rPr kumimoji="1" lang="ja-JP" altLang="en-US" dirty="0"/>
              <a:t>プログラム</a:t>
            </a:r>
            <a:r>
              <a:rPr kumimoji="1" lang="en-US" altLang="ja-JP" dirty="0"/>
              <a:t>1</a:t>
            </a:r>
            <a:r>
              <a:rPr kumimoji="1" lang="ja-JP" altLang="en-US" dirty="0"/>
              <a:t>の入力が終わると、優先順位の低いプログラム</a:t>
            </a:r>
            <a:r>
              <a:rPr kumimoji="1" lang="en-US" altLang="ja-JP" dirty="0"/>
              <a:t>2</a:t>
            </a:r>
            <a:r>
              <a:rPr kumimoji="1" lang="ja-JP" altLang="en-US" dirty="0"/>
              <a:t>は中断されます。</a:t>
            </a:r>
            <a:endParaRPr kumimoji="1" lang="en-US" altLang="ja-JP" dirty="0"/>
          </a:p>
          <a:p>
            <a:r>
              <a:rPr kumimoji="1" lang="ja-JP" altLang="en-US" dirty="0"/>
              <a:t>このように、あるプログラムが中断されることを割り込みと言います。</a:t>
            </a:r>
            <a:endParaRPr kumimoji="1" lang="en-US" altLang="ja-JP" dirty="0"/>
          </a:p>
        </p:txBody>
      </p:sp>
      <p:sp>
        <p:nvSpPr>
          <p:cNvPr id="4" name="スライド番号プレースホルダー 3"/>
          <p:cNvSpPr>
            <a:spLocks noGrp="1"/>
          </p:cNvSpPr>
          <p:nvPr>
            <p:ph type="sldNum" sz="quarter" idx="5"/>
          </p:nvPr>
        </p:nvSpPr>
        <p:spPr/>
        <p:txBody>
          <a:bodyPr/>
          <a:lstStyle/>
          <a:p>
            <a:fld id="{9382FBAB-A5EA-4599-8F46-F787BC94E2EA}" type="slidenum">
              <a:rPr lang="ja-JP" altLang="en-US" smtClean="0"/>
              <a:pPr/>
              <a:t>9</a:t>
            </a:fld>
            <a:endParaRPr lang="en-US" altLang="ja-JP"/>
          </a:p>
        </p:txBody>
      </p:sp>
    </p:spTree>
    <p:extLst>
      <p:ext uri="{BB962C8B-B14F-4D97-AF65-F5344CB8AC3E}">
        <p14:creationId xmlns:p14="http://schemas.microsoft.com/office/powerpoint/2010/main" val="2133198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6146" name="Group 1026"/>
          <p:cNvGrpSpPr>
            <a:grpSpLocks/>
          </p:cNvGrpSpPr>
          <p:nvPr/>
        </p:nvGrpSpPr>
        <p:grpSpPr bwMode="auto">
          <a:xfrm>
            <a:off x="0" y="-14288"/>
            <a:ext cx="9155113" cy="6884988"/>
            <a:chOff x="0" y="-9"/>
            <a:chExt cx="5767" cy="4337"/>
          </a:xfrm>
        </p:grpSpPr>
        <p:sp>
          <p:nvSpPr>
            <p:cNvPr id="6147" name="Freeform 1027"/>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8" name="Freeform 1028"/>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49" name="Freeform 1029"/>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0" name="Freeform 1030"/>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1" name="Freeform 1031"/>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2" name="Freeform 1032"/>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3" name="Freeform 1033"/>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4" name="Freeform 1034"/>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5" name="Freeform 1035"/>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6" name="Freeform 1036"/>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7" name="Freeform 1037"/>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8" name="Rectangle 1038"/>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59" name="Freeform 1039"/>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0" name="Freeform 1040"/>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1" name="Freeform 1041"/>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2" name="Freeform 1042"/>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3" name="Rectangle 1043"/>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4" name="Freeform 1044"/>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5" name="Freeform 1045"/>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6" name="Freeform 1046"/>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7" name="Freeform 1047"/>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8" name="Freeform 1048"/>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9" name="Freeform 1049"/>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70" name="Freeform 1050"/>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71" name="Freeform 1051"/>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72" name="Freeform 1052"/>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73" name="Rectangle 1053"/>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74" name="Rectangle 1054"/>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75" name="Rectangle 1055"/>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6176" name="Picture 1056" descr="BTZBUL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1057"/>
          <p:cNvSpPr>
            <a:spLocks noGrp="1" noChangeArrowheads="1"/>
          </p:cNvSpPr>
          <p:nvPr>
            <p:ph type="ctrTitle"/>
          </p:nvPr>
        </p:nvSpPr>
        <p:spPr>
          <a:xfrm>
            <a:off x="1676400" y="1905000"/>
            <a:ext cx="7239000" cy="1905000"/>
          </a:xfrm>
        </p:spPr>
        <p:txBody>
          <a:bodyPr/>
          <a:lstStyle>
            <a:lvl1pPr algn="l">
              <a:defRPr/>
            </a:lvl1pPr>
          </a:lstStyle>
          <a:p>
            <a:pPr lvl="0"/>
            <a:r>
              <a:rPr lang="ja-JP" altLang="en-US" noProof="0"/>
              <a:t>マスタ タイトルの書式設定</a:t>
            </a:r>
          </a:p>
        </p:txBody>
      </p:sp>
      <p:sp>
        <p:nvSpPr>
          <p:cNvPr id="6178" name="Rectangle 1058"/>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pPr lvl="0"/>
            <a:r>
              <a:rPr lang="ja-JP" altLang="en-US" noProof="0"/>
              <a:t>マスタ サブタイトルの書式設定</a:t>
            </a:r>
          </a:p>
        </p:txBody>
      </p:sp>
      <p:sp>
        <p:nvSpPr>
          <p:cNvPr id="6179" name="Rectangle 1059"/>
          <p:cNvSpPr>
            <a:spLocks noGrp="1" noChangeArrowheads="1"/>
          </p:cNvSpPr>
          <p:nvPr>
            <p:ph type="dt" sz="half" idx="2"/>
          </p:nvPr>
        </p:nvSpPr>
        <p:spPr>
          <a:xfrm>
            <a:off x="685800" y="6324600"/>
            <a:ext cx="1905000" cy="457200"/>
          </a:xfrm>
        </p:spPr>
        <p:txBody>
          <a:bodyPr/>
          <a:lstStyle>
            <a:lvl1pPr>
              <a:defRPr/>
            </a:lvl1pPr>
          </a:lstStyle>
          <a:p>
            <a:endParaRPr lang="en-US" altLang="ja-JP"/>
          </a:p>
        </p:txBody>
      </p:sp>
      <p:sp>
        <p:nvSpPr>
          <p:cNvPr id="6180" name="Rectangle 1060"/>
          <p:cNvSpPr>
            <a:spLocks noGrp="1" noChangeArrowheads="1"/>
          </p:cNvSpPr>
          <p:nvPr>
            <p:ph type="ftr" sz="quarter" idx="3"/>
          </p:nvPr>
        </p:nvSpPr>
        <p:spPr>
          <a:xfrm>
            <a:off x="3124200" y="6324600"/>
            <a:ext cx="2895600" cy="457200"/>
          </a:xfrm>
        </p:spPr>
        <p:txBody>
          <a:bodyPr/>
          <a:lstStyle>
            <a:lvl1pPr>
              <a:defRPr/>
            </a:lvl1pPr>
          </a:lstStyle>
          <a:p>
            <a:endParaRPr lang="en-US" altLang="ja-JP"/>
          </a:p>
        </p:txBody>
      </p:sp>
      <p:sp>
        <p:nvSpPr>
          <p:cNvPr id="6181" name="Rectangle 1061"/>
          <p:cNvSpPr>
            <a:spLocks noGrp="1" noChangeArrowheads="1"/>
          </p:cNvSpPr>
          <p:nvPr>
            <p:ph type="sldNum" sz="quarter" idx="4"/>
          </p:nvPr>
        </p:nvSpPr>
        <p:spPr>
          <a:xfrm>
            <a:off x="6553200" y="6324600"/>
            <a:ext cx="1905000" cy="457200"/>
          </a:xfrm>
        </p:spPr>
        <p:txBody>
          <a:bodyPr/>
          <a:lstStyle>
            <a:lvl1pPr>
              <a:defRPr/>
            </a:lvl1pPr>
          </a:lstStyle>
          <a:p>
            <a:fld id="{94E4100A-919F-4A37-8B0C-E93AB09CBD64}" type="slidenum">
              <a:rPr lang="ja-JP" altLang="en-US"/>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E91534B-A4E7-4277-96F6-0A23978CE62C}" type="slidenum">
              <a:rPr lang="ja-JP" altLang="en-US"/>
              <a:pPr/>
              <a:t>‹#›</a:t>
            </a:fld>
            <a:endParaRPr lang="en-US" altLang="ja-JP"/>
          </a:p>
        </p:txBody>
      </p:sp>
    </p:spTree>
    <p:extLst>
      <p:ext uri="{BB962C8B-B14F-4D97-AF65-F5344CB8AC3E}">
        <p14:creationId xmlns:p14="http://schemas.microsoft.com/office/powerpoint/2010/main" val="257724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465138"/>
            <a:ext cx="1943100" cy="563086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465138"/>
            <a:ext cx="5676900" cy="56308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33917617-E792-491D-8D8B-B1B191D07DC6}" type="slidenum">
              <a:rPr lang="ja-JP" altLang="en-US"/>
              <a:pPr/>
              <a:t>‹#›</a:t>
            </a:fld>
            <a:endParaRPr lang="en-US" altLang="ja-JP"/>
          </a:p>
        </p:txBody>
      </p:sp>
    </p:spTree>
    <p:extLst>
      <p:ext uri="{BB962C8B-B14F-4D97-AF65-F5344CB8AC3E}">
        <p14:creationId xmlns:p14="http://schemas.microsoft.com/office/powerpoint/2010/main" val="122320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7CEA44D-FDF7-4B40-9C68-A57892E9F6C6}" type="slidenum">
              <a:rPr lang="ja-JP" altLang="en-US"/>
              <a:pPr/>
              <a:t>‹#›</a:t>
            </a:fld>
            <a:endParaRPr lang="en-US" altLang="ja-JP"/>
          </a:p>
        </p:txBody>
      </p:sp>
    </p:spTree>
    <p:extLst>
      <p:ext uri="{BB962C8B-B14F-4D97-AF65-F5344CB8AC3E}">
        <p14:creationId xmlns:p14="http://schemas.microsoft.com/office/powerpoint/2010/main" val="241874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054F93C-54BD-4E4B-8AFB-CA88761EA2DD}" type="slidenum">
              <a:rPr lang="ja-JP" altLang="en-US"/>
              <a:pPr/>
              <a:t>‹#›</a:t>
            </a:fld>
            <a:endParaRPr lang="en-US" altLang="ja-JP"/>
          </a:p>
        </p:txBody>
      </p:sp>
    </p:spTree>
    <p:extLst>
      <p:ext uri="{BB962C8B-B14F-4D97-AF65-F5344CB8AC3E}">
        <p14:creationId xmlns:p14="http://schemas.microsoft.com/office/powerpoint/2010/main" val="2219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988E73E-C599-4CDB-822A-667C2ADB31DC}" type="slidenum">
              <a:rPr lang="ja-JP" altLang="en-US"/>
              <a:pPr/>
              <a:t>‹#›</a:t>
            </a:fld>
            <a:endParaRPr lang="en-US" altLang="ja-JP"/>
          </a:p>
        </p:txBody>
      </p:sp>
    </p:spTree>
    <p:extLst>
      <p:ext uri="{BB962C8B-B14F-4D97-AF65-F5344CB8AC3E}">
        <p14:creationId xmlns:p14="http://schemas.microsoft.com/office/powerpoint/2010/main" val="425406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B0A3D6E5-0A38-416C-8356-87433EEA9EDE}" type="slidenum">
              <a:rPr lang="ja-JP" altLang="en-US"/>
              <a:pPr/>
              <a:t>‹#›</a:t>
            </a:fld>
            <a:endParaRPr lang="en-US" altLang="ja-JP"/>
          </a:p>
        </p:txBody>
      </p:sp>
    </p:spTree>
    <p:extLst>
      <p:ext uri="{BB962C8B-B14F-4D97-AF65-F5344CB8AC3E}">
        <p14:creationId xmlns:p14="http://schemas.microsoft.com/office/powerpoint/2010/main" val="45999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C4185477-9E20-4D0D-9FB6-472AF7161BA9}" type="slidenum">
              <a:rPr lang="ja-JP" altLang="en-US"/>
              <a:pPr/>
              <a:t>‹#›</a:t>
            </a:fld>
            <a:endParaRPr lang="en-US" altLang="ja-JP"/>
          </a:p>
        </p:txBody>
      </p:sp>
    </p:spTree>
    <p:extLst>
      <p:ext uri="{BB962C8B-B14F-4D97-AF65-F5344CB8AC3E}">
        <p14:creationId xmlns:p14="http://schemas.microsoft.com/office/powerpoint/2010/main" val="176665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88FD518E-36C6-458E-8C07-87DBB597E228}" type="slidenum">
              <a:rPr lang="ja-JP" altLang="en-US"/>
              <a:pPr/>
              <a:t>‹#›</a:t>
            </a:fld>
            <a:endParaRPr lang="en-US" altLang="ja-JP"/>
          </a:p>
        </p:txBody>
      </p:sp>
    </p:spTree>
    <p:extLst>
      <p:ext uri="{BB962C8B-B14F-4D97-AF65-F5344CB8AC3E}">
        <p14:creationId xmlns:p14="http://schemas.microsoft.com/office/powerpoint/2010/main" val="305009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7A38601-18D6-4EBA-8205-C7309AD62218}" type="slidenum">
              <a:rPr lang="ja-JP" altLang="en-US"/>
              <a:pPr/>
              <a:t>‹#›</a:t>
            </a:fld>
            <a:endParaRPr lang="en-US" altLang="ja-JP"/>
          </a:p>
        </p:txBody>
      </p:sp>
    </p:spTree>
    <p:extLst>
      <p:ext uri="{BB962C8B-B14F-4D97-AF65-F5344CB8AC3E}">
        <p14:creationId xmlns:p14="http://schemas.microsoft.com/office/powerpoint/2010/main" val="260957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D11F4A1-6BE2-49AD-A366-153A6B4055D9}" type="slidenum">
              <a:rPr lang="ja-JP" altLang="en-US"/>
              <a:pPr/>
              <a:t>‹#›</a:t>
            </a:fld>
            <a:endParaRPr lang="en-US" altLang="ja-JP"/>
          </a:p>
        </p:txBody>
      </p:sp>
    </p:spTree>
    <p:extLst>
      <p:ext uri="{BB962C8B-B14F-4D97-AF65-F5344CB8AC3E}">
        <p14:creationId xmlns:p14="http://schemas.microsoft.com/office/powerpoint/2010/main" val="387900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ja-JP" altLang="en-US"/>
              <a:t>マスタ タイトルの書式設定</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5152" name="Rectangle 32"/>
          <p:cNvSpPr>
            <a:spLocks noGrp="1" noChangeArrowheads="1"/>
          </p:cNvSpPr>
          <p:nvPr>
            <p:ph type="dt" sz="half" idx="2"/>
          </p:nvPr>
        </p:nvSpPr>
        <p:spPr bwMode="auto">
          <a:xfrm>
            <a:off x="7127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latin typeface="+mn-lt"/>
              </a:defRPr>
            </a:lvl1pPr>
          </a:lstStyle>
          <a:p>
            <a:endParaRPr lang="en-US" altLang="ja-JP"/>
          </a:p>
        </p:txBody>
      </p:sp>
      <p:sp>
        <p:nvSpPr>
          <p:cNvPr id="5153" name="Rectangle 33"/>
          <p:cNvSpPr>
            <a:spLocks noGrp="1" noChangeArrowheads="1"/>
          </p:cNvSpPr>
          <p:nvPr>
            <p:ph type="ftr" sz="quarter" idx="3"/>
          </p:nvPr>
        </p:nvSpPr>
        <p:spPr bwMode="auto">
          <a:xfrm>
            <a:off x="3151188" y="6313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atin typeface="+mn-lt"/>
              </a:defRPr>
            </a:lvl1pPr>
          </a:lstStyle>
          <a:p>
            <a:endParaRPr lang="en-US" altLang="ja-JP"/>
          </a:p>
        </p:txBody>
      </p:sp>
      <p:sp>
        <p:nvSpPr>
          <p:cNvPr id="5154" name="Rectangle 34"/>
          <p:cNvSpPr>
            <a:spLocks noGrp="1" noChangeArrowheads="1"/>
          </p:cNvSpPr>
          <p:nvPr>
            <p:ph type="sldNum" sz="quarter" idx="4"/>
          </p:nvPr>
        </p:nvSpPr>
        <p:spPr bwMode="auto">
          <a:xfrm>
            <a:off x="65801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atin typeface="+mn-lt"/>
              </a:defRPr>
            </a:lvl1pPr>
          </a:lstStyle>
          <a:p>
            <a:fld id="{DF16B48C-D852-4C17-B267-DF1F8FBDD96C}" type="slidenum">
              <a:rPr lang="ja-JP" altLang="en-US"/>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SzPct val="85000"/>
        <a:buBlip>
          <a:blip r:embed="rId13"/>
        </a:buBlip>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0000"/>
        <a:buFont typeface="Wingdings" panose="05000000000000000000" pitchFamily="2" charset="2"/>
        <a:buChar char="l"/>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l"/>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SzPct val="60000"/>
        <a:buFont typeface="Wingdings" panose="05000000000000000000" pitchFamily="2" charset="2"/>
        <a:buChar char="l"/>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2"/>
        </a:buClr>
        <a:buSzPct val="60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ja-JP" altLang="en-US">
                <a:latin typeface="Times New Roman" panose="02020603050405020304" pitchFamily="18" charset="0"/>
              </a:rPr>
              <a:t>オペレーティングシステム</a:t>
            </a:r>
          </a:p>
        </p:txBody>
      </p:sp>
      <p:sp>
        <p:nvSpPr>
          <p:cNvPr id="4099" name="Rectangle 3"/>
          <p:cNvSpPr>
            <a:spLocks noGrp="1" noChangeArrowheads="1"/>
          </p:cNvSpPr>
          <p:nvPr>
            <p:ph type="subTitle" idx="1"/>
          </p:nvPr>
        </p:nvSpPr>
        <p:spPr>
          <a:xfrm>
            <a:off x="609600" y="3276600"/>
            <a:ext cx="7467600" cy="2974975"/>
          </a:xfrm>
        </p:spPr>
        <p:txBody>
          <a:bodyPr/>
          <a:lstStyle/>
          <a:p>
            <a:r>
              <a:rPr lang="ja-JP" altLang="en-US" dirty="0">
                <a:latin typeface="Times New Roman" panose="02020603050405020304" pitchFamily="18" charset="0"/>
              </a:rPr>
              <a:t>第2回</a:t>
            </a:r>
          </a:p>
          <a:p>
            <a:r>
              <a:rPr lang="ja-JP" altLang="en-US" dirty="0">
                <a:latin typeface="Times New Roman" panose="02020603050405020304" pitchFamily="18" charset="0"/>
              </a:rPr>
              <a:t>割り込みと</a:t>
            </a:r>
            <a:r>
              <a:rPr lang="en-US" altLang="ja-JP" dirty="0">
                <a:latin typeface="Times New Roman" panose="02020603050405020304" pitchFamily="18" charset="0"/>
              </a:rPr>
              <a:t>OS</a:t>
            </a:r>
            <a:r>
              <a:rPr lang="ja-JP" altLang="en-US" dirty="0">
                <a:latin typeface="Times New Roman" panose="02020603050405020304" pitchFamily="18" charset="0"/>
              </a:rPr>
              <a:t>の構成</a:t>
            </a:r>
          </a:p>
          <a:p>
            <a:pPr algn="r"/>
            <a:r>
              <a:rPr lang="en-US" altLang="ja-JP" dirty="0">
                <a:latin typeface="Times New Roman" panose="02020603050405020304" pitchFamily="18" charset="0"/>
              </a:rPr>
              <a:t>http://www.info.kindai.ac.jp/OS</a:t>
            </a:r>
            <a:endParaRPr lang="ja-JP" altLang="en-US" dirty="0">
              <a:latin typeface="Times New Roman" panose="02020603050405020304" pitchFamily="18" charset="0"/>
            </a:endParaRPr>
          </a:p>
          <a:p>
            <a:pPr algn="r"/>
            <a:r>
              <a:rPr lang="en-US" altLang="ja-JP" dirty="0">
                <a:latin typeface="Times New Roman" panose="02020603050405020304" pitchFamily="18" charset="0"/>
              </a:rPr>
              <a:t>E</a:t>
            </a:r>
            <a:r>
              <a:rPr lang="ja-JP" altLang="en-US" dirty="0">
                <a:latin typeface="Times New Roman" panose="02020603050405020304" pitchFamily="18" charset="0"/>
              </a:rPr>
              <a:t>館</a:t>
            </a:r>
            <a:r>
              <a:rPr lang="en-US" altLang="ja-JP" dirty="0">
                <a:latin typeface="Times New Roman" panose="02020603050405020304" pitchFamily="18" charset="0"/>
              </a:rPr>
              <a:t>3</a:t>
            </a:r>
            <a:r>
              <a:rPr lang="ja-JP" altLang="en-US" dirty="0">
                <a:latin typeface="Times New Roman" panose="02020603050405020304" pitchFamily="18" charset="0"/>
              </a:rPr>
              <a:t>階</a:t>
            </a:r>
            <a:r>
              <a:rPr lang="en-US" altLang="ja-JP" dirty="0">
                <a:latin typeface="Times New Roman" panose="02020603050405020304" pitchFamily="18" charset="0"/>
              </a:rPr>
              <a:t>E-331 </a:t>
            </a:r>
            <a:r>
              <a:rPr lang="ja-JP" altLang="en-US" dirty="0">
                <a:latin typeface="Times New Roman" panose="02020603050405020304" pitchFamily="18" charset="0"/>
              </a:rPr>
              <a:t>内線</a:t>
            </a:r>
            <a:r>
              <a:rPr lang="en-US" altLang="ja-JP" dirty="0">
                <a:latin typeface="Times New Roman" panose="02020603050405020304" pitchFamily="18" charset="0"/>
              </a:rPr>
              <a:t>5459</a:t>
            </a:r>
          </a:p>
          <a:p>
            <a:pPr algn="r"/>
            <a:r>
              <a:rPr lang="en-US" altLang="ja-JP" dirty="0">
                <a:latin typeface="Times New Roman" panose="02020603050405020304" pitchFamily="18" charset="0"/>
              </a:rPr>
              <a:t>takasi-i@info.kindai.ac.jp</a:t>
            </a:r>
            <a:endParaRPr lang="ja-JP" altLang="en-US" dirty="0">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800100"/>
            <a:ext cx="7772400" cy="762000"/>
          </a:xfrm>
        </p:spPr>
        <p:txBody>
          <a:bodyPr/>
          <a:lstStyle/>
          <a:p>
            <a:r>
              <a:rPr lang="ja-JP" altLang="en-US"/>
              <a:t>割込み</a:t>
            </a:r>
            <a:r>
              <a:rPr lang="ja-JP" altLang="en-US" sz="3600">
                <a:latin typeface="Times New Roman" panose="02020603050405020304" pitchFamily="18" charset="0"/>
              </a:rPr>
              <a:t>(</a:t>
            </a:r>
            <a:r>
              <a:rPr lang="en-US" altLang="ja-JP" sz="3600" b="1">
                <a:latin typeface="Times New Roman" panose="02020603050405020304" pitchFamily="18" charset="0"/>
              </a:rPr>
              <a:t>interrupt)</a:t>
            </a:r>
            <a:r>
              <a:rPr lang="en-US" altLang="ja-JP"/>
              <a:t> </a:t>
            </a:r>
            <a:endParaRPr lang="ja-JP" altLang="en-US"/>
          </a:p>
        </p:txBody>
      </p:sp>
      <p:sp>
        <p:nvSpPr>
          <p:cNvPr id="150531" name="Rectangle 3"/>
          <p:cNvSpPr>
            <a:spLocks noGrp="1" noChangeArrowheads="1"/>
          </p:cNvSpPr>
          <p:nvPr>
            <p:ph type="body" idx="1"/>
          </p:nvPr>
        </p:nvSpPr>
        <p:spPr>
          <a:xfrm>
            <a:off x="685800" y="1981200"/>
            <a:ext cx="7772400" cy="1752600"/>
          </a:xfrm>
        </p:spPr>
        <p:txBody>
          <a:bodyPr/>
          <a:lstStyle/>
          <a:p>
            <a:r>
              <a:rPr lang="ja-JP" altLang="en-US"/>
              <a:t>割込み</a:t>
            </a:r>
            <a:r>
              <a:rPr lang="ja-JP" altLang="en-US" sz="2400">
                <a:latin typeface="Times New Roman" panose="02020603050405020304" pitchFamily="18" charset="0"/>
              </a:rPr>
              <a:t>(</a:t>
            </a:r>
            <a:r>
              <a:rPr lang="en-US" altLang="ja-JP" sz="2400">
                <a:latin typeface="Times New Roman" panose="02020603050405020304" pitchFamily="18" charset="0"/>
              </a:rPr>
              <a:t>interrupt)</a:t>
            </a:r>
          </a:p>
          <a:p>
            <a:pPr lvl="1"/>
            <a:r>
              <a:rPr lang="ja-JP" altLang="en-US"/>
              <a:t>実行中の処理を中断して特別な処理をする</a:t>
            </a:r>
          </a:p>
        </p:txBody>
      </p:sp>
      <p:pic>
        <p:nvPicPr>
          <p:cNvPr id="150533" name="Picture 5" descr="C:\Program Files\Common Files\Microsoft Shared\Clipart\cagcat50\BD07153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267200"/>
            <a:ext cx="1646238" cy="1801813"/>
          </a:xfrm>
          <a:prstGeom prst="rect">
            <a:avLst/>
          </a:prstGeom>
          <a:noFill/>
          <a:extLst>
            <a:ext uri="{909E8E84-426E-40DD-AFC4-6F175D3DCCD1}">
              <a14:hiddenFill xmlns:a14="http://schemas.microsoft.com/office/drawing/2010/main">
                <a:solidFill>
                  <a:srgbClr val="FFFFFF"/>
                </a:solidFill>
              </a14:hiddenFill>
            </a:ext>
          </a:extLst>
        </p:spPr>
      </p:pic>
      <p:pic>
        <p:nvPicPr>
          <p:cNvPr id="150534" name="Picture 6" descr="C:\Documents and Settings\takasi-i\My Documents\OS\image\電話.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5334000"/>
            <a:ext cx="1531938" cy="949325"/>
          </a:xfrm>
          <a:prstGeom prst="rect">
            <a:avLst/>
          </a:prstGeom>
          <a:noFill/>
          <a:extLst>
            <a:ext uri="{909E8E84-426E-40DD-AFC4-6F175D3DCCD1}">
              <a14:hiddenFill xmlns:a14="http://schemas.microsoft.com/office/drawing/2010/main">
                <a:solidFill>
                  <a:srgbClr val="FFFFFF"/>
                </a:solidFill>
              </a14:hiddenFill>
            </a:ext>
          </a:extLst>
        </p:spPr>
      </p:pic>
      <p:grpSp>
        <p:nvGrpSpPr>
          <p:cNvPr id="150536" name="Group 8"/>
          <p:cNvGrpSpPr>
            <a:grpSpLocks/>
          </p:cNvGrpSpPr>
          <p:nvPr/>
        </p:nvGrpSpPr>
        <p:grpSpPr bwMode="auto">
          <a:xfrm>
            <a:off x="2209800" y="4114800"/>
            <a:ext cx="2514600" cy="533400"/>
            <a:chOff x="1392" y="2592"/>
            <a:chExt cx="1584" cy="336"/>
          </a:xfrm>
        </p:grpSpPr>
        <p:sp>
          <p:nvSpPr>
            <p:cNvPr id="150532" name="Line 4"/>
            <p:cNvSpPr>
              <a:spLocks noChangeShapeType="1"/>
            </p:cNvSpPr>
            <p:nvPr/>
          </p:nvSpPr>
          <p:spPr bwMode="auto">
            <a:xfrm>
              <a:off x="1392" y="2928"/>
              <a:ext cx="1584"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0535" name="Text Box 7"/>
            <p:cNvSpPr txBox="1">
              <a:spLocks noChangeArrowheads="1"/>
            </p:cNvSpPr>
            <p:nvPr/>
          </p:nvSpPr>
          <p:spPr bwMode="auto">
            <a:xfrm>
              <a:off x="1392" y="259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事務処理</a:t>
              </a:r>
            </a:p>
          </p:txBody>
        </p:sp>
      </p:grpSp>
      <p:sp>
        <p:nvSpPr>
          <p:cNvPr id="150537" name="Line 9"/>
          <p:cNvSpPr>
            <a:spLocks noChangeShapeType="1"/>
          </p:cNvSpPr>
          <p:nvPr/>
        </p:nvSpPr>
        <p:spPr bwMode="auto">
          <a:xfrm>
            <a:off x="4724400" y="4648200"/>
            <a:ext cx="0" cy="1524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0539" name="AutoShape 11"/>
          <p:cNvSpPr>
            <a:spLocks noChangeArrowheads="1"/>
          </p:cNvSpPr>
          <p:nvPr/>
        </p:nvSpPr>
        <p:spPr bwMode="auto">
          <a:xfrm>
            <a:off x="4343400" y="3200400"/>
            <a:ext cx="2819400" cy="914400"/>
          </a:xfrm>
          <a:prstGeom prst="wedgeRoundRectCallout">
            <a:avLst>
              <a:gd name="adj1" fmla="val -35810"/>
              <a:gd name="adj2" fmla="val 102259"/>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dirty="0"/>
              <a:t>電話が鳴ったので事務処理中断</a:t>
            </a:r>
          </a:p>
        </p:txBody>
      </p:sp>
      <p:grpSp>
        <p:nvGrpSpPr>
          <p:cNvPr id="150541" name="Group 13"/>
          <p:cNvGrpSpPr>
            <a:grpSpLocks/>
          </p:cNvGrpSpPr>
          <p:nvPr/>
        </p:nvGrpSpPr>
        <p:grpSpPr bwMode="auto">
          <a:xfrm>
            <a:off x="4724400" y="5562600"/>
            <a:ext cx="1905000" cy="533400"/>
            <a:chOff x="2976" y="3504"/>
            <a:chExt cx="1200" cy="336"/>
          </a:xfrm>
        </p:grpSpPr>
        <p:sp>
          <p:nvSpPr>
            <p:cNvPr id="150538" name="Line 10"/>
            <p:cNvSpPr>
              <a:spLocks noChangeShapeType="1"/>
            </p:cNvSpPr>
            <p:nvPr/>
          </p:nvSpPr>
          <p:spPr bwMode="auto">
            <a:xfrm>
              <a:off x="2976" y="3840"/>
              <a:ext cx="12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0540" name="Text Box 12"/>
            <p:cNvSpPr txBox="1">
              <a:spLocks noChangeArrowheads="1"/>
            </p:cNvSpPr>
            <p:nvPr/>
          </p:nvSpPr>
          <p:spPr bwMode="auto">
            <a:xfrm>
              <a:off x="3024" y="3504"/>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電話応対</a:t>
              </a:r>
            </a:p>
          </p:txBody>
        </p:sp>
      </p:grpSp>
      <p:sp>
        <p:nvSpPr>
          <p:cNvPr id="150542" name="Line 14"/>
          <p:cNvSpPr>
            <a:spLocks noChangeShapeType="1"/>
          </p:cNvSpPr>
          <p:nvPr/>
        </p:nvSpPr>
        <p:spPr bwMode="auto">
          <a:xfrm flipV="1">
            <a:off x="6553200" y="4648200"/>
            <a:ext cx="0" cy="1447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50545" name="Group 17"/>
          <p:cNvGrpSpPr>
            <a:grpSpLocks/>
          </p:cNvGrpSpPr>
          <p:nvPr/>
        </p:nvGrpSpPr>
        <p:grpSpPr bwMode="auto">
          <a:xfrm>
            <a:off x="6553200" y="4114800"/>
            <a:ext cx="2012950" cy="533400"/>
            <a:chOff x="4128" y="2592"/>
            <a:chExt cx="1268" cy="336"/>
          </a:xfrm>
        </p:grpSpPr>
        <p:sp>
          <p:nvSpPr>
            <p:cNvPr id="150543" name="Line 15"/>
            <p:cNvSpPr>
              <a:spLocks noChangeShapeType="1"/>
            </p:cNvSpPr>
            <p:nvPr/>
          </p:nvSpPr>
          <p:spPr bwMode="auto">
            <a:xfrm>
              <a:off x="4128" y="2928"/>
              <a:ext cx="1248"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0544" name="Text Box 16"/>
            <p:cNvSpPr txBox="1">
              <a:spLocks noChangeArrowheads="1"/>
            </p:cNvSpPr>
            <p:nvPr/>
          </p:nvSpPr>
          <p:spPr bwMode="auto">
            <a:xfrm>
              <a:off x="4128" y="2592"/>
              <a:ext cx="12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事務処理再開</a:t>
              </a:r>
            </a:p>
          </p:txBody>
        </p:sp>
      </p:grpSp>
      <p:sp>
        <p:nvSpPr>
          <p:cNvPr id="150546" name="AutoShape 18"/>
          <p:cNvSpPr>
            <a:spLocks noChangeArrowheads="1"/>
          </p:cNvSpPr>
          <p:nvPr/>
        </p:nvSpPr>
        <p:spPr bwMode="auto">
          <a:xfrm>
            <a:off x="7086600" y="5867400"/>
            <a:ext cx="1600200" cy="685800"/>
          </a:xfrm>
          <a:prstGeom prst="wedgeRoundRectCallout">
            <a:avLst>
              <a:gd name="adj1" fmla="val -81347"/>
              <a:gd name="adj2" fmla="val -10185"/>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応対終了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checkerboard(across)">
                                      <p:cBhvr>
                                        <p:cTn id="7" dur="500"/>
                                        <p:tgtEl>
                                          <p:spTgt spid="150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0536"/>
                                        </p:tgtEl>
                                        <p:attrNameLst>
                                          <p:attrName>style.visibility</p:attrName>
                                        </p:attrNameLst>
                                      </p:cBhvr>
                                      <p:to>
                                        <p:strVal val="visible"/>
                                      </p:to>
                                    </p:set>
                                    <p:animEffect transition="in" filter="wipe(left)">
                                      <p:cBhvr>
                                        <p:cTn id="12" dur="500"/>
                                        <p:tgtEl>
                                          <p:spTgt spid="1505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0534"/>
                                        </p:tgtEl>
                                        <p:attrNameLst>
                                          <p:attrName>style.visibility</p:attrName>
                                        </p:attrNameLst>
                                      </p:cBhvr>
                                      <p:to>
                                        <p:strVal val="visible"/>
                                      </p:to>
                                    </p:set>
                                    <p:animEffect transition="in" filter="checkerboard(across)">
                                      <p:cBhvr>
                                        <p:cTn id="17" dur="500"/>
                                        <p:tgtEl>
                                          <p:spTgt spid="150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0539"/>
                                        </p:tgtEl>
                                        <p:attrNameLst>
                                          <p:attrName>style.visibility</p:attrName>
                                        </p:attrNameLst>
                                      </p:cBhvr>
                                      <p:to>
                                        <p:strVal val="visible"/>
                                      </p:to>
                                    </p:set>
                                    <p:animEffect transition="in" filter="checkerboard(across)">
                                      <p:cBhvr>
                                        <p:cTn id="22" dur="500"/>
                                        <p:tgtEl>
                                          <p:spTgt spid="1505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0537"/>
                                        </p:tgtEl>
                                        <p:attrNameLst>
                                          <p:attrName>style.visibility</p:attrName>
                                        </p:attrNameLst>
                                      </p:cBhvr>
                                      <p:to>
                                        <p:strVal val="visible"/>
                                      </p:to>
                                    </p:set>
                                    <p:animEffect transition="in" filter="wipe(up)">
                                      <p:cBhvr>
                                        <p:cTn id="27" dur="500"/>
                                        <p:tgtEl>
                                          <p:spTgt spid="150537"/>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150541"/>
                                        </p:tgtEl>
                                        <p:attrNameLst>
                                          <p:attrName>style.visibility</p:attrName>
                                        </p:attrNameLst>
                                      </p:cBhvr>
                                      <p:to>
                                        <p:strVal val="visible"/>
                                      </p:to>
                                    </p:set>
                                    <p:animEffect transition="in" filter="wipe(left)">
                                      <p:cBhvr>
                                        <p:cTn id="31" dur="500"/>
                                        <p:tgtEl>
                                          <p:spTgt spid="1505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50546"/>
                                        </p:tgtEl>
                                        <p:attrNameLst>
                                          <p:attrName>style.visibility</p:attrName>
                                        </p:attrNameLst>
                                      </p:cBhvr>
                                      <p:to>
                                        <p:strVal val="visible"/>
                                      </p:to>
                                    </p:set>
                                    <p:animEffect transition="in" filter="checkerboard(across)">
                                      <p:cBhvr>
                                        <p:cTn id="36" dur="500"/>
                                        <p:tgtEl>
                                          <p:spTgt spid="15054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0542"/>
                                        </p:tgtEl>
                                        <p:attrNameLst>
                                          <p:attrName>style.visibility</p:attrName>
                                        </p:attrNameLst>
                                      </p:cBhvr>
                                      <p:to>
                                        <p:strVal val="visible"/>
                                      </p:to>
                                    </p:set>
                                    <p:animEffect transition="in" filter="wipe(down)">
                                      <p:cBhvr>
                                        <p:cTn id="41" dur="500"/>
                                        <p:tgtEl>
                                          <p:spTgt spid="150542"/>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150545"/>
                                        </p:tgtEl>
                                        <p:attrNameLst>
                                          <p:attrName>style.visibility</p:attrName>
                                        </p:attrNameLst>
                                      </p:cBhvr>
                                      <p:to>
                                        <p:strVal val="visible"/>
                                      </p:to>
                                    </p:set>
                                    <p:animEffect transition="in" filter="wipe(left)">
                                      <p:cBhvr>
                                        <p:cTn id="45" dur="500"/>
                                        <p:tgtEl>
                                          <p:spTgt spid="150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7" grpId="0" animBg="1"/>
      <p:bldP spid="150539" grpId="0" animBg="1" autoUpdateAnimBg="0"/>
      <p:bldP spid="150542" grpId="0" animBg="1"/>
      <p:bldP spid="15054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800100"/>
            <a:ext cx="7772400" cy="762000"/>
          </a:xfrm>
        </p:spPr>
        <p:txBody>
          <a:bodyPr/>
          <a:lstStyle/>
          <a:p>
            <a:r>
              <a:rPr lang="ja-JP" altLang="en-US"/>
              <a:t>割込みの発生</a:t>
            </a:r>
          </a:p>
        </p:txBody>
      </p:sp>
      <p:sp>
        <p:nvSpPr>
          <p:cNvPr id="161795" name="Rectangle 3"/>
          <p:cNvSpPr>
            <a:spLocks noGrp="1" noChangeArrowheads="1"/>
          </p:cNvSpPr>
          <p:nvPr>
            <p:ph type="body" idx="1"/>
          </p:nvPr>
        </p:nvSpPr>
        <p:spPr>
          <a:xfrm>
            <a:off x="685800" y="1981200"/>
            <a:ext cx="7772400" cy="1752600"/>
          </a:xfrm>
        </p:spPr>
        <p:txBody>
          <a:bodyPr/>
          <a:lstStyle/>
          <a:p>
            <a:r>
              <a:rPr lang="ja-JP" altLang="en-US"/>
              <a:t>割込みは非同期に発生する</a:t>
            </a:r>
          </a:p>
          <a:p>
            <a:pPr lvl="1"/>
            <a:r>
              <a:rPr lang="ja-JP" altLang="en-US"/>
              <a:t>電話はいつ鳴るかは分からない</a:t>
            </a:r>
          </a:p>
          <a:p>
            <a:pPr lvl="1"/>
            <a:r>
              <a:rPr lang="ja-JP" altLang="en-US"/>
              <a:t>ユーザ入力はいつ完了するかは分からない</a:t>
            </a:r>
          </a:p>
        </p:txBody>
      </p:sp>
      <p:pic>
        <p:nvPicPr>
          <p:cNvPr id="161796" name="Picture 4" descr="C:\Program Files\Common Files\Microsoft Shared\Clipart\cagcat50\BD07153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038600"/>
            <a:ext cx="820738" cy="896938"/>
          </a:xfrm>
          <a:prstGeom prst="rect">
            <a:avLst/>
          </a:prstGeom>
          <a:noFill/>
          <a:extLst>
            <a:ext uri="{909E8E84-426E-40DD-AFC4-6F175D3DCCD1}">
              <a14:hiddenFill xmlns:a14="http://schemas.microsoft.com/office/drawing/2010/main">
                <a:solidFill>
                  <a:srgbClr val="FFFFFF"/>
                </a:solidFill>
              </a14:hiddenFill>
            </a:ext>
          </a:extLst>
        </p:spPr>
      </p:pic>
      <p:pic>
        <p:nvPicPr>
          <p:cNvPr id="161797" name="Picture 5" descr="C:\Documents and Settings\takasi-i\My Documents\OS\image\電話.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886200"/>
            <a:ext cx="766763" cy="474663"/>
          </a:xfrm>
          <a:prstGeom prst="rect">
            <a:avLst/>
          </a:prstGeom>
          <a:noFill/>
          <a:extLst>
            <a:ext uri="{909E8E84-426E-40DD-AFC4-6F175D3DCCD1}">
              <a14:hiddenFill xmlns:a14="http://schemas.microsoft.com/office/drawing/2010/main">
                <a:solidFill>
                  <a:srgbClr val="FFFFFF"/>
                </a:solidFill>
              </a14:hiddenFill>
            </a:ext>
          </a:extLst>
        </p:spPr>
      </p:pic>
      <p:grpSp>
        <p:nvGrpSpPr>
          <p:cNvPr id="161798" name="Group 6"/>
          <p:cNvGrpSpPr>
            <a:grpSpLocks/>
          </p:cNvGrpSpPr>
          <p:nvPr/>
        </p:nvGrpSpPr>
        <p:grpSpPr bwMode="auto">
          <a:xfrm>
            <a:off x="2209800" y="4114800"/>
            <a:ext cx="2514600" cy="533400"/>
            <a:chOff x="1392" y="2592"/>
            <a:chExt cx="1584" cy="336"/>
          </a:xfrm>
        </p:grpSpPr>
        <p:sp>
          <p:nvSpPr>
            <p:cNvPr id="161799" name="Line 7"/>
            <p:cNvSpPr>
              <a:spLocks noChangeShapeType="1"/>
            </p:cNvSpPr>
            <p:nvPr/>
          </p:nvSpPr>
          <p:spPr bwMode="auto">
            <a:xfrm>
              <a:off x="1392" y="2928"/>
              <a:ext cx="1584"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1800" name="Text Box 8"/>
            <p:cNvSpPr txBox="1">
              <a:spLocks noChangeArrowheads="1"/>
            </p:cNvSpPr>
            <p:nvPr/>
          </p:nvSpPr>
          <p:spPr bwMode="auto">
            <a:xfrm>
              <a:off x="1392" y="2592"/>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事務処理</a:t>
              </a:r>
            </a:p>
          </p:txBody>
        </p:sp>
      </p:grpSp>
      <p:sp>
        <p:nvSpPr>
          <p:cNvPr id="161802" name="AutoShape 10"/>
          <p:cNvSpPr>
            <a:spLocks noChangeArrowheads="1"/>
          </p:cNvSpPr>
          <p:nvPr/>
        </p:nvSpPr>
        <p:spPr bwMode="auto">
          <a:xfrm>
            <a:off x="5867400" y="3581400"/>
            <a:ext cx="2819400" cy="914400"/>
          </a:xfrm>
          <a:prstGeom prst="wedgeRoundRectCallout">
            <a:avLst>
              <a:gd name="adj1" fmla="val -89190"/>
              <a:gd name="adj2" fmla="val 65278"/>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電話は処理中に</a:t>
            </a:r>
          </a:p>
          <a:p>
            <a:pPr algn="ctr"/>
            <a:r>
              <a:rPr lang="ja-JP" altLang="en-US"/>
              <a:t>突然鳴る</a:t>
            </a:r>
          </a:p>
        </p:txBody>
      </p:sp>
      <p:sp>
        <p:nvSpPr>
          <p:cNvPr id="161811" name="Line 19"/>
          <p:cNvSpPr>
            <a:spLocks noChangeShapeType="1"/>
          </p:cNvSpPr>
          <p:nvPr/>
        </p:nvSpPr>
        <p:spPr bwMode="auto">
          <a:xfrm flipV="1">
            <a:off x="2209800" y="6019800"/>
            <a:ext cx="2590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pic>
        <p:nvPicPr>
          <p:cNvPr id="161812" name="Picture 20" descr="C:\Documents and Settings\Takashi\My Documents\OS\image\キーボード.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6172200"/>
            <a:ext cx="1314450" cy="503238"/>
          </a:xfrm>
          <a:prstGeom prst="rect">
            <a:avLst/>
          </a:prstGeom>
          <a:noFill/>
          <a:extLst>
            <a:ext uri="{909E8E84-426E-40DD-AFC4-6F175D3DCCD1}">
              <a14:hiddenFill xmlns:a14="http://schemas.microsoft.com/office/drawing/2010/main">
                <a:solidFill>
                  <a:srgbClr val="FFFFFF"/>
                </a:solidFill>
              </a14:hiddenFill>
            </a:ext>
          </a:extLst>
        </p:spPr>
      </p:pic>
      <p:grpSp>
        <p:nvGrpSpPr>
          <p:cNvPr id="161813" name="Group 21"/>
          <p:cNvGrpSpPr>
            <a:grpSpLocks/>
          </p:cNvGrpSpPr>
          <p:nvPr/>
        </p:nvGrpSpPr>
        <p:grpSpPr bwMode="auto">
          <a:xfrm>
            <a:off x="1143000" y="5486400"/>
            <a:ext cx="827088" cy="741363"/>
            <a:chOff x="2304" y="1584"/>
            <a:chExt cx="1740" cy="1554"/>
          </a:xfrm>
        </p:grpSpPr>
        <p:sp>
          <p:nvSpPr>
            <p:cNvPr id="161814"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61815"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61816"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61817"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61818" name="Text Box 26"/>
          <p:cNvSpPr txBox="1">
            <a:spLocks noChangeArrowheads="1"/>
          </p:cNvSpPr>
          <p:nvPr/>
        </p:nvSpPr>
        <p:spPr bwMode="auto">
          <a:xfrm>
            <a:off x="2362200" y="5486400"/>
            <a:ext cx="154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プログラム</a:t>
            </a:r>
          </a:p>
        </p:txBody>
      </p:sp>
      <p:sp>
        <p:nvSpPr>
          <p:cNvPr id="161819" name="AutoShape 27"/>
          <p:cNvSpPr>
            <a:spLocks noChangeArrowheads="1"/>
          </p:cNvSpPr>
          <p:nvPr/>
        </p:nvSpPr>
        <p:spPr bwMode="auto">
          <a:xfrm>
            <a:off x="5029200" y="4953000"/>
            <a:ext cx="3733800" cy="914400"/>
          </a:xfrm>
          <a:prstGeom prst="wedgeRoundRectCallout">
            <a:avLst>
              <a:gd name="adj1" fmla="val -55102"/>
              <a:gd name="adj2" fmla="val 65278"/>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ユーザ入力はプログラム実行中に突然起きる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1802"/>
                                        </p:tgtEl>
                                        <p:attrNameLst>
                                          <p:attrName>style.visibility</p:attrName>
                                        </p:attrNameLst>
                                      </p:cBhvr>
                                      <p:to>
                                        <p:strVal val="visible"/>
                                      </p:to>
                                    </p:set>
                                    <p:animEffect transition="in" filter="checkerboard(across)">
                                      <p:cBhvr>
                                        <p:cTn id="7" dur="500"/>
                                        <p:tgtEl>
                                          <p:spTgt spid="161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1819"/>
                                        </p:tgtEl>
                                        <p:attrNameLst>
                                          <p:attrName>style.visibility</p:attrName>
                                        </p:attrNameLst>
                                      </p:cBhvr>
                                      <p:to>
                                        <p:strVal val="visible"/>
                                      </p:to>
                                    </p:set>
                                    <p:animEffect transition="in" filter="checkerboard(across)">
                                      <p:cBhvr>
                                        <p:cTn id="12" dur="500"/>
                                        <p:tgtEl>
                                          <p:spTgt spid="161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2" grpId="0" animBg="1" autoUpdateAnimBg="0"/>
      <p:bldP spid="16181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800100"/>
            <a:ext cx="7772400" cy="762000"/>
          </a:xfrm>
        </p:spPr>
        <p:txBody>
          <a:bodyPr/>
          <a:lstStyle/>
          <a:p>
            <a:r>
              <a:rPr lang="ja-JP" altLang="en-US"/>
              <a:t>割込み</a:t>
            </a:r>
          </a:p>
        </p:txBody>
      </p:sp>
      <p:grpSp>
        <p:nvGrpSpPr>
          <p:cNvPr id="151557" name="Group 5"/>
          <p:cNvGrpSpPr>
            <a:grpSpLocks/>
          </p:cNvGrpSpPr>
          <p:nvPr/>
        </p:nvGrpSpPr>
        <p:grpSpPr bwMode="auto">
          <a:xfrm>
            <a:off x="1676400" y="2971800"/>
            <a:ext cx="1981200" cy="457200"/>
            <a:chOff x="816" y="1872"/>
            <a:chExt cx="1248" cy="288"/>
          </a:xfrm>
        </p:grpSpPr>
        <p:sp>
          <p:nvSpPr>
            <p:cNvPr id="151555" name="Line 3"/>
            <p:cNvSpPr>
              <a:spLocks noChangeShapeType="1"/>
            </p:cNvSpPr>
            <p:nvPr/>
          </p:nvSpPr>
          <p:spPr bwMode="auto">
            <a:xfrm>
              <a:off x="816" y="2160"/>
              <a:ext cx="1248"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1556" name="Text Box 4"/>
            <p:cNvSpPr txBox="1">
              <a:spLocks noChangeArrowheads="1"/>
            </p:cNvSpPr>
            <p:nvPr/>
          </p:nvSpPr>
          <p:spPr bwMode="auto">
            <a:xfrm>
              <a:off x="816" y="1872"/>
              <a:ext cx="10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プログラム1</a:t>
              </a:r>
            </a:p>
          </p:txBody>
        </p:sp>
      </p:grpSp>
      <p:sp>
        <p:nvSpPr>
          <p:cNvPr id="151558" name="AutoShape 6"/>
          <p:cNvSpPr>
            <a:spLocks noChangeArrowheads="1"/>
          </p:cNvSpPr>
          <p:nvPr/>
        </p:nvSpPr>
        <p:spPr bwMode="auto">
          <a:xfrm>
            <a:off x="3048000" y="2286000"/>
            <a:ext cx="2590800" cy="533400"/>
          </a:xfrm>
          <a:prstGeom prst="wedgeRoundRectCallout">
            <a:avLst>
              <a:gd name="adj1" fmla="val -26532"/>
              <a:gd name="adj2" fmla="val 15565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ユーザ入力発生</a:t>
            </a:r>
          </a:p>
        </p:txBody>
      </p:sp>
      <p:sp>
        <p:nvSpPr>
          <p:cNvPr id="151559" name="Line 7"/>
          <p:cNvSpPr>
            <a:spLocks noChangeShapeType="1"/>
          </p:cNvSpPr>
          <p:nvPr/>
        </p:nvSpPr>
        <p:spPr bwMode="auto">
          <a:xfrm>
            <a:off x="3657600" y="3429000"/>
            <a:ext cx="0" cy="2514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pic>
        <p:nvPicPr>
          <p:cNvPr id="151560" name="Picture 8" descr="C:\Documents and Settings\takasi-i\My Documents\OS\image\キーボード.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867400"/>
            <a:ext cx="1314450" cy="503238"/>
          </a:xfrm>
          <a:prstGeom prst="rect">
            <a:avLst/>
          </a:prstGeom>
          <a:noFill/>
          <a:extLst>
            <a:ext uri="{909E8E84-426E-40DD-AFC4-6F175D3DCCD1}">
              <a14:hiddenFill xmlns:a14="http://schemas.microsoft.com/office/drawing/2010/main">
                <a:solidFill>
                  <a:srgbClr val="FFFFFF"/>
                </a:solidFill>
              </a14:hiddenFill>
            </a:ext>
          </a:extLst>
        </p:spPr>
      </p:pic>
      <p:sp>
        <p:nvSpPr>
          <p:cNvPr id="151561" name="Line 9"/>
          <p:cNvSpPr>
            <a:spLocks noChangeShapeType="1"/>
          </p:cNvSpPr>
          <p:nvPr/>
        </p:nvSpPr>
        <p:spPr bwMode="auto">
          <a:xfrm>
            <a:off x="3657600" y="5943600"/>
            <a:ext cx="19812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1573" name="Text Box 21"/>
          <p:cNvSpPr txBox="1">
            <a:spLocks noChangeArrowheads="1"/>
          </p:cNvSpPr>
          <p:nvPr/>
        </p:nvSpPr>
        <p:spPr bwMode="auto">
          <a:xfrm>
            <a:off x="533400" y="3200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CPU</a:t>
            </a:r>
          </a:p>
        </p:txBody>
      </p:sp>
      <p:sp>
        <p:nvSpPr>
          <p:cNvPr id="151574" name="Text Box 22"/>
          <p:cNvSpPr txBox="1">
            <a:spLocks noChangeArrowheads="1"/>
          </p:cNvSpPr>
          <p:nvPr/>
        </p:nvSpPr>
        <p:spPr bwMode="auto">
          <a:xfrm>
            <a:off x="304800" y="5334000"/>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IO</a:t>
            </a:r>
            <a:r>
              <a:rPr lang="ja-JP" altLang="en-US"/>
              <a:t>装置</a:t>
            </a:r>
          </a:p>
        </p:txBody>
      </p:sp>
      <p:sp>
        <p:nvSpPr>
          <p:cNvPr id="151575" name="Rectangle 23"/>
          <p:cNvSpPr>
            <a:spLocks noChangeArrowheads="1"/>
          </p:cNvSpPr>
          <p:nvPr/>
        </p:nvSpPr>
        <p:spPr bwMode="auto">
          <a:xfrm>
            <a:off x="1524000" y="1981200"/>
            <a:ext cx="7162800" cy="2895600"/>
          </a:xfrm>
          <a:prstGeom prst="rect">
            <a:avLst/>
          </a:prstGeom>
          <a:noFill/>
          <a:ln w="1905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576" name="Rectangle 24"/>
          <p:cNvSpPr>
            <a:spLocks noChangeArrowheads="1"/>
          </p:cNvSpPr>
          <p:nvPr/>
        </p:nvSpPr>
        <p:spPr bwMode="auto">
          <a:xfrm>
            <a:off x="1524000" y="5181600"/>
            <a:ext cx="7162800" cy="1447800"/>
          </a:xfrm>
          <a:prstGeom prst="rect">
            <a:avLst/>
          </a:prstGeom>
          <a:noFill/>
          <a:ln w="1905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51577" name="Group 25"/>
          <p:cNvGrpSpPr>
            <a:grpSpLocks/>
          </p:cNvGrpSpPr>
          <p:nvPr/>
        </p:nvGrpSpPr>
        <p:grpSpPr bwMode="auto">
          <a:xfrm>
            <a:off x="3657600" y="3886200"/>
            <a:ext cx="1981200" cy="457200"/>
            <a:chOff x="816" y="1872"/>
            <a:chExt cx="1248" cy="288"/>
          </a:xfrm>
        </p:grpSpPr>
        <p:sp>
          <p:nvSpPr>
            <p:cNvPr id="151578" name="Line 26"/>
            <p:cNvSpPr>
              <a:spLocks noChangeShapeType="1"/>
            </p:cNvSpPr>
            <p:nvPr/>
          </p:nvSpPr>
          <p:spPr bwMode="auto">
            <a:xfrm>
              <a:off x="816" y="2160"/>
              <a:ext cx="1248"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1579" name="Text Box 27"/>
            <p:cNvSpPr txBox="1">
              <a:spLocks noChangeArrowheads="1"/>
            </p:cNvSpPr>
            <p:nvPr/>
          </p:nvSpPr>
          <p:spPr bwMode="auto">
            <a:xfrm>
              <a:off x="816" y="1872"/>
              <a:ext cx="10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プログラム2</a:t>
              </a:r>
            </a:p>
          </p:txBody>
        </p:sp>
      </p:grpSp>
      <p:sp>
        <p:nvSpPr>
          <p:cNvPr id="151580" name="AutoShape 28"/>
          <p:cNvSpPr>
            <a:spLocks noChangeArrowheads="1"/>
          </p:cNvSpPr>
          <p:nvPr/>
        </p:nvSpPr>
        <p:spPr bwMode="auto">
          <a:xfrm>
            <a:off x="4495800" y="6096000"/>
            <a:ext cx="1905000" cy="457200"/>
          </a:xfrm>
          <a:prstGeom prst="wedgeRoundRectCallout">
            <a:avLst>
              <a:gd name="adj1" fmla="val 7583"/>
              <a:gd name="adj2" fmla="val -81597"/>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入力終了</a:t>
            </a:r>
          </a:p>
        </p:txBody>
      </p:sp>
      <p:sp>
        <p:nvSpPr>
          <p:cNvPr id="151581" name="Line 29"/>
          <p:cNvSpPr>
            <a:spLocks noChangeShapeType="1"/>
          </p:cNvSpPr>
          <p:nvPr/>
        </p:nvSpPr>
        <p:spPr bwMode="auto">
          <a:xfrm flipV="1">
            <a:off x="5638800" y="3429000"/>
            <a:ext cx="0" cy="2514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1582" name="Line 30"/>
          <p:cNvSpPr>
            <a:spLocks noChangeShapeType="1"/>
          </p:cNvSpPr>
          <p:nvPr/>
        </p:nvSpPr>
        <p:spPr bwMode="auto">
          <a:xfrm>
            <a:off x="5638800" y="3429000"/>
            <a:ext cx="2286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1583" name="AutoShape 31"/>
          <p:cNvSpPr>
            <a:spLocks noChangeArrowheads="1"/>
          </p:cNvSpPr>
          <p:nvPr/>
        </p:nvSpPr>
        <p:spPr bwMode="auto">
          <a:xfrm>
            <a:off x="6019800" y="3810000"/>
            <a:ext cx="2514600" cy="1219200"/>
          </a:xfrm>
          <a:prstGeom prst="wedgeRoundRectCallout">
            <a:avLst>
              <a:gd name="adj1" fmla="val -65088"/>
              <a:gd name="adj2" fmla="val -7292"/>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800"/>
              <a:t>割り込み発生</a:t>
            </a:r>
          </a:p>
          <a:p>
            <a:r>
              <a:rPr lang="ja-JP" altLang="en-US" sz="2000"/>
              <a:t>プログラム2を中断,</a:t>
            </a:r>
          </a:p>
          <a:p>
            <a:r>
              <a:rPr lang="ja-JP" altLang="en-US" sz="2000"/>
              <a:t>プログラム1を再開</a:t>
            </a:r>
          </a:p>
        </p:txBody>
      </p:sp>
      <p:sp useBgFill="1">
        <p:nvSpPr>
          <p:cNvPr id="151584" name="Text Box 32"/>
          <p:cNvSpPr txBox="1">
            <a:spLocks noChangeArrowheads="1"/>
          </p:cNvSpPr>
          <p:nvPr/>
        </p:nvSpPr>
        <p:spPr bwMode="auto">
          <a:xfrm>
            <a:off x="6613525" y="5173663"/>
            <a:ext cx="2349500" cy="155416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プログラムを</a:t>
            </a:r>
          </a:p>
          <a:p>
            <a:r>
              <a:rPr lang="ja-JP" altLang="en-US" sz="3200"/>
              <a:t>切り替える</a:t>
            </a:r>
          </a:p>
          <a:p>
            <a:r>
              <a:rPr lang="ja-JP" altLang="en-US" sz="3200"/>
              <a:t>処理が必要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wipe(left)">
                                      <p:cBhvr>
                                        <p:cTn id="7" dur="500"/>
                                        <p:tgtEl>
                                          <p:spTgt spid="151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1558"/>
                                        </p:tgtEl>
                                        <p:attrNameLst>
                                          <p:attrName>style.visibility</p:attrName>
                                        </p:attrNameLst>
                                      </p:cBhvr>
                                      <p:to>
                                        <p:strVal val="visible"/>
                                      </p:to>
                                    </p:set>
                                    <p:animEffect transition="in" filter="checkerboard(across)">
                                      <p:cBhvr>
                                        <p:cTn id="12" dur="500"/>
                                        <p:tgtEl>
                                          <p:spTgt spid="151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1559"/>
                                        </p:tgtEl>
                                        <p:attrNameLst>
                                          <p:attrName>style.visibility</p:attrName>
                                        </p:attrNameLst>
                                      </p:cBhvr>
                                      <p:to>
                                        <p:strVal val="visible"/>
                                      </p:to>
                                    </p:set>
                                    <p:animEffect transition="in" filter="wipe(up)">
                                      <p:cBhvr>
                                        <p:cTn id="17" dur="500"/>
                                        <p:tgtEl>
                                          <p:spTgt spid="151559"/>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1561"/>
                                        </p:tgtEl>
                                        <p:attrNameLst>
                                          <p:attrName>style.visibility</p:attrName>
                                        </p:attrNameLst>
                                      </p:cBhvr>
                                      <p:to>
                                        <p:strVal val="visible"/>
                                      </p:to>
                                    </p:set>
                                    <p:animEffect transition="in" filter="wipe(left)">
                                      <p:cBhvr>
                                        <p:cTn id="21" dur="500"/>
                                        <p:tgtEl>
                                          <p:spTgt spid="1515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51577"/>
                                        </p:tgtEl>
                                        <p:attrNameLst>
                                          <p:attrName>style.visibility</p:attrName>
                                        </p:attrNameLst>
                                      </p:cBhvr>
                                      <p:to>
                                        <p:strVal val="visible"/>
                                      </p:to>
                                    </p:set>
                                    <p:animEffect transition="in" filter="wipe(left)">
                                      <p:cBhvr>
                                        <p:cTn id="26" dur="500"/>
                                        <p:tgtEl>
                                          <p:spTgt spid="1515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51580"/>
                                        </p:tgtEl>
                                        <p:attrNameLst>
                                          <p:attrName>style.visibility</p:attrName>
                                        </p:attrNameLst>
                                      </p:cBhvr>
                                      <p:to>
                                        <p:strVal val="visible"/>
                                      </p:to>
                                    </p:set>
                                    <p:animEffect transition="in" filter="checkerboard(across)">
                                      <p:cBhvr>
                                        <p:cTn id="31" dur="500"/>
                                        <p:tgtEl>
                                          <p:spTgt spid="15158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51583"/>
                                        </p:tgtEl>
                                        <p:attrNameLst>
                                          <p:attrName>style.visibility</p:attrName>
                                        </p:attrNameLst>
                                      </p:cBhvr>
                                      <p:to>
                                        <p:strVal val="visible"/>
                                      </p:to>
                                    </p:set>
                                    <p:animEffect transition="in" filter="checkerboard(across)">
                                      <p:cBhvr>
                                        <p:cTn id="36" dur="500"/>
                                        <p:tgtEl>
                                          <p:spTgt spid="15158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1581"/>
                                        </p:tgtEl>
                                        <p:attrNameLst>
                                          <p:attrName>style.visibility</p:attrName>
                                        </p:attrNameLst>
                                      </p:cBhvr>
                                      <p:to>
                                        <p:strVal val="visible"/>
                                      </p:to>
                                    </p:set>
                                    <p:animEffect transition="in" filter="wipe(down)">
                                      <p:cBhvr>
                                        <p:cTn id="41" dur="500"/>
                                        <p:tgtEl>
                                          <p:spTgt spid="151581"/>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51582"/>
                                        </p:tgtEl>
                                        <p:attrNameLst>
                                          <p:attrName>style.visibility</p:attrName>
                                        </p:attrNameLst>
                                      </p:cBhvr>
                                      <p:to>
                                        <p:strVal val="visible"/>
                                      </p:to>
                                    </p:set>
                                    <p:animEffect transition="in" filter="wipe(left)">
                                      <p:cBhvr>
                                        <p:cTn id="45" dur="500"/>
                                        <p:tgtEl>
                                          <p:spTgt spid="1515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1584"/>
                                        </p:tgtEl>
                                        <p:attrNameLst>
                                          <p:attrName>style.visibility</p:attrName>
                                        </p:attrNameLst>
                                      </p:cBhvr>
                                      <p:to>
                                        <p:strVal val="visible"/>
                                      </p:to>
                                    </p:set>
                                    <p:anim calcmode="lin" valueType="num">
                                      <p:cBhvr additive="base">
                                        <p:cTn id="50" dur="500" fill="hold"/>
                                        <p:tgtEl>
                                          <p:spTgt spid="151584"/>
                                        </p:tgtEl>
                                        <p:attrNameLst>
                                          <p:attrName>ppt_x</p:attrName>
                                        </p:attrNameLst>
                                      </p:cBhvr>
                                      <p:tavLst>
                                        <p:tav tm="0">
                                          <p:val>
                                            <p:strVal val="#ppt_x"/>
                                          </p:val>
                                        </p:tav>
                                        <p:tav tm="100000">
                                          <p:val>
                                            <p:strVal val="#ppt_x"/>
                                          </p:val>
                                        </p:tav>
                                      </p:tavLst>
                                    </p:anim>
                                    <p:anim calcmode="lin" valueType="num">
                                      <p:cBhvr additive="base">
                                        <p:cTn id="51" dur="500" fill="hold"/>
                                        <p:tgtEl>
                                          <p:spTgt spid="151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autoUpdateAnimBg="0"/>
      <p:bldP spid="151559" grpId="0" animBg="1"/>
      <p:bldP spid="151561" grpId="0" animBg="1"/>
      <p:bldP spid="151580" grpId="0" animBg="1" autoUpdateAnimBg="0"/>
      <p:bldP spid="151581" grpId="0" animBg="1"/>
      <p:bldP spid="151582" grpId="0" animBg="1"/>
      <p:bldP spid="151583" grpId="0" animBg="1" autoUpdateAnimBg="0"/>
      <p:bldP spid="15158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800100"/>
            <a:ext cx="7772400" cy="762000"/>
          </a:xfrm>
        </p:spPr>
        <p:txBody>
          <a:bodyPr/>
          <a:lstStyle/>
          <a:p>
            <a:r>
              <a:rPr lang="ja-JP" altLang="en-US"/>
              <a:t>割込み</a:t>
            </a:r>
          </a:p>
        </p:txBody>
      </p:sp>
      <p:grpSp>
        <p:nvGrpSpPr>
          <p:cNvPr id="152591" name="Group 15"/>
          <p:cNvGrpSpPr>
            <a:grpSpLocks/>
          </p:cNvGrpSpPr>
          <p:nvPr/>
        </p:nvGrpSpPr>
        <p:grpSpPr bwMode="auto">
          <a:xfrm>
            <a:off x="1600200" y="4005263"/>
            <a:ext cx="2076450" cy="2014537"/>
            <a:chOff x="1008" y="2523"/>
            <a:chExt cx="1308" cy="1269"/>
          </a:xfrm>
        </p:grpSpPr>
        <p:sp>
          <p:nvSpPr>
            <p:cNvPr id="152579" name="Line 3"/>
            <p:cNvSpPr>
              <a:spLocks noChangeShapeType="1"/>
            </p:cNvSpPr>
            <p:nvPr/>
          </p:nvSpPr>
          <p:spPr bwMode="auto">
            <a:xfrm>
              <a:off x="1020" y="2523"/>
              <a:ext cx="1296"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2580" name="Line 4"/>
            <p:cNvSpPr>
              <a:spLocks noChangeShapeType="1"/>
            </p:cNvSpPr>
            <p:nvPr/>
          </p:nvSpPr>
          <p:spPr bwMode="auto">
            <a:xfrm>
              <a:off x="1008" y="3792"/>
              <a:ext cx="1296"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2581" name="Rectangle 5"/>
          <p:cNvSpPr>
            <a:spLocks noChangeArrowheads="1"/>
          </p:cNvSpPr>
          <p:nvPr/>
        </p:nvSpPr>
        <p:spPr bwMode="auto">
          <a:xfrm>
            <a:off x="1066800" y="1981200"/>
            <a:ext cx="7086600" cy="2667000"/>
          </a:xfrm>
          <a:prstGeom prst="rect">
            <a:avLst/>
          </a:prstGeom>
          <a:noFill/>
          <a:ln w="1905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2582" name="Text Box 6"/>
          <p:cNvSpPr txBox="1">
            <a:spLocks noChangeArrowheads="1"/>
          </p:cNvSpPr>
          <p:nvPr/>
        </p:nvSpPr>
        <p:spPr bwMode="auto">
          <a:xfrm>
            <a:off x="990600" y="16002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CPU</a:t>
            </a:r>
          </a:p>
        </p:txBody>
      </p:sp>
      <p:sp>
        <p:nvSpPr>
          <p:cNvPr id="152583" name="Rectangle 7"/>
          <p:cNvSpPr>
            <a:spLocks noChangeArrowheads="1"/>
          </p:cNvSpPr>
          <p:nvPr/>
        </p:nvSpPr>
        <p:spPr bwMode="auto">
          <a:xfrm>
            <a:off x="1066800" y="5334000"/>
            <a:ext cx="7086600" cy="1295400"/>
          </a:xfrm>
          <a:prstGeom prst="rect">
            <a:avLst/>
          </a:prstGeom>
          <a:noFill/>
          <a:ln w="1905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2584" name="Text Box 8"/>
          <p:cNvSpPr txBox="1">
            <a:spLocks noChangeArrowheads="1"/>
          </p:cNvSpPr>
          <p:nvPr/>
        </p:nvSpPr>
        <p:spPr bwMode="auto">
          <a:xfrm>
            <a:off x="1066800" y="4876800"/>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IO</a:t>
            </a:r>
            <a:r>
              <a:rPr lang="ja-JP" altLang="en-US"/>
              <a:t>装置</a:t>
            </a:r>
          </a:p>
        </p:txBody>
      </p:sp>
      <p:sp>
        <p:nvSpPr>
          <p:cNvPr id="152585" name="Line 9"/>
          <p:cNvSpPr>
            <a:spLocks noChangeShapeType="1"/>
          </p:cNvSpPr>
          <p:nvPr/>
        </p:nvSpPr>
        <p:spPr bwMode="auto">
          <a:xfrm flipH="1" flipV="1">
            <a:off x="3657600" y="3505200"/>
            <a:ext cx="0" cy="2514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52588" name="Group 12"/>
          <p:cNvGrpSpPr>
            <a:grpSpLocks/>
          </p:cNvGrpSpPr>
          <p:nvPr/>
        </p:nvGrpSpPr>
        <p:grpSpPr bwMode="auto">
          <a:xfrm>
            <a:off x="3348038" y="2636838"/>
            <a:ext cx="2965450" cy="863600"/>
            <a:chOff x="2109" y="1661"/>
            <a:chExt cx="1868" cy="544"/>
          </a:xfrm>
        </p:grpSpPr>
        <p:sp>
          <p:nvSpPr>
            <p:cNvPr id="152586" name="Line 10"/>
            <p:cNvSpPr>
              <a:spLocks noChangeShapeType="1"/>
            </p:cNvSpPr>
            <p:nvPr/>
          </p:nvSpPr>
          <p:spPr bwMode="auto">
            <a:xfrm>
              <a:off x="2290" y="2205"/>
              <a:ext cx="1225"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2587" name="Text Box 11"/>
            <p:cNvSpPr txBox="1">
              <a:spLocks noChangeArrowheads="1"/>
            </p:cNvSpPr>
            <p:nvPr/>
          </p:nvSpPr>
          <p:spPr bwMode="auto">
            <a:xfrm>
              <a:off x="2109" y="1661"/>
              <a:ext cx="18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プログラム切り替え用</a:t>
              </a:r>
            </a:p>
            <a:p>
              <a:r>
                <a:rPr lang="ja-JP" altLang="en-US"/>
                <a:t>プログラム</a:t>
              </a:r>
            </a:p>
          </p:txBody>
        </p:sp>
      </p:grpSp>
      <p:sp>
        <p:nvSpPr>
          <p:cNvPr id="152589" name="Line 13"/>
          <p:cNvSpPr>
            <a:spLocks noChangeShapeType="1"/>
          </p:cNvSpPr>
          <p:nvPr/>
        </p:nvSpPr>
        <p:spPr bwMode="auto">
          <a:xfrm flipV="1">
            <a:off x="5580063" y="2420938"/>
            <a:ext cx="0" cy="10795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2590" name="Line 14"/>
          <p:cNvSpPr>
            <a:spLocks noChangeShapeType="1"/>
          </p:cNvSpPr>
          <p:nvPr/>
        </p:nvSpPr>
        <p:spPr bwMode="auto">
          <a:xfrm>
            <a:off x="5651500" y="2420938"/>
            <a:ext cx="1584325"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2592" name="Text Box 16"/>
          <p:cNvSpPr txBox="1">
            <a:spLocks noChangeArrowheads="1"/>
          </p:cNvSpPr>
          <p:nvPr/>
        </p:nvSpPr>
        <p:spPr bwMode="auto">
          <a:xfrm>
            <a:off x="4191000" y="3810000"/>
            <a:ext cx="1958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2800"/>
              <a:t>割込み処理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2591"/>
                                        </p:tgtEl>
                                        <p:attrNameLst>
                                          <p:attrName>style.visibility</p:attrName>
                                        </p:attrNameLst>
                                      </p:cBhvr>
                                      <p:to>
                                        <p:strVal val="visible"/>
                                      </p:to>
                                    </p:set>
                                    <p:animEffect transition="in" filter="wipe(left)">
                                      <p:cBhvr>
                                        <p:cTn id="7" dur="500"/>
                                        <p:tgtEl>
                                          <p:spTgt spid="152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2585"/>
                                        </p:tgtEl>
                                        <p:attrNameLst>
                                          <p:attrName>style.visibility</p:attrName>
                                        </p:attrNameLst>
                                      </p:cBhvr>
                                      <p:to>
                                        <p:strVal val="visible"/>
                                      </p:to>
                                    </p:set>
                                    <p:animEffect transition="in" filter="wipe(down)">
                                      <p:cBhvr>
                                        <p:cTn id="12" dur="500"/>
                                        <p:tgtEl>
                                          <p:spTgt spid="1525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2588"/>
                                        </p:tgtEl>
                                        <p:attrNameLst>
                                          <p:attrName>style.visibility</p:attrName>
                                        </p:attrNameLst>
                                      </p:cBhvr>
                                      <p:to>
                                        <p:strVal val="visible"/>
                                      </p:to>
                                    </p:set>
                                    <p:animEffect transition="in" filter="wipe(left)">
                                      <p:cBhvr>
                                        <p:cTn id="17" dur="500"/>
                                        <p:tgtEl>
                                          <p:spTgt spid="152588"/>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52589"/>
                                        </p:tgtEl>
                                        <p:attrNameLst>
                                          <p:attrName>style.visibility</p:attrName>
                                        </p:attrNameLst>
                                      </p:cBhvr>
                                      <p:to>
                                        <p:strVal val="visible"/>
                                      </p:to>
                                    </p:set>
                                    <p:animEffect transition="in" filter="wipe(down)">
                                      <p:cBhvr>
                                        <p:cTn id="21" dur="500"/>
                                        <p:tgtEl>
                                          <p:spTgt spid="152589"/>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52590"/>
                                        </p:tgtEl>
                                        <p:attrNameLst>
                                          <p:attrName>style.visibility</p:attrName>
                                        </p:attrNameLst>
                                      </p:cBhvr>
                                      <p:to>
                                        <p:strVal val="visible"/>
                                      </p:to>
                                    </p:set>
                                    <p:animEffect transition="in" filter="wipe(left)">
                                      <p:cBhvr>
                                        <p:cTn id="25" dur="500"/>
                                        <p:tgtEl>
                                          <p:spTgt spid="15259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52592"/>
                                        </p:tgtEl>
                                        <p:attrNameLst>
                                          <p:attrName>style.visibility</p:attrName>
                                        </p:attrNameLst>
                                      </p:cBhvr>
                                      <p:to>
                                        <p:strVal val="visible"/>
                                      </p:to>
                                    </p:set>
                                    <p:animEffect transition="in" filter="checkerboard(across)">
                                      <p:cBhvr>
                                        <p:cTn id="30" dur="500"/>
                                        <p:tgtEl>
                                          <p:spTgt spid="152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5" grpId="0" animBg="1"/>
      <p:bldP spid="152589" grpId="0" animBg="1"/>
      <p:bldP spid="152590" grpId="0" animBg="1"/>
      <p:bldP spid="15259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プログラム実行中の入力要求</a:t>
            </a:r>
          </a:p>
        </p:txBody>
      </p:sp>
      <p:sp>
        <p:nvSpPr>
          <p:cNvPr id="163843" name="Rectangle 3"/>
          <p:cNvSpPr>
            <a:spLocks noChangeArrowheads="1"/>
          </p:cNvSpPr>
          <p:nvPr/>
        </p:nvSpPr>
        <p:spPr bwMode="auto">
          <a:xfrm>
            <a:off x="1447800" y="1981200"/>
            <a:ext cx="7467600" cy="1295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3844" name="Rectangle 4"/>
          <p:cNvSpPr>
            <a:spLocks noChangeArrowheads="1"/>
          </p:cNvSpPr>
          <p:nvPr/>
        </p:nvSpPr>
        <p:spPr bwMode="auto">
          <a:xfrm>
            <a:off x="1447800" y="3733800"/>
            <a:ext cx="7467600" cy="1143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3845" name="Line 5"/>
          <p:cNvSpPr>
            <a:spLocks noChangeShapeType="1"/>
          </p:cNvSpPr>
          <p:nvPr/>
        </p:nvSpPr>
        <p:spPr bwMode="auto">
          <a:xfrm>
            <a:off x="1600200" y="2743200"/>
            <a:ext cx="1066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3848" name="Text Box 8"/>
          <p:cNvSpPr txBox="1">
            <a:spLocks noChangeArrowheads="1"/>
          </p:cNvSpPr>
          <p:nvPr/>
        </p:nvSpPr>
        <p:spPr bwMode="auto">
          <a:xfrm>
            <a:off x="0" y="2514600"/>
            <a:ext cx="15732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200"/>
              <a:t>プログラム1</a:t>
            </a:r>
          </a:p>
        </p:txBody>
      </p:sp>
      <p:sp>
        <p:nvSpPr>
          <p:cNvPr id="163854" name="Line 14"/>
          <p:cNvSpPr>
            <a:spLocks noChangeShapeType="1"/>
          </p:cNvSpPr>
          <p:nvPr/>
        </p:nvSpPr>
        <p:spPr bwMode="auto">
          <a:xfrm>
            <a:off x="2667000" y="4267200"/>
            <a:ext cx="18288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3861" name="Line 21"/>
          <p:cNvSpPr>
            <a:spLocks noChangeShapeType="1"/>
          </p:cNvSpPr>
          <p:nvPr/>
        </p:nvSpPr>
        <p:spPr bwMode="auto">
          <a:xfrm flipV="1">
            <a:off x="2667000" y="2743200"/>
            <a:ext cx="0" cy="1524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pic>
        <p:nvPicPr>
          <p:cNvPr id="163865" name="Picture 25" descr="C:\Documents and Settings\takasi-i\My Documents\OS\image\キーボード.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8600"/>
            <a:ext cx="1314450" cy="503238"/>
          </a:xfrm>
          <a:prstGeom prst="rect">
            <a:avLst/>
          </a:prstGeom>
          <a:noFill/>
          <a:extLst>
            <a:ext uri="{909E8E84-426E-40DD-AFC4-6F175D3DCCD1}">
              <a14:hiddenFill xmlns:a14="http://schemas.microsoft.com/office/drawing/2010/main">
                <a:solidFill>
                  <a:srgbClr val="FFFFFF"/>
                </a:solidFill>
              </a14:hiddenFill>
            </a:ext>
          </a:extLst>
        </p:spPr>
      </p:pic>
      <p:sp>
        <p:nvSpPr>
          <p:cNvPr id="163866" name="Text Box 26"/>
          <p:cNvSpPr txBox="1">
            <a:spLocks noChangeArrowheads="1"/>
          </p:cNvSpPr>
          <p:nvPr/>
        </p:nvSpPr>
        <p:spPr bwMode="auto">
          <a:xfrm>
            <a:off x="304800" y="1981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CPU</a:t>
            </a:r>
          </a:p>
        </p:txBody>
      </p:sp>
      <p:sp>
        <p:nvSpPr>
          <p:cNvPr id="163867" name="Text Box 27"/>
          <p:cNvSpPr txBox="1">
            <a:spLocks noChangeArrowheads="1"/>
          </p:cNvSpPr>
          <p:nvPr/>
        </p:nvSpPr>
        <p:spPr bwMode="auto">
          <a:xfrm>
            <a:off x="228600" y="3505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r>
              <a:rPr lang="ja-JP" altLang="en-US"/>
              <a:t>装置</a:t>
            </a:r>
          </a:p>
        </p:txBody>
      </p:sp>
      <p:sp>
        <p:nvSpPr>
          <p:cNvPr id="163868" name="AutoShape 28"/>
          <p:cNvSpPr>
            <a:spLocks noChangeArrowheads="1"/>
          </p:cNvSpPr>
          <p:nvPr/>
        </p:nvSpPr>
        <p:spPr bwMode="auto">
          <a:xfrm>
            <a:off x="2819400" y="2057400"/>
            <a:ext cx="2209800" cy="457200"/>
          </a:xfrm>
          <a:prstGeom prst="wedgeRoundRectCallout">
            <a:avLst>
              <a:gd name="adj1" fmla="val -56898"/>
              <a:gd name="adj2" fmla="val 97222"/>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入力要求</a:t>
            </a:r>
          </a:p>
        </p:txBody>
      </p:sp>
      <p:sp>
        <p:nvSpPr>
          <p:cNvPr id="163869" name="Text Box 29"/>
          <p:cNvSpPr txBox="1">
            <a:spLocks noChangeArrowheads="1"/>
          </p:cNvSpPr>
          <p:nvPr/>
        </p:nvSpPr>
        <p:spPr bwMode="auto">
          <a:xfrm>
            <a:off x="457200" y="5334000"/>
            <a:ext cx="8180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しかし、プログラム1から直接</a:t>
            </a:r>
            <a:r>
              <a:rPr lang="en-US" altLang="ja-JP" sz="2800"/>
              <a:t>IO</a:t>
            </a:r>
            <a:r>
              <a:rPr lang="ja-JP" altLang="en-US" sz="2800"/>
              <a:t>装置を起動はできない</a:t>
            </a:r>
            <a:endParaRPr lang="en-US" altLang="ja-JP"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68"/>
                                        </p:tgtEl>
                                        <p:attrNameLst>
                                          <p:attrName>style.visibility</p:attrName>
                                        </p:attrNameLst>
                                      </p:cBhvr>
                                      <p:to>
                                        <p:strVal val="visible"/>
                                      </p:to>
                                    </p:set>
                                    <p:animEffect transition="in" filter="checkerboard(across)">
                                      <p:cBhvr>
                                        <p:cTn id="7" dur="500"/>
                                        <p:tgtEl>
                                          <p:spTgt spid="163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69"/>
                                        </p:tgtEl>
                                        <p:attrNameLst>
                                          <p:attrName>style.visibility</p:attrName>
                                        </p:attrNameLst>
                                      </p:cBhvr>
                                      <p:to>
                                        <p:strVal val="visible"/>
                                      </p:to>
                                    </p:set>
                                    <p:animEffect transition="in" filter="checkerboard(across)">
                                      <p:cBhvr>
                                        <p:cTn id="12" dur="500"/>
                                        <p:tgtEl>
                                          <p:spTgt spid="163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8" grpId="0" animBg="1" autoUpdateAnimBg="0"/>
      <p:bldP spid="16386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プログラム実行中の入力要求</a:t>
            </a:r>
          </a:p>
        </p:txBody>
      </p:sp>
      <p:sp>
        <p:nvSpPr>
          <p:cNvPr id="162819" name="Rectangle 3"/>
          <p:cNvSpPr>
            <a:spLocks noGrp="1" noChangeArrowheads="1"/>
          </p:cNvSpPr>
          <p:nvPr>
            <p:ph type="body" idx="1"/>
          </p:nvPr>
        </p:nvSpPr>
        <p:spPr>
          <a:xfrm>
            <a:off x="685800" y="1981200"/>
            <a:ext cx="7772400" cy="2286000"/>
          </a:xfrm>
        </p:spPr>
        <p:txBody>
          <a:bodyPr/>
          <a:lstStyle/>
          <a:p>
            <a:r>
              <a:rPr lang="ja-JP" altLang="en-US" dirty="0">
                <a:latin typeface="Times New Roman" panose="02020603050405020304" pitchFamily="18" charset="0"/>
              </a:rPr>
              <a:t>アプリケーションプログラムが</a:t>
            </a:r>
            <a:endParaRPr lang="en-US" altLang="ja-JP" dirty="0">
              <a:latin typeface="Times New Roman" panose="02020603050405020304" pitchFamily="18" charset="0"/>
            </a:endParaRPr>
          </a:p>
          <a:p>
            <a:pPr marL="0" indent="0">
              <a:buNone/>
            </a:pPr>
            <a:r>
              <a:rPr lang="ja-JP" altLang="en-US" dirty="0">
                <a:latin typeface="Times New Roman" panose="02020603050405020304" pitchFamily="18" charset="0"/>
              </a:rPr>
              <a:t>   直接</a:t>
            </a:r>
            <a:r>
              <a:rPr lang="en-US" altLang="ja-JP" dirty="0">
                <a:latin typeface="Times New Roman" panose="02020603050405020304" pitchFamily="18" charset="0"/>
              </a:rPr>
              <a:t>IO</a:t>
            </a:r>
            <a:r>
              <a:rPr lang="ja-JP" altLang="en-US" dirty="0">
                <a:latin typeface="Times New Roman" panose="02020603050405020304" pitchFamily="18" charset="0"/>
              </a:rPr>
              <a:t>装置を起動することはできない</a:t>
            </a:r>
          </a:p>
          <a:p>
            <a:pPr lvl="1"/>
            <a:r>
              <a:rPr lang="ja-JP" altLang="en-US" dirty="0">
                <a:latin typeface="Times New Roman" panose="02020603050405020304" pitchFamily="18" charset="0"/>
              </a:rPr>
              <a:t>どのプログラムが</a:t>
            </a:r>
            <a:r>
              <a:rPr lang="en-US" altLang="ja-JP" dirty="0">
                <a:latin typeface="Times New Roman" panose="02020603050405020304" pitchFamily="18" charset="0"/>
              </a:rPr>
              <a:t>IO</a:t>
            </a:r>
            <a:r>
              <a:rPr lang="ja-JP" altLang="en-US" dirty="0">
                <a:latin typeface="Times New Roman" panose="02020603050405020304" pitchFamily="18" charset="0"/>
              </a:rPr>
              <a:t>装置を使うかの管理</a:t>
            </a:r>
          </a:p>
          <a:p>
            <a:pPr lvl="1"/>
            <a:r>
              <a:rPr lang="ja-JP" altLang="en-US" dirty="0">
                <a:latin typeface="Times New Roman" panose="02020603050405020304" pitchFamily="18" charset="0"/>
              </a:rPr>
              <a:t>実行プログラムの切り替え</a:t>
            </a:r>
          </a:p>
        </p:txBody>
      </p:sp>
      <p:grpSp>
        <p:nvGrpSpPr>
          <p:cNvPr id="162824" name="Group 8"/>
          <p:cNvGrpSpPr>
            <a:grpSpLocks/>
          </p:cNvGrpSpPr>
          <p:nvPr/>
        </p:nvGrpSpPr>
        <p:grpSpPr bwMode="auto">
          <a:xfrm>
            <a:off x="1295400" y="4191000"/>
            <a:ext cx="6180138" cy="1112838"/>
            <a:chOff x="816" y="2640"/>
            <a:chExt cx="3893" cy="701"/>
          </a:xfrm>
        </p:grpSpPr>
        <p:sp>
          <p:nvSpPr>
            <p:cNvPr id="162820" name="Text Box 4"/>
            <p:cNvSpPr txBox="1">
              <a:spLocks noChangeArrowheads="1"/>
            </p:cNvSpPr>
            <p:nvPr/>
          </p:nvSpPr>
          <p:spPr bwMode="auto">
            <a:xfrm>
              <a:off x="816" y="2976"/>
              <a:ext cx="389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これらを処理するプログラムが必要</a:t>
              </a:r>
            </a:p>
          </p:txBody>
        </p:sp>
        <p:sp>
          <p:nvSpPr>
            <p:cNvPr id="162821" name="AutoShape 5"/>
            <p:cNvSpPr>
              <a:spLocks noChangeArrowheads="1"/>
            </p:cNvSpPr>
            <p:nvPr/>
          </p:nvSpPr>
          <p:spPr bwMode="auto">
            <a:xfrm>
              <a:off x="2496" y="2640"/>
              <a:ext cx="480" cy="24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2824"/>
                                        </p:tgtEl>
                                        <p:attrNameLst>
                                          <p:attrName>style.visibility</p:attrName>
                                        </p:attrNameLst>
                                      </p:cBhvr>
                                      <p:to>
                                        <p:strVal val="visible"/>
                                      </p:to>
                                    </p:set>
                                    <p:animEffect transition="in" filter="wipe(up)">
                                      <p:cBhvr>
                                        <p:cTn id="7" dur="500"/>
                                        <p:tgtEl>
                                          <p:spTgt spid="16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プログラム実行中の入力要求</a:t>
            </a:r>
          </a:p>
        </p:txBody>
      </p:sp>
      <p:sp>
        <p:nvSpPr>
          <p:cNvPr id="165891" name="Rectangle 3"/>
          <p:cNvSpPr>
            <a:spLocks noChangeArrowheads="1"/>
          </p:cNvSpPr>
          <p:nvPr/>
        </p:nvSpPr>
        <p:spPr bwMode="auto">
          <a:xfrm>
            <a:off x="1447800" y="1981200"/>
            <a:ext cx="7467600" cy="1295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5892" name="Rectangle 4"/>
          <p:cNvSpPr>
            <a:spLocks noChangeArrowheads="1"/>
          </p:cNvSpPr>
          <p:nvPr/>
        </p:nvSpPr>
        <p:spPr bwMode="auto">
          <a:xfrm>
            <a:off x="1447800" y="3733800"/>
            <a:ext cx="7467600" cy="1143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5893" name="Line 5"/>
          <p:cNvSpPr>
            <a:spLocks noChangeShapeType="1"/>
          </p:cNvSpPr>
          <p:nvPr/>
        </p:nvSpPr>
        <p:spPr bwMode="auto">
          <a:xfrm>
            <a:off x="1600200" y="2743200"/>
            <a:ext cx="1066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5894" name="Text Box 6"/>
          <p:cNvSpPr txBox="1">
            <a:spLocks noChangeArrowheads="1"/>
          </p:cNvSpPr>
          <p:nvPr/>
        </p:nvSpPr>
        <p:spPr bwMode="auto">
          <a:xfrm>
            <a:off x="0" y="2514600"/>
            <a:ext cx="15732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200"/>
              <a:t>プログラム1</a:t>
            </a:r>
          </a:p>
        </p:txBody>
      </p:sp>
      <p:sp>
        <p:nvSpPr>
          <p:cNvPr id="165895" name="Line 7"/>
          <p:cNvSpPr>
            <a:spLocks noChangeShapeType="1"/>
          </p:cNvSpPr>
          <p:nvPr/>
        </p:nvSpPr>
        <p:spPr bwMode="auto">
          <a:xfrm>
            <a:off x="4419600" y="4267200"/>
            <a:ext cx="18288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5896" name="Line 8"/>
          <p:cNvSpPr>
            <a:spLocks noChangeShapeType="1"/>
          </p:cNvSpPr>
          <p:nvPr/>
        </p:nvSpPr>
        <p:spPr bwMode="auto">
          <a:xfrm flipV="1">
            <a:off x="2667000" y="2743200"/>
            <a:ext cx="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pic>
        <p:nvPicPr>
          <p:cNvPr id="165897" name="Picture 9" descr="C:\Documents and Settings\takasi-i\My Documents\OS\image\キーボード.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38600"/>
            <a:ext cx="1314450" cy="503238"/>
          </a:xfrm>
          <a:prstGeom prst="rect">
            <a:avLst/>
          </a:prstGeom>
          <a:noFill/>
          <a:extLst>
            <a:ext uri="{909E8E84-426E-40DD-AFC4-6F175D3DCCD1}">
              <a14:hiddenFill xmlns:a14="http://schemas.microsoft.com/office/drawing/2010/main">
                <a:solidFill>
                  <a:srgbClr val="FFFFFF"/>
                </a:solidFill>
              </a14:hiddenFill>
            </a:ext>
          </a:extLst>
        </p:spPr>
      </p:pic>
      <p:sp>
        <p:nvSpPr>
          <p:cNvPr id="165898" name="Text Box 10"/>
          <p:cNvSpPr txBox="1">
            <a:spLocks noChangeArrowheads="1"/>
          </p:cNvSpPr>
          <p:nvPr/>
        </p:nvSpPr>
        <p:spPr bwMode="auto">
          <a:xfrm>
            <a:off x="304800" y="1981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CPU</a:t>
            </a:r>
          </a:p>
        </p:txBody>
      </p:sp>
      <p:sp>
        <p:nvSpPr>
          <p:cNvPr id="165899" name="Text Box 11"/>
          <p:cNvSpPr txBox="1">
            <a:spLocks noChangeArrowheads="1"/>
          </p:cNvSpPr>
          <p:nvPr/>
        </p:nvSpPr>
        <p:spPr bwMode="auto">
          <a:xfrm>
            <a:off x="228600" y="3505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r>
              <a:rPr lang="ja-JP" altLang="en-US"/>
              <a:t>装置</a:t>
            </a:r>
          </a:p>
        </p:txBody>
      </p:sp>
      <p:grpSp>
        <p:nvGrpSpPr>
          <p:cNvPr id="165904" name="Group 16"/>
          <p:cNvGrpSpPr>
            <a:grpSpLocks/>
          </p:cNvGrpSpPr>
          <p:nvPr/>
        </p:nvGrpSpPr>
        <p:grpSpPr bwMode="auto">
          <a:xfrm>
            <a:off x="2667000" y="2133600"/>
            <a:ext cx="1784350" cy="914400"/>
            <a:chOff x="1680" y="1344"/>
            <a:chExt cx="1124" cy="576"/>
          </a:xfrm>
        </p:grpSpPr>
        <p:sp>
          <p:nvSpPr>
            <p:cNvPr id="165902" name="Line 14"/>
            <p:cNvSpPr>
              <a:spLocks noChangeShapeType="1"/>
            </p:cNvSpPr>
            <p:nvPr/>
          </p:nvSpPr>
          <p:spPr bwMode="auto">
            <a:xfrm>
              <a:off x="1680" y="1920"/>
              <a:ext cx="1104"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5903" name="Text Box 15"/>
            <p:cNvSpPr txBox="1">
              <a:spLocks noChangeArrowheads="1"/>
            </p:cNvSpPr>
            <p:nvPr/>
          </p:nvSpPr>
          <p:spPr bwMode="auto">
            <a:xfrm>
              <a:off x="1728" y="1344"/>
              <a:ext cx="10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入力処理用</a:t>
              </a:r>
            </a:p>
            <a:p>
              <a:r>
                <a:rPr lang="ja-JP" altLang="en-US"/>
                <a:t>プログラム</a:t>
              </a:r>
            </a:p>
          </p:txBody>
        </p:sp>
      </p:grpSp>
      <p:sp>
        <p:nvSpPr>
          <p:cNvPr id="165905" name="Line 17"/>
          <p:cNvSpPr>
            <a:spLocks noChangeShapeType="1"/>
          </p:cNvSpPr>
          <p:nvPr/>
        </p:nvSpPr>
        <p:spPr bwMode="auto">
          <a:xfrm>
            <a:off x="4419600" y="3048000"/>
            <a:ext cx="0" cy="1219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left)">
                                      <p:cBhvr>
                                        <p:cTn id="7" dur="500"/>
                                        <p:tgtEl>
                                          <p:spTgt spid="165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5896"/>
                                        </p:tgtEl>
                                        <p:attrNameLst>
                                          <p:attrName>style.visibility</p:attrName>
                                        </p:attrNameLst>
                                      </p:cBhvr>
                                      <p:to>
                                        <p:strVal val="visible"/>
                                      </p:to>
                                    </p:set>
                                    <p:animEffect transition="in" filter="wipe(up)">
                                      <p:cBhvr>
                                        <p:cTn id="12" dur="500"/>
                                        <p:tgtEl>
                                          <p:spTgt spid="16589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65904"/>
                                        </p:tgtEl>
                                        <p:attrNameLst>
                                          <p:attrName>style.visibility</p:attrName>
                                        </p:attrNameLst>
                                      </p:cBhvr>
                                      <p:to>
                                        <p:strVal val="visible"/>
                                      </p:to>
                                    </p:set>
                                    <p:animEffect transition="in" filter="wipe(left)">
                                      <p:cBhvr>
                                        <p:cTn id="16" dur="500"/>
                                        <p:tgtEl>
                                          <p:spTgt spid="1659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5905"/>
                                        </p:tgtEl>
                                        <p:attrNameLst>
                                          <p:attrName>style.visibility</p:attrName>
                                        </p:attrNameLst>
                                      </p:cBhvr>
                                      <p:to>
                                        <p:strVal val="visible"/>
                                      </p:to>
                                    </p:set>
                                    <p:animEffect transition="in" filter="wipe(up)">
                                      <p:cBhvr>
                                        <p:cTn id="21" dur="500"/>
                                        <p:tgtEl>
                                          <p:spTgt spid="165905"/>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5895"/>
                                        </p:tgtEl>
                                        <p:attrNameLst>
                                          <p:attrName>style.visibility</p:attrName>
                                        </p:attrNameLst>
                                      </p:cBhvr>
                                      <p:to>
                                        <p:strVal val="visible"/>
                                      </p:to>
                                    </p:set>
                                    <p:animEffect transition="in" filter="wipe(left)">
                                      <p:cBhvr>
                                        <p:cTn id="25" dur="500"/>
                                        <p:tgtEl>
                                          <p:spTgt spid="165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5" grpId="0" animBg="1"/>
      <p:bldP spid="165896" grpId="0" animBg="1"/>
      <p:bldP spid="1659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800100"/>
            <a:ext cx="7772400" cy="762000"/>
          </a:xfrm>
        </p:spPr>
        <p:txBody>
          <a:bodyPr/>
          <a:lstStyle/>
          <a:p>
            <a:r>
              <a:rPr lang="ja-JP" altLang="en-US"/>
              <a:t>特別な処理を行うプログラム</a:t>
            </a:r>
          </a:p>
        </p:txBody>
      </p:sp>
      <p:sp>
        <p:nvSpPr>
          <p:cNvPr id="166915" name="Rectangle 3"/>
          <p:cNvSpPr>
            <a:spLocks noGrp="1" noChangeArrowheads="1"/>
          </p:cNvSpPr>
          <p:nvPr>
            <p:ph type="body" idx="1"/>
          </p:nvPr>
        </p:nvSpPr>
        <p:spPr>
          <a:xfrm>
            <a:off x="685800" y="1981200"/>
            <a:ext cx="7772400" cy="1828800"/>
          </a:xfrm>
        </p:spPr>
        <p:txBody>
          <a:bodyPr/>
          <a:lstStyle/>
          <a:p>
            <a:r>
              <a:rPr lang="ja-JP" altLang="en-US"/>
              <a:t>特別な処理を行うプログラム</a:t>
            </a:r>
          </a:p>
          <a:p>
            <a:pPr lvl="1"/>
            <a:r>
              <a:rPr lang="ja-JP" altLang="en-US"/>
              <a:t>プログラム切り替え用プログラム</a:t>
            </a:r>
          </a:p>
          <a:p>
            <a:pPr lvl="1"/>
            <a:r>
              <a:rPr lang="ja-JP" altLang="en-US"/>
              <a:t>入出力処理用プログラム</a:t>
            </a:r>
          </a:p>
        </p:txBody>
      </p:sp>
      <p:sp>
        <p:nvSpPr>
          <p:cNvPr id="166916" name="Line 4"/>
          <p:cNvSpPr>
            <a:spLocks noChangeShapeType="1"/>
          </p:cNvSpPr>
          <p:nvPr/>
        </p:nvSpPr>
        <p:spPr bwMode="auto">
          <a:xfrm>
            <a:off x="1143000" y="4191000"/>
            <a:ext cx="1143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17" name="Line 5"/>
          <p:cNvSpPr>
            <a:spLocks noChangeShapeType="1"/>
          </p:cNvSpPr>
          <p:nvPr/>
        </p:nvSpPr>
        <p:spPr bwMode="auto">
          <a:xfrm>
            <a:off x="2286000" y="4191000"/>
            <a:ext cx="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18" name="Line 6"/>
          <p:cNvSpPr>
            <a:spLocks noChangeShapeType="1"/>
          </p:cNvSpPr>
          <p:nvPr/>
        </p:nvSpPr>
        <p:spPr bwMode="auto">
          <a:xfrm>
            <a:off x="2286000" y="4495800"/>
            <a:ext cx="1143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19" name="Line 7"/>
          <p:cNvSpPr>
            <a:spLocks noChangeShapeType="1"/>
          </p:cNvSpPr>
          <p:nvPr/>
        </p:nvSpPr>
        <p:spPr bwMode="auto">
          <a:xfrm>
            <a:off x="3429000" y="4495800"/>
            <a:ext cx="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0" name="Line 8"/>
          <p:cNvSpPr>
            <a:spLocks noChangeShapeType="1"/>
          </p:cNvSpPr>
          <p:nvPr/>
        </p:nvSpPr>
        <p:spPr bwMode="auto">
          <a:xfrm>
            <a:off x="3429000" y="4800600"/>
            <a:ext cx="1143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1" name="Line 9"/>
          <p:cNvSpPr>
            <a:spLocks noChangeShapeType="1"/>
          </p:cNvSpPr>
          <p:nvPr/>
        </p:nvSpPr>
        <p:spPr bwMode="auto">
          <a:xfrm>
            <a:off x="4876800" y="5257800"/>
            <a:ext cx="1143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2" name="Line 10"/>
          <p:cNvSpPr>
            <a:spLocks noChangeShapeType="1"/>
          </p:cNvSpPr>
          <p:nvPr/>
        </p:nvSpPr>
        <p:spPr bwMode="auto">
          <a:xfrm>
            <a:off x="6019800" y="4495800"/>
            <a:ext cx="0" cy="76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3" name="Line 11"/>
          <p:cNvSpPr>
            <a:spLocks noChangeShapeType="1"/>
          </p:cNvSpPr>
          <p:nvPr/>
        </p:nvSpPr>
        <p:spPr bwMode="auto">
          <a:xfrm>
            <a:off x="6019800" y="4495800"/>
            <a:ext cx="1143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4" name="Line 12"/>
          <p:cNvSpPr>
            <a:spLocks noChangeShapeType="1"/>
          </p:cNvSpPr>
          <p:nvPr/>
        </p:nvSpPr>
        <p:spPr bwMode="auto">
          <a:xfrm>
            <a:off x="7162800" y="4191000"/>
            <a:ext cx="0" cy="228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5" name="Line 13"/>
          <p:cNvSpPr>
            <a:spLocks noChangeShapeType="1"/>
          </p:cNvSpPr>
          <p:nvPr/>
        </p:nvSpPr>
        <p:spPr bwMode="auto">
          <a:xfrm>
            <a:off x="7162800" y="4191000"/>
            <a:ext cx="1143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6" name="Rectangle 14"/>
          <p:cNvSpPr>
            <a:spLocks noChangeArrowheads="1"/>
          </p:cNvSpPr>
          <p:nvPr/>
        </p:nvSpPr>
        <p:spPr bwMode="auto">
          <a:xfrm>
            <a:off x="990600" y="3962400"/>
            <a:ext cx="7467600" cy="990600"/>
          </a:xfrm>
          <a:prstGeom prst="rect">
            <a:avLst/>
          </a:prstGeom>
          <a:noFill/>
          <a:ln w="1905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6927" name="Rectangle 15"/>
          <p:cNvSpPr>
            <a:spLocks noChangeArrowheads="1"/>
          </p:cNvSpPr>
          <p:nvPr/>
        </p:nvSpPr>
        <p:spPr bwMode="auto">
          <a:xfrm>
            <a:off x="990600" y="5029200"/>
            <a:ext cx="7467600" cy="457200"/>
          </a:xfrm>
          <a:prstGeom prst="rect">
            <a:avLst/>
          </a:prstGeom>
          <a:noFill/>
          <a:ln w="1905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6928" name="Text Box 16"/>
          <p:cNvSpPr txBox="1">
            <a:spLocks noChangeArrowheads="1"/>
          </p:cNvSpPr>
          <p:nvPr/>
        </p:nvSpPr>
        <p:spPr bwMode="auto">
          <a:xfrm>
            <a:off x="288925" y="4232275"/>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CPU</a:t>
            </a:r>
          </a:p>
        </p:txBody>
      </p:sp>
      <p:sp>
        <p:nvSpPr>
          <p:cNvPr id="166929" name="Text Box 17"/>
          <p:cNvSpPr txBox="1">
            <a:spLocks noChangeArrowheads="1"/>
          </p:cNvSpPr>
          <p:nvPr/>
        </p:nvSpPr>
        <p:spPr bwMode="auto">
          <a:xfrm>
            <a:off x="0" y="5029200"/>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IO</a:t>
            </a:r>
            <a:r>
              <a:rPr lang="ja-JP" altLang="en-US"/>
              <a:t>装置</a:t>
            </a:r>
          </a:p>
        </p:txBody>
      </p:sp>
      <p:sp>
        <p:nvSpPr>
          <p:cNvPr id="166930" name="AutoShape 18"/>
          <p:cNvSpPr>
            <a:spLocks noChangeArrowheads="1"/>
          </p:cNvSpPr>
          <p:nvPr/>
        </p:nvSpPr>
        <p:spPr bwMode="auto">
          <a:xfrm>
            <a:off x="1981200" y="4343400"/>
            <a:ext cx="5410200" cy="381000"/>
          </a:xfrm>
          <a:prstGeom prst="roundRect">
            <a:avLst>
              <a:gd name="adj" fmla="val 16667"/>
            </a:avLst>
          </a:prstGeom>
          <a:noFill/>
          <a:ln w="38100">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6931" name="Text Box 19"/>
          <p:cNvSpPr txBox="1">
            <a:spLocks noChangeArrowheads="1"/>
          </p:cNvSpPr>
          <p:nvPr/>
        </p:nvSpPr>
        <p:spPr bwMode="auto">
          <a:xfrm>
            <a:off x="3810000" y="5562600"/>
            <a:ext cx="3008313"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a:t>カーネル</a:t>
            </a:r>
            <a:r>
              <a:rPr lang="ja-JP" altLang="en-US" sz="2800"/>
              <a:t>(</a:t>
            </a:r>
            <a:r>
              <a:rPr lang="en-US" altLang="ja-JP" sz="2800"/>
              <a:t>kernel)</a:t>
            </a:r>
          </a:p>
          <a:p>
            <a:r>
              <a:rPr lang="en-US" altLang="ja-JP" sz="2800"/>
              <a:t>OS</a:t>
            </a:r>
            <a:r>
              <a:rPr lang="ja-JP" altLang="en-US" sz="2800"/>
              <a:t>の中核部分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6930"/>
                                        </p:tgtEl>
                                        <p:attrNameLst>
                                          <p:attrName>style.visibility</p:attrName>
                                        </p:attrNameLst>
                                      </p:cBhvr>
                                      <p:to>
                                        <p:strVal val="visible"/>
                                      </p:to>
                                    </p:set>
                                    <p:animEffect transition="in" filter="checkerboard(across)">
                                      <p:cBhvr>
                                        <p:cTn id="7" dur="500"/>
                                        <p:tgtEl>
                                          <p:spTgt spid="166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6931"/>
                                        </p:tgtEl>
                                        <p:attrNameLst>
                                          <p:attrName>style.visibility</p:attrName>
                                        </p:attrNameLst>
                                      </p:cBhvr>
                                      <p:to>
                                        <p:strVal val="visible"/>
                                      </p:to>
                                    </p:set>
                                    <p:animEffect transition="in" filter="checkerboard(across)">
                                      <p:cBhvr>
                                        <p:cTn id="12" dur="500"/>
                                        <p:tgtEl>
                                          <p:spTgt spid="166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30" grpId="0" animBg="1"/>
      <p:bldP spid="16693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カーネル</a:t>
            </a:r>
            <a:r>
              <a:rPr lang="ja-JP" altLang="en-US" sz="3600">
                <a:latin typeface="Times New Roman" panose="02020603050405020304" pitchFamily="18" charset="0"/>
              </a:rPr>
              <a:t>(</a:t>
            </a:r>
            <a:r>
              <a:rPr lang="en-US" altLang="ja-JP" sz="3600">
                <a:latin typeface="Times New Roman" panose="02020603050405020304" pitchFamily="18" charset="0"/>
              </a:rPr>
              <a:t>kernel)</a:t>
            </a:r>
          </a:p>
        </p:txBody>
      </p:sp>
      <p:sp>
        <p:nvSpPr>
          <p:cNvPr id="68611" name="Rectangle 3"/>
          <p:cNvSpPr>
            <a:spLocks noGrp="1" noChangeArrowheads="1"/>
          </p:cNvSpPr>
          <p:nvPr>
            <p:ph type="body" idx="1"/>
          </p:nvPr>
        </p:nvSpPr>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の基本的なサービス</a:t>
            </a:r>
          </a:p>
          <a:p>
            <a:pPr lvl="1" eaLnBrk="1" hangingPunct="1"/>
            <a:r>
              <a:rPr lang="ja-JP" altLang="en-US">
                <a:latin typeface="Times New Roman" panose="02020603050405020304" pitchFamily="18" charset="0"/>
              </a:rPr>
              <a:t>資源の割付と保護</a:t>
            </a:r>
          </a:p>
          <a:p>
            <a:pPr lvl="1" eaLnBrk="1" hangingPunct="1"/>
            <a:r>
              <a:rPr lang="ja-JP" altLang="en-US">
                <a:latin typeface="Times New Roman" panose="02020603050405020304" pitchFamily="18" charset="0"/>
              </a:rPr>
              <a:t>プログラムの実行</a:t>
            </a:r>
          </a:p>
          <a:p>
            <a:pPr lvl="1" eaLnBrk="1" hangingPunct="1"/>
            <a:r>
              <a:rPr lang="ja-JP" altLang="en-US">
                <a:latin typeface="Times New Roman" panose="02020603050405020304" pitchFamily="18" charset="0"/>
              </a:rPr>
              <a:t>入出力操作</a:t>
            </a:r>
          </a:p>
          <a:p>
            <a:pPr lvl="1" eaLnBrk="1" hangingPunct="1"/>
            <a:r>
              <a:rPr lang="ja-JP" altLang="en-US">
                <a:latin typeface="Times New Roman" panose="02020603050405020304" pitchFamily="18" charset="0"/>
              </a:rPr>
              <a:t>ファイル操作</a:t>
            </a:r>
          </a:p>
        </p:txBody>
      </p:sp>
      <p:sp>
        <p:nvSpPr>
          <p:cNvPr id="151556" name="Text Box 4"/>
          <p:cNvSpPr txBox="1">
            <a:spLocks noChangeArrowheads="1"/>
          </p:cNvSpPr>
          <p:nvPr/>
        </p:nvSpPr>
        <p:spPr bwMode="auto">
          <a:xfrm>
            <a:off x="1295400" y="4876800"/>
            <a:ext cx="5008563"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4000" dirty="0">
                <a:latin typeface="Times New Roman" panose="02020603050405020304" pitchFamily="18" charset="0"/>
              </a:rPr>
              <a:t>カーネル</a:t>
            </a:r>
            <a:r>
              <a:rPr lang="ja-JP" altLang="en-US" sz="2800" dirty="0">
                <a:latin typeface="Times New Roman" panose="02020603050405020304" pitchFamily="18" charset="0"/>
              </a:rPr>
              <a:t>(</a:t>
            </a:r>
            <a:r>
              <a:rPr lang="en-US" altLang="ja-JP" sz="2800" dirty="0">
                <a:latin typeface="Times New Roman" panose="02020603050405020304" pitchFamily="18" charset="0"/>
              </a:rPr>
              <a:t>kernel)</a:t>
            </a:r>
          </a:p>
          <a:p>
            <a:pPr eaLnBrk="1" hangingPunct="1">
              <a:spcBef>
                <a:spcPct val="0"/>
              </a:spcBef>
              <a:buSzTx/>
              <a:buFontTx/>
              <a:buNone/>
            </a:pPr>
            <a:r>
              <a:rPr lang="ja-JP" altLang="en-US" sz="2800" dirty="0">
                <a:latin typeface="Times New Roman" panose="02020603050405020304" pitchFamily="18" charset="0"/>
              </a:rPr>
              <a:t>基本的サービスを行う</a:t>
            </a:r>
            <a:r>
              <a:rPr lang="en-US" altLang="ja-JP" sz="2800" dirty="0">
                <a:latin typeface="Times New Roman" panose="02020603050405020304" pitchFamily="18" charset="0"/>
              </a:rPr>
              <a:t>OS</a:t>
            </a:r>
            <a:r>
              <a:rPr lang="ja-JP" altLang="en-US" sz="2800" dirty="0">
                <a:latin typeface="Times New Roman" panose="02020603050405020304" pitchFamily="18" charset="0"/>
              </a:rPr>
              <a:t>の根幹</a:t>
            </a:r>
            <a:endParaRPr lang="en-US" altLang="ja-JP" sz="2800" dirty="0">
              <a:latin typeface="Times New Roman" panose="02020603050405020304" pitchFamily="18" charset="0"/>
            </a:endParaRPr>
          </a:p>
        </p:txBody>
      </p:sp>
      <p:sp>
        <p:nvSpPr>
          <p:cNvPr id="2" name="テキスト ボックス 1">
            <a:extLst>
              <a:ext uri="{FF2B5EF4-FFF2-40B4-BE49-F238E27FC236}">
                <a16:creationId xmlns:a16="http://schemas.microsoft.com/office/drawing/2014/main" id="{C1732917-D75A-4FC4-80E3-93B57F1DFA56}"/>
              </a:ext>
            </a:extLst>
          </p:cNvPr>
          <p:cNvSpPr txBox="1"/>
          <p:nvPr/>
        </p:nvSpPr>
        <p:spPr>
          <a:xfrm>
            <a:off x="2453229" y="6096000"/>
            <a:ext cx="4461478" cy="523220"/>
          </a:xfrm>
          <a:prstGeom prst="rect">
            <a:avLst/>
          </a:prstGeom>
          <a:noFill/>
        </p:spPr>
        <p:txBody>
          <a:bodyPr wrap="none" rtlCol="0">
            <a:spAutoFit/>
          </a:bodyPr>
          <a:lstStyle/>
          <a:p>
            <a:r>
              <a:rPr kumimoji="1" lang="ja-JP" altLang="en-US" sz="2800" dirty="0"/>
              <a:t>制御プログラムとしての役割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additive="base">
                                        <p:cTn id="7" dur="500" fill="hold"/>
                                        <p:tgtEl>
                                          <p:spTgt spid="151556"/>
                                        </p:tgtEl>
                                        <p:attrNameLst>
                                          <p:attrName>ppt_x</p:attrName>
                                        </p:attrNameLst>
                                      </p:cBhvr>
                                      <p:tavLst>
                                        <p:tav tm="0">
                                          <p:val>
                                            <p:strVal val="#ppt_x"/>
                                          </p:val>
                                        </p:tav>
                                        <p:tav tm="100000">
                                          <p:val>
                                            <p:strVal val="#ppt_x"/>
                                          </p:val>
                                        </p:tav>
                                      </p:tavLst>
                                    </p:anim>
                                    <p:anim calcmode="lin" valueType="num">
                                      <p:cBhvr additive="base">
                                        <p:cTn id="8" dur="500" fill="hold"/>
                                        <p:tgtEl>
                                          <p:spTgt spid="151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utoUpdateAnimBg="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カーネル</a:t>
            </a:r>
          </a:p>
        </p:txBody>
      </p:sp>
      <p:grpSp>
        <p:nvGrpSpPr>
          <p:cNvPr id="69635" name="Group 3"/>
          <p:cNvGrpSpPr>
            <a:grpSpLocks/>
          </p:cNvGrpSpPr>
          <p:nvPr/>
        </p:nvGrpSpPr>
        <p:grpSpPr bwMode="auto">
          <a:xfrm>
            <a:off x="533400" y="6019800"/>
            <a:ext cx="7086600" cy="701675"/>
            <a:chOff x="624" y="3696"/>
            <a:chExt cx="4464" cy="442"/>
          </a:xfrm>
        </p:grpSpPr>
        <p:pic>
          <p:nvPicPr>
            <p:cNvPr id="69679" name="Picture 4" descr="C:\Documents and Settings\Takashi\My Documents\OS\image\icon-p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3696"/>
              <a:ext cx="52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80" name="Text Box 5"/>
            <p:cNvSpPr txBox="1">
              <a:spLocks noChangeArrowheads="1"/>
            </p:cNvSpPr>
            <p:nvPr/>
          </p:nvSpPr>
          <p:spPr bwMode="auto">
            <a:xfrm>
              <a:off x="1584" y="3744"/>
              <a:ext cx="1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ハードウェア</a:t>
              </a:r>
            </a:p>
          </p:txBody>
        </p:sp>
        <p:sp>
          <p:nvSpPr>
            <p:cNvPr id="69681" name="Rectangle 6"/>
            <p:cNvSpPr>
              <a:spLocks noChangeArrowheads="1"/>
            </p:cNvSpPr>
            <p:nvPr/>
          </p:nvSpPr>
          <p:spPr bwMode="auto">
            <a:xfrm>
              <a:off x="624" y="3696"/>
              <a:ext cx="4464" cy="43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69682" name="Text Box 7"/>
            <p:cNvSpPr txBox="1">
              <a:spLocks noChangeArrowheads="1"/>
            </p:cNvSpPr>
            <p:nvPr/>
          </p:nvSpPr>
          <p:spPr bwMode="auto">
            <a:xfrm>
              <a:off x="3120" y="3696"/>
              <a:ext cx="158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機械語, 物理デバイス</a:t>
              </a:r>
            </a:p>
            <a:p>
              <a:pPr eaLnBrk="1" hangingPunct="1">
                <a:spcBef>
                  <a:spcPct val="0"/>
                </a:spcBef>
                <a:buSzTx/>
                <a:buFontTx/>
                <a:buNone/>
              </a:pPr>
              <a:r>
                <a:rPr lang="ja-JP" altLang="en-US" sz="2000">
                  <a:latin typeface="Times New Roman" panose="02020603050405020304" pitchFamily="18" charset="0"/>
                </a:rPr>
                <a:t>マイクロプログラム 等</a:t>
              </a:r>
            </a:p>
          </p:txBody>
        </p:sp>
      </p:grpSp>
      <p:grpSp>
        <p:nvGrpSpPr>
          <p:cNvPr id="69636" name="Group 8"/>
          <p:cNvGrpSpPr>
            <a:grpSpLocks/>
          </p:cNvGrpSpPr>
          <p:nvPr/>
        </p:nvGrpSpPr>
        <p:grpSpPr bwMode="auto">
          <a:xfrm>
            <a:off x="533400" y="2438400"/>
            <a:ext cx="7086600" cy="762000"/>
            <a:chOff x="576" y="1536"/>
            <a:chExt cx="4464" cy="480"/>
          </a:xfrm>
        </p:grpSpPr>
        <p:sp>
          <p:nvSpPr>
            <p:cNvPr id="69672" name="Rectangle 9"/>
            <p:cNvSpPr>
              <a:spLocks noChangeArrowheads="1"/>
            </p:cNvSpPr>
            <p:nvPr/>
          </p:nvSpPr>
          <p:spPr bwMode="auto">
            <a:xfrm>
              <a:off x="576" y="1536"/>
              <a:ext cx="4464"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p:nvSpPr>
            <p:cNvPr id="69673" name="Text Box 10"/>
            <p:cNvSpPr txBox="1">
              <a:spLocks noChangeArrowheads="1"/>
            </p:cNvSpPr>
            <p:nvPr/>
          </p:nvSpPr>
          <p:spPr bwMode="auto">
            <a:xfrm>
              <a:off x="1824" y="1632"/>
              <a:ext cx="22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アプリケーションプログラム</a:t>
              </a:r>
            </a:p>
          </p:txBody>
        </p:sp>
        <p:grpSp>
          <p:nvGrpSpPr>
            <p:cNvPr id="69674" name="Group 11"/>
            <p:cNvGrpSpPr>
              <a:grpSpLocks noChangeAspect="1"/>
            </p:cNvGrpSpPr>
            <p:nvPr/>
          </p:nvGrpSpPr>
          <p:grpSpPr bwMode="auto">
            <a:xfrm>
              <a:off x="864" y="1536"/>
              <a:ext cx="524" cy="468"/>
              <a:chOff x="2304" y="1584"/>
              <a:chExt cx="1740" cy="1554"/>
            </a:xfrm>
          </p:grpSpPr>
          <p:sp>
            <p:nvSpPr>
              <p:cNvPr id="69675" name="Film"/>
              <p:cNvSpPr>
                <a:spLocks noChangeAspect="1"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69676" name="Sound"/>
              <p:cNvSpPr>
                <a:spLocks noChangeAspect="1"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69677" name="Photo"/>
              <p:cNvSpPr>
                <a:spLocks noChangeAspect="1"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69678" name="Music"/>
              <p:cNvSpPr>
                <a:spLocks noChangeAspect="1"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grpSp>
      <p:grpSp>
        <p:nvGrpSpPr>
          <p:cNvPr id="69637" name="Group 16"/>
          <p:cNvGrpSpPr>
            <a:grpSpLocks/>
          </p:cNvGrpSpPr>
          <p:nvPr/>
        </p:nvGrpSpPr>
        <p:grpSpPr bwMode="auto">
          <a:xfrm>
            <a:off x="533400" y="3276600"/>
            <a:ext cx="7086600" cy="701675"/>
            <a:chOff x="624" y="2208"/>
            <a:chExt cx="4464" cy="442"/>
          </a:xfrm>
        </p:grpSpPr>
        <p:sp>
          <p:nvSpPr>
            <p:cNvPr id="69663" name="Rectangle 17"/>
            <p:cNvSpPr>
              <a:spLocks noChangeArrowheads="1"/>
            </p:cNvSpPr>
            <p:nvPr/>
          </p:nvSpPr>
          <p:spPr bwMode="auto">
            <a:xfrm>
              <a:off x="624" y="2208"/>
              <a:ext cx="4464"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69664" name="Text Box 18"/>
            <p:cNvSpPr txBox="1">
              <a:spLocks noChangeArrowheads="1"/>
            </p:cNvSpPr>
            <p:nvPr/>
          </p:nvSpPr>
          <p:spPr bwMode="auto">
            <a:xfrm>
              <a:off x="1488" y="2256"/>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システムプログラム</a:t>
              </a:r>
            </a:p>
          </p:txBody>
        </p:sp>
        <p:sp>
          <p:nvSpPr>
            <p:cNvPr id="69665" name="Text Box 19"/>
            <p:cNvSpPr txBox="1">
              <a:spLocks noChangeArrowheads="1"/>
            </p:cNvSpPr>
            <p:nvPr/>
          </p:nvSpPr>
          <p:spPr bwMode="auto">
            <a:xfrm>
              <a:off x="3264" y="2208"/>
              <a:ext cx="140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エディタ, コンパイラ</a:t>
              </a:r>
            </a:p>
            <a:p>
              <a:pPr eaLnBrk="1" hangingPunct="1">
                <a:spcBef>
                  <a:spcPct val="0"/>
                </a:spcBef>
                <a:buSzTx/>
                <a:buFontTx/>
                <a:buNone/>
              </a:pPr>
              <a:r>
                <a:rPr lang="ja-JP" altLang="en-US" sz="2000">
                  <a:latin typeface="Times New Roman" panose="02020603050405020304" pitchFamily="18" charset="0"/>
                </a:rPr>
                <a:t>リンカ, ローダ 等</a:t>
              </a:r>
            </a:p>
          </p:txBody>
        </p:sp>
        <p:grpSp>
          <p:nvGrpSpPr>
            <p:cNvPr id="69666" name="Group 20"/>
            <p:cNvGrpSpPr>
              <a:grpSpLocks/>
            </p:cNvGrpSpPr>
            <p:nvPr/>
          </p:nvGrpSpPr>
          <p:grpSpPr bwMode="auto">
            <a:xfrm>
              <a:off x="864" y="2256"/>
              <a:ext cx="480" cy="336"/>
              <a:chOff x="1968" y="1200"/>
              <a:chExt cx="480" cy="336"/>
            </a:xfrm>
          </p:grpSpPr>
          <p:sp>
            <p:nvSpPr>
              <p:cNvPr id="69667" name="Rectangle 21"/>
              <p:cNvSpPr>
                <a:spLocks noChangeArrowheads="1"/>
              </p:cNvSpPr>
              <p:nvPr/>
            </p:nvSpPr>
            <p:spPr bwMode="auto">
              <a:xfrm>
                <a:off x="1968" y="1200"/>
                <a:ext cx="480" cy="33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69668" name="Rectangle 22"/>
              <p:cNvSpPr>
                <a:spLocks noChangeArrowheads="1"/>
              </p:cNvSpPr>
              <p:nvPr/>
            </p:nvSpPr>
            <p:spPr bwMode="auto">
              <a:xfrm>
                <a:off x="1968" y="1200"/>
                <a:ext cx="480" cy="4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69669" name="Line 23"/>
              <p:cNvSpPr>
                <a:spLocks noChangeShapeType="1"/>
              </p:cNvSpPr>
              <p:nvPr/>
            </p:nvSpPr>
            <p:spPr bwMode="auto">
              <a:xfrm>
                <a:off x="2016" y="1296"/>
                <a:ext cx="144"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70" name="Line 24"/>
              <p:cNvSpPr>
                <a:spLocks noChangeShapeType="1"/>
              </p:cNvSpPr>
              <p:nvPr/>
            </p:nvSpPr>
            <p:spPr bwMode="auto">
              <a:xfrm>
                <a:off x="2016" y="1344"/>
                <a:ext cx="192"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71" name="Line 25"/>
              <p:cNvSpPr>
                <a:spLocks noChangeShapeType="1"/>
              </p:cNvSpPr>
              <p:nvPr/>
            </p:nvSpPr>
            <p:spPr bwMode="auto">
              <a:xfrm>
                <a:off x="2016" y="1392"/>
                <a:ext cx="144"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grpSp>
        <p:nvGrpSpPr>
          <p:cNvPr id="69643" name="Group 39"/>
          <p:cNvGrpSpPr>
            <a:grpSpLocks/>
          </p:cNvGrpSpPr>
          <p:nvPr/>
        </p:nvGrpSpPr>
        <p:grpSpPr bwMode="auto">
          <a:xfrm>
            <a:off x="533400" y="4038600"/>
            <a:ext cx="7086600" cy="1905000"/>
            <a:chOff x="624" y="2544"/>
            <a:chExt cx="4464" cy="1200"/>
          </a:xfrm>
        </p:grpSpPr>
        <p:sp>
          <p:nvSpPr>
            <p:cNvPr id="69652" name="Rectangle 40"/>
            <p:cNvSpPr>
              <a:spLocks noChangeArrowheads="1"/>
            </p:cNvSpPr>
            <p:nvPr/>
          </p:nvSpPr>
          <p:spPr bwMode="auto">
            <a:xfrm>
              <a:off x="624" y="2544"/>
              <a:ext cx="4464" cy="1200"/>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p:nvSpPr>
            <p:cNvPr id="69653" name="Text Box 41"/>
            <p:cNvSpPr txBox="1">
              <a:spLocks noChangeArrowheads="1"/>
            </p:cNvSpPr>
            <p:nvPr/>
          </p:nvSpPr>
          <p:spPr bwMode="auto">
            <a:xfrm>
              <a:off x="672" y="2592"/>
              <a:ext cx="83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solidFill>
                    <a:schemeClr val="bg2"/>
                  </a:solidFill>
                  <a:latin typeface="Times New Roman" panose="02020603050405020304" pitchFamily="18" charset="0"/>
                </a:rPr>
                <a:t>カーネル</a:t>
              </a:r>
            </a:p>
            <a:p>
              <a:pPr eaLnBrk="1" hangingPunct="1">
                <a:spcBef>
                  <a:spcPct val="0"/>
                </a:spcBef>
                <a:buSzTx/>
                <a:buFontTx/>
                <a:buNone/>
              </a:pPr>
              <a:r>
                <a:rPr lang="ja-JP" altLang="en-US" sz="2400">
                  <a:solidFill>
                    <a:schemeClr val="bg2"/>
                  </a:solidFill>
                  <a:latin typeface="Times New Roman" panose="02020603050405020304" pitchFamily="18" charset="0"/>
                </a:rPr>
                <a:t>(</a:t>
              </a:r>
              <a:r>
                <a:rPr lang="en-US" altLang="ja-JP" sz="2400">
                  <a:solidFill>
                    <a:schemeClr val="bg2"/>
                  </a:solidFill>
                  <a:latin typeface="Times New Roman" panose="02020603050405020304" pitchFamily="18" charset="0"/>
                </a:rPr>
                <a:t>kernel)</a:t>
              </a:r>
            </a:p>
          </p:txBody>
        </p:sp>
        <p:sp>
          <p:nvSpPr>
            <p:cNvPr id="69654" name="Text Box 42"/>
            <p:cNvSpPr txBox="1">
              <a:spLocks noChangeArrowheads="1"/>
            </p:cNvSpPr>
            <p:nvPr/>
          </p:nvSpPr>
          <p:spPr bwMode="auto">
            <a:xfrm>
              <a:off x="1728" y="2688"/>
              <a:ext cx="3118"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200">
                  <a:solidFill>
                    <a:srgbClr val="000000"/>
                  </a:solidFill>
                  <a:latin typeface="Times New Roman" panose="02020603050405020304" pitchFamily="18" charset="0"/>
                </a:rPr>
                <a:t>プロセス管理, 同期と通信制御 </a:t>
              </a:r>
            </a:p>
            <a:p>
              <a:pPr eaLnBrk="1" hangingPunct="1">
                <a:spcBef>
                  <a:spcPct val="0"/>
                </a:spcBef>
                <a:buSzTx/>
                <a:buFontTx/>
                <a:buNone/>
              </a:pPr>
              <a:r>
                <a:rPr lang="ja-JP" altLang="en-US" sz="2200">
                  <a:solidFill>
                    <a:srgbClr val="000000"/>
                  </a:solidFill>
                  <a:latin typeface="Times New Roman" panose="02020603050405020304" pitchFamily="18" charset="0"/>
                </a:rPr>
                <a:t>ファイルシステム, メモリ管理</a:t>
              </a:r>
            </a:p>
            <a:p>
              <a:pPr eaLnBrk="1" hangingPunct="1">
                <a:spcBef>
                  <a:spcPct val="0"/>
                </a:spcBef>
                <a:buSzTx/>
                <a:buFontTx/>
                <a:buNone/>
              </a:pPr>
              <a:r>
                <a:rPr lang="ja-JP" altLang="en-US" sz="2200">
                  <a:solidFill>
                    <a:srgbClr val="000000"/>
                  </a:solidFill>
                  <a:latin typeface="Times New Roman" panose="02020603050405020304" pitchFamily="18" charset="0"/>
                </a:rPr>
                <a:t>スケジューラ, 割り込み制御, 入出力制御</a:t>
              </a:r>
            </a:p>
            <a:p>
              <a:pPr eaLnBrk="1" hangingPunct="1">
                <a:spcBef>
                  <a:spcPct val="0"/>
                </a:spcBef>
                <a:buSzTx/>
                <a:buFontTx/>
                <a:buNone/>
              </a:pPr>
              <a:r>
                <a:rPr lang="ja-JP" altLang="en-US" sz="2200">
                  <a:solidFill>
                    <a:srgbClr val="000000"/>
                  </a:solidFill>
                  <a:latin typeface="Times New Roman" panose="02020603050405020304" pitchFamily="18" charset="0"/>
                </a:rPr>
                <a:t>タイマ管理, デバイスドライバ 等</a:t>
              </a:r>
            </a:p>
          </p:txBody>
        </p:sp>
      </p:grpSp>
      <p:grpSp>
        <p:nvGrpSpPr>
          <p:cNvPr id="152619" name="Group 43"/>
          <p:cNvGrpSpPr>
            <a:grpSpLocks/>
          </p:cNvGrpSpPr>
          <p:nvPr/>
        </p:nvGrpSpPr>
        <p:grpSpPr bwMode="auto">
          <a:xfrm>
            <a:off x="7607300" y="3962400"/>
            <a:ext cx="549275" cy="1981200"/>
            <a:chOff x="4792" y="2496"/>
            <a:chExt cx="346" cy="1248"/>
          </a:xfrm>
        </p:grpSpPr>
        <p:sp>
          <p:nvSpPr>
            <p:cNvPr id="69649" name="Text Box 44"/>
            <p:cNvSpPr txBox="1">
              <a:spLocks noChangeArrowheads="1"/>
            </p:cNvSpPr>
            <p:nvPr/>
          </p:nvSpPr>
          <p:spPr bwMode="auto">
            <a:xfrm>
              <a:off x="4792" y="2640"/>
              <a:ext cx="346" cy="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狭義のＯＳ</a:t>
              </a:r>
              <a:endParaRPr lang="en-US" altLang="ja-JP" sz="2400">
                <a:latin typeface="Times New Roman" panose="02020603050405020304" pitchFamily="18" charset="0"/>
              </a:endParaRPr>
            </a:p>
          </p:txBody>
        </p:sp>
        <p:sp>
          <p:nvSpPr>
            <p:cNvPr id="69650" name="Line 45"/>
            <p:cNvSpPr>
              <a:spLocks noChangeShapeType="1"/>
            </p:cNvSpPr>
            <p:nvPr/>
          </p:nvSpPr>
          <p:spPr bwMode="auto">
            <a:xfrm flipV="1">
              <a:off x="4944" y="2496"/>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51" name="Line 46"/>
            <p:cNvSpPr>
              <a:spLocks noChangeShapeType="1"/>
            </p:cNvSpPr>
            <p:nvPr/>
          </p:nvSpPr>
          <p:spPr bwMode="auto">
            <a:xfrm>
              <a:off x="4944" y="3600"/>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52623" name="Group 47"/>
          <p:cNvGrpSpPr>
            <a:grpSpLocks/>
          </p:cNvGrpSpPr>
          <p:nvPr/>
        </p:nvGrpSpPr>
        <p:grpSpPr bwMode="auto">
          <a:xfrm>
            <a:off x="8077641" y="3181350"/>
            <a:ext cx="609596" cy="2762250"/>
            <a:chOff x="5093" y="1536"/>
            <a:chExt cx="346" cy="2208"/>
          </a:xfrm>
        </p:grpSpPr>
        <p:sp>
          <p:nvSpPr>
            <p:cNvPr id="69646" name="Text Box 48"/>
            <p:cNvSpPr txBox="1">
              <a:spLocks noChangeArrowheads="1"/>
            </p:cNvSpPr>
            <p:nvPr/>
          </p:nvSpPr>
          <p:spPr bwMode="auto">
            <a:xfrm>
              <a:off x="5093" y="2064"/>
              <a:ext cx="346" cy="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広義のＯＳ</a:t>
              </a:r>
              <a:endParaRPr lang="en-US" altLang="ja-JP" sz="2400" dirty="0">
                <a:latin typeface="Times New Roman" panose="02020603050405020304" pitchFamily="18" charset="0"/>
              </a:endParaRPr>
            </a:p>
          </p:txBody>
        </p:sp>
        <p:sp>
          <p:nvSpPr>
            <p:cNvPr id="69647" name="Line 49"/>
            <p:cNvSpPr>
              <a:spLocks noChangeShapeType="1"/>
            </p:cNvSpPr>
            <p:nvPr/>
          </p:nvSpPr>
          <p:spPr bwMode="auto">
            <a:xfrm flipV="1">
              <a:off x="5280" y="1536"/>
              <a:ext cx="0"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48" name="Line 50"/>
            <p:cNvSpPr>
              <a:spLocks noChangeShapeType="1"/>
            </p:cNvSpPr>
            <p:nvPr/>
          </p:nvSpPr>
          <p:spPr bwMode="auto">
            <a:xfrm>
              <a:off x="5280" y="3257"/>
              <a:ext cx="0" cy="4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52" name="Group 28">
            <a:extLst>
              <a:ext uri="{FF2B5EF4-FFF2-40B4-BE49-F238E27FC236}">
                <a16:creationId xmlns:a16="http://schemas.microsoft.com/office/drawing/2014/main" id="{C47804A6-7DE1-4F35-8254-93CEF37805BA}"/>
              </a:ext>
            </a:extLst>
          </p:cNvPr>
          <p:cNvGrpSpPr>
            <a:grpSpLocks/>
          </p:cNvGrpSpPr>
          <p:nvPr/>
        </p:nvGrpSpPr>
        <p:grpSpPr bwMode="auto">
          <a:xfrm>
            <a:off x="195262" y="1638299"/>
            <a:ext cx="7040563" cy="628650"/>
            <a:chOff x="336" y="1008"/>
            <a:chExt cx="4435" cy="396"/>
          </a:xfrm>
        </p:grpSpPr>
        <p:pic>
          <p:nvPicPr>
            <p:cNvPr id="53" name="Picture 20" descr="人">
              <a:extLst>
                <a:ext uri="{FF2B5EF4-FFF2-40B4-BE49-F238E27FC236}">
                  <a16:creationId xmlns:a16="http://schemas.microsoft.com/office/drawing/2014/main" id="{9F1578AE-4340-4734-B507-A87618BD6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21">
              <a:extLst>
                <a:ext uri="{FF2B5EF4-FFF2-40B4-BE49-F238E27FC236}">
                  <a16:creationId xmlns:a16="http://schemas.microsoft.com/office/drawing/2014/main" id="{473AD465-C61F-4B0B-A13A-2CE68F8DFF83}"/>
                </a:ext>
              </a:extLst>
            </p:cNvPr>
            <p:cNvSpPr txBox="1">
              <a:spLocks noChangeArrowheads="1"/>
            </p:cNvSpPr>
            <p:nvPr/>
          </p:nvSpPr>
          <p:spPr bwMode="auto">
            <a:xfrm>
              <a:off x="336" y="1056"/>
              <a:ext cx="6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ユーザ</a:t>
              </a:r>
            </a:p>
          </p:txBody>
        </p:sp>
        <p:pic>
          <p:nvPicPr>
            <p:cNvPr id="55" name="Picture 23" descr="人">
              <a:extLst>
                <a:ext uri="{FF2B5EF4-FFF2-40B4-BE49-F238E27FC236}">
                  <a16:creationId xmlns:a16="http://schemas.microsoft.com/office/drawing/2014/main" id="{6C4C9C63-7449-4F28-98EC-485E0D34CB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descr="人">
              <a:extLst>
                <a:ext uri="{FF2B5EF4-FFF2-40B4-BE49-F238E27FC236}">
                  <a16:creationId xmlns:a16="http://schemas.microsoft.com/office/drawing/2014/main" id="{23ABAE44-45A7-406A-B17F-5200B4CBB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Line 27">
              <a:extLst>
                <a:ext uri="{FF2B5EF4-FFF2-40B4-BE49-F238E27FC236}">
                  <a16:creationId xmlns:a16="http://schemas.microsoft.com/office/drawing/2014/main" id="{C96178EA-E135-4F0A-B68A-21F328645A18}"/>
                </a:ext>
              </a:extLst>
            </p:cNvPr>
            <p:cNvSpPr>
              <a:spLocks noChangeShapeType="1"/>
            </p:cNvSpPr>
            <p:nvPr/>
          </p:nvSpPr>
          <p:spPr bwMode="auto">
            <a:xfrm>
              <a:off x="3120" y="1200"/>
              <a:ext cx="100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607"/>
    </mc:Choice>
    <mc:Fallback xmlns="">
      <p:transition spd="slow" advTm="2960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52619"/>
                                        </p:tgtEl>
                                        <p:attrNameLst>
                                          <p:attrName>style.visibility</p:attrName>
                                        </p:attrNameLst>
                                      </p:cBhvr>
                                      <p:to>
                                        <p:strVal val="visible"/>
                                      </p:to>
                                    </p:set>
                                    <p:animEffect transition="in" filter="barn(outHorizontal)">
                                      <p:cBhvr>
                                        <p:cTn id="7" dur="500"/>
                                        <p:tgtEl>
                                          <p:spTgt spid="152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152623"/>
                                        </p:tgtEl>
                                        <p:attrNameLst>
                                          <p:attrName>style.visibility</p:attrName>
                                        </p:attrNameLst>
                                      </p:cBhvr>
                                      <p:to>
                                        <p:strVal val="visible"/>
                                      </p:to>
                                    </p:set>
                                    <p:animEffect transition="in" filter="barn(outHorizontal)">
                                      <p:cBhvr>
                                        <p:cTn id="12" dur="500"/>
                                        <p:tgtEl>
                                          <p:spTgt spid="152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6CE5D6B6-A25F-B828-4489-3EF3911477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4" name="四角形: 角を丸くする 3">
            <a:extLst>
              <a:ext uri="{FF2B5EF4-FFF2-40B4-BE49-F238E27FC236}">
                <a16:creationId xmlns:a16="http://schemas.microsoft.com/office/drawing/2014/main" id="{CA51B276-9012-420A-4F26-8F6B8ABADB82}"/>
              </a:ext>
            </a:extLst>
          </p:cNvPr>
          <p:cNvSpPr/>
          <p:nvPr/>
        </p:nvSpPr>
        <p:spPr bwMode="auto">
          <a:xfrm>
            <a:off x="2195736" y="1844824"/>
            <a:ext cx="2520280" cy="237626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9" name="テキスト ボックス 8">
            <a:extLst>
              <a:ext uri="{FF2B5EF4-FFF2-40B4-BE49-F238E27FC236}">
                <a16:creationId xmlns:a16="http://schemas.microsoft.com/office/drawing/2014/main" id="{78382F77-E1A1-DDFB-00BF-62F839F61CB5}"/>
              </a:ext>
            </a:extLst>
          </p:cNvPr>
          <p:cNvSpPr txBox="1"/>
          <p:nvPr/>
        </p:nvSpPr>
        <p:spPr>
          <a:xfrm>
            <a:off x="2915816" y="505089"/>
            <a:ext cx="5338321" cy="584775"/>
          </a:xfrm>
          <a:prstGeom prst="rect">
            <a:avLst/>
          </a:prstGeom>
          <a:solidFill>
            <a:srgbClr val="003300"/>
          </a:solidFill>
        </p:spPr>
        <p:txBody>
          <a:bodyPr wrap="none" rtlCol="0">
            <a:spAutoFit/>
          </a:bodyPr>
          <a:lstStyle/>
          <a:p>
            <a:r>
              <a:rPr lang="en-US" altLang="ja-JP" sz="3200" dirty="0"/>
              <a:t>https://classroom.google.com/h</a:t>
            </a:r>
            <a:endParaRPr kumimoji="1" lang="ja-JP" altLang="en-US" sz="3200" dirty="0"/>
          </a:p>
        </p:txBody>
      </p:sp>
    </p:spTree>
    <p:extLst>
      <p:ext uri="{BB962C8B-B14F-4D97-AF65-F5344CB8AC3E}">
        <p14:creationId xmlns:p14="http://schemas.microsoft.com/office/powerpoint/2010/main" val="35072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カーネルの特徴</a:t>
            </a:r>
          </a:p>
        </p:txBody>
      </p:sp>
      <p:sp>
        <p:nvSpPr>
          <p:cNvPr id="70659" name="Rectangle 3"/>
          <p:cNvSpPr>
            <a:spLocks noGrp="1" noChangeArrowheads="1"/>
          </p:cNvSpPr>
          <p:nvPr>
            <p:ph type="body" idx="1"/>
          </p:nvPr>
        </p:nvSpPr>
        <p:spPr>
          <a:xfrm>
            <a:off x="288640" y="1962463"/>
            <a:ext cx="8747856" cy="4114800"/>
          </a:xfrm>
        </p:spPr>
        <p:txBody>
          <a:bodyPr/>
          <a:lstStyle/>
          <a:p>
            <a:pPr eaLnBrk="1" hangingPunct="1"/>
            <a:r>
              <a:rPr lang="ja-JP" altLang="en-US" dirty="0">
                <a:latin typeface="Times New Roman" panose="02020603050405020304" pitchFamily="18" charset="0"/>
              </a:rPr>
              <a:t>カーネルの特徴</a:t>
            </a:r>
          </a:p>
          <a:p>
            <a:pPr lvl="1" eaLnBrk="1" hangingPunct="1"/>
            <a:r>
              <a:rPr lang="ja-JP" altLang="en-US" dirty="0">
                <a:latin typeface="Times New Roman" panose="02020603050405020304" pitchFamily="18" charset="0"/>
              </a:rPr>
              <a:t>割込みにより起動</a:t>
            </a:r>
          </a:p>
          <a:p>
            <a:pPr lvl="1" eaLnBrk="1" hangingPunct="1"/>
            <a:r>
              <a:rPr lang="ja-JP" altLang="en-US" dirty="0">
                <a:latin typeface="Times New Roman" panose="02020603050405020304" pitchFamily="18" charset="0"/>
              </a:rPr>
              <a:t>カーネルモード(特権モード)で動作</a:t>
            </a:r>
          </a:p>
          <a:p>
            <a:pPr lvl="1" eaLnBrk="1" hangingPunct="1"/>
            <a:r>
              <a:rPr lang="ja-JP" altLang="en-US" dirty="0">
                <a:latin typeface="Times New Roman" panose="02020603050405020304" pitchFamily="18" charset="0"/>
              </a:rPr>
              <a:t>アプリケーションプログラムから記憶保護</a:t>
            </a:r>
          </a:p>
          <a:p>
            <a:pPr lvl="1" eaLnBrk="1" hangingPunct="1"/>
            <a:r>
              <a:rPr lang="ja-JP" altLang="en-US" dirty="0">
                <a:latin typeface="Times New Roman" panose="02020603050405020304" pitchFamily="18" charset="0"/>
              </a:rPr>
              <a:t>プログラム実行の管理</a:t>
            </a:r>
          </a:p>
          <a:p>
            <a:pPr lvl="1" eaLnBrk="1" hangingPunct="1"/>
            <a:r>
              <a:rPr lang="ja-JP" altLang="en-US" dirty="0">
                <a:latin typeface="Times New Roman" panose="02020603050405020304" pitchFamily="18" charset="0"/>
              </a:rPr>
              <a:t>計算機資源の管理</a:t>
            </a:r>
          </a:p>
          <a:p>
            <a:pPr lvl="1" eaLnBrk="1" hangingPunct="1"/>
            <a:r>
              <a:rPr lang="ja-JP" altLang="en-US" dirty="0">
                <a:latin typeface="Times New Roman" panose="02020603050405020304" pitchFamily="18" charset="0"/>
              </a:rPr>
              <a:t>特別な特権命令でアプリケーションプログラムに戻る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525463"/>
            <a:ext cx="7772400" cy="1311275"/>
          </a:xfrm>
        </p:spPr>
        <p:txBody>
          <a:bodyPr/>
          <a:lstStyle/>
          <a:p>
            <a:r>
              <a:rPr lang="ja-JP" altLang="en-US">
                <a:latin typeface="Times New Roman" panose="02020603050405020304" pitchFamily="18" charset="0"/>
              </a:rPr>
              <a:t>カーネルモード</a:t>
            </a:r>
            <a:r>
              <a:rPr lang="ja-JP" altLang="en-US" sz="3600">
                <a:latin typeface="Times New Roman" panose="02020603050405020304" pitchFamily="18" charset="0"/>
              </a:rPr>
              <a:t>,特権モード</a:t>
            </a:r>
            <a:br>
              <a:rPr lang="ja-JP" altLang="en-US">
                <a:latin typeface="Times New Roman" panose="02020603050405020304" pitchFamily="18" charset="0"/>
              </a:rPr>
            </a:br>
            <a:r>
              <a:rPr lang="ja-JP" altLang="en-US" sz="3600">
                <a:latin typeface="Times New Roman" panose="02020603050405020304" pitchFamily="18" charset="0"/>
              </a:rPr>
              <a:t>(</a:t>
            </a:r>
            <a:r>
              <a:rPr lang="en-US" altLang="ja-JP" sz="3600">
                <a:latin typeface="Times New Roman" panose="02020603050405020304" pitchFamily="18" charset="0"/>
              </a:rPr>
              <a:t>kernel mode, privileged mode)</a:t>
            </a:r>
          </a:p>
        </p:txBody>
      </p:sp>
      <p:sp>
        <p:nvSpPr>
          <p:cNvPr id="168963" name="Rectangle 3"/>
          <p:cNvSpPr>
            <a:spLocks noGrp="1" noChangeArrowheads="1"/>
          </p:cNvSpPr>
          <p:nvPr>
            <p:ph type="body" idx="1"/>
          </p:nvPr>
        </p:nvSpPr>
        <p:spPr/>
        <p:txBody>
          <a:bodyPr/>
          <a:lstStyle/>
          <a:p>
            <a:r>
              <a:rPr lang="ja-JP" altLang="en-US" dirty="0"/>
              <a:t>計算機全体に影響を与える命令を実行できるモード</a:t>
            </a:r>
          </a:p>
          <a:p>
            <a:pPr lvl="1"/>
            <a:r>
              <a:rPr lang="ja-JP" altLang="en-US" dirty="0"/>
              <a:t>資源の管理, 制御</a:t>
            </a:r>
          </a:p>
        </p:txBody>
      </p:sp>
      <p:sp>
        <p:nvSpPr>
          <p:cNvPr id="168964" name="Text Box 4"/>
          <p:cNvSpPr txBox="1">
            <a:spLocks noChangeArrowheads="1"/>
          </p:cNvSpPr>
          <p:nvPr/>
        </p:nvSpPr>
        <p:spPr bwMode="auto">
          <a:xfrm>
            <a:off x="990600" y="3657600"/>
            <a:ext cx="205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例 : メモリ管理</a:t>
            </a:r>
          </a:p>
        </p:txBody>
      </p:sp>
      <p:grpSp>
        <p:nvGrpSpPr>
          <p:cNvPr id="168965" name="Group 5"/>
          <p:cNvGrpSpPr>
            <a:grpSpLocks noChangeAspect="1"/>
          </p:cNvGrpSpPr>
          <p:nvPr/>
        </p:nvGrpSpPr>
        <p:grpSpPr bwMode="auto">
          <a:xfrm>
            <a:off x="1812559" y="4733925"/>
            <a:ext cx="831850" cy="742950"/>
            <a:chOff x="2304" y="1584"/>
            <a:chExt cx="1740" cy="1554"/>
          </a:xfrm>
        </p:grpSpPr>
        <p:sp>
          <p:nvSpPr>
            <p:cNvPr id="168966"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68967"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68968"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68969"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68971" name="Rectangle 11"/>
          <p:cNvSpPr>
            <a:spLocks noChangeArrowheads="1"/>
          </p:cNvSpPr>
          <p:nvPr/>
        </p:nvSpPr>
        <p:spPr bwMode="auto">
          <a:xfrm>
            <a:off x="3200400" y="4495800"/>
            <a:ext cx="1066800" cy="1600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8972" name="Text Box 12"/>
          <p:cNvSpPr txBox="1">
            <a:spLocks noChangeArrowheads="1"/>
          </p:cNvSpPr>
          <p:nvPr/>
        </p:nvSpPr>
        <p:spPr bwMode="auto">
          <a:xfrm>
            <a:off x="3276600" y="40386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メモリ</a:t>
            </a:r>
          </a:p>
        </p:txBody>
      </p:sp>
      <p:grpSp>
        <p:nvGrpSpPr>
          <p:cNvPr id="168979" name="Group 19"/>
          <p:cNvGrpSpPr>
            <a:grpSpLocks/>
          </p:cNvGrpSpPr>
          <p:nvPr/>
        </p:nvGrpSpPr>
        <p:grpSpPr bwMode="auto">
          <a:xfrm>
            <a:off x="2716213" y="4648200"/>
            <a:ext cx="1550988" cy="457200"/>
            <a:chOff x="1711" y="2928"/>
            <a:chExt cx="977" cy="288"/>
          </a:xfrm>
        </p:grpSpPr>
        <p:sp>
          <p:nvSpPr>
            <p:cNvPr id="168970" name="Line 10"/>
            <p:cNvSpPr>
              <a:spLocks noChangeShapeType="1"/>
            </p:cNvSpPr>
            <p:nvPr/>
          </p:nvSpPr>
          <p:spPr bwMode="auto">
            <a:xfrm flipV="1">
              <a:off x="1711" y="3072"/>
              <a:ext cx="305" cy="141"/>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8973" name="Rectangle 13"/>
            <p:cNvSpPr>
              <a:spLocks noChangeArrowheads="1"/>
            </p:cNvSpPr>
            <p:nvPr/>
          </p:nvSpPr>
          <p:spPr bwMode="auto">
            <a:xfrm>
              <a:off x="2016" y="2928"/>
              <a:ext cx="672" cy="28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68974" name="Text Box 14"/>
          <p:cNvSpPr txBox="1">
            <a:spLocks noChangeArrowheads="1"/>
          </p:cNvSpPr>
          <p:nvPr/>
        </p:nvSpPr>
        <p:spPr bwMode="auto">
          <a:xfrm>
            <a:off x="0" y="4800600"/>
            <a:ext cx="19319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a:t>
            </a:r>
          </a:p>
        </p:txBody>
      </p:sp>
      <p:sp>
        <p:nvSpPr>
          <p:cNvPr id="168975" name="Text Box 15"/>
          <p:cNvSpPr txBox="1">
            <a:spLocks noChangeArrowheads="1"/>
          </p:cNvSpPr>
          <p:nvPr/>
        </p:nvSpPr>
        <p:spPr bwMode="auto">
          <a:xfrm>
            <a:off x="4593203" y="2932965"/>
            <a:ext cx="44069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アプリケーションプログラムが</a:t>
            </a:r>
            <a:endParaRPr lang="en-US" altLang="ja-JP" dirty="0"/>
          </a:p>
          <a:p>
            <a:r>
              <a:rPr lang="ja-JP" altLang="en-US" dirty="0"/>
              <a:t>直接メモリアクセスするのは禁止</a:t>
            </a:r>
          </a:p>
        </p:txBody>
      </p:sp>
      <p:sp>
        <p:nvSpPr>
          <p:cNvPr id="168976" name="Text Box 16"/>
          <p:cNvSpPr txBox="1">
            <a:spLocks noChangeArrowheads="1"/>
          </p:cNvSpPr>
          <p:nvPr/>
        </p:nvSpPr>
        <p:spPr bwMode="auto">
          <a:xfrm>
            <a:off x="4572000" y="3962400"/>
            <a:ext cx="3333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他のプログラムの領域を</a:t>
            </a:r>
          </a:p>
          <a:p>
            <a:r>
              <a:rPr lang="ja-JP" altLang="en-US" dirty="0"/>
              <a:t>書き換えられる危険</a:t>
            </a:r>
          </a:p>
        </p:txBody>
      </p:sp>
      <p:sp>
        <p:nvSpPr>
          <p:cNvPr id="168977" name="Text Box 17"/>
          <p:cNvSpPr txBox="1">
            <a:spLocks noChangeArrowheads="1"/>
          </p:cNvSpPr>
          <p:nvPr/>
        </p:nvSpPr>
        <p:spPr bwMode="auto">
          <a:xfrm>
            <a:off x="4587875" y="4779963"/>
            <a:ext cx="39196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アプリケーションプログラムに</a:t>
            </a:r>
          </a:p>
          <a:p>
            <a:r>
              <a:rPr lang="ja-JP" altLang="en-US" dirty="0"/>
              <a:t>メモリ管理という余計な負荷</a:t>
            </a:r>
          </a:p>
        </p:txBody>
      </p:sp>
      <p:sp>
        <p:nvSpPr>
          <p:cNvPr id="168978" name="Text Box 18"/>
          <p:cNvSpPr txBox="1">
            <a:spLocks noChangeArrowheads="1"/>
          </p:cNvSpPr>
          <p:nvPr/>
        </p:nvSpPr>
        <p:spPr bwMode="auto">
          <a:xfrm>
            <a:off x="4419600" y="5715000"/>
            <a:ext cx="39830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メモリ管理は</a:t>
            </a:r>
            <a:r>
              <a:rPr lang="en-US" altLang="ja-JP" sz="3200"/>
              <a:t>OS</a:t>
            </a:r>
            <a:r>
              <a:rPr lang="ja-JP" altLang="en-US" sz="3200"/>
              <a:t>が行う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8979"/>
                                        </p:tgtEl>
                                        <p:attrNameLst>
                                          <p:attrName>style.visibility</p:attrName>
                                        </p:attrNameLst>
                                      </p:cBhvr>
                                      <p:to>
                                        <p:strVal val="visible"/>
                                      </p:to>
                                    </p:set>
                                    <p:animEffect transition="in" filter="wipe(left)">
                                      <p:cBhvr>
                                        <p:cTn id="7" dur="500"/>
                                        <p:tgtEl>
                                          <p:spTgt spid="168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8975"/>
                                        </p:tgtEl>
                                        <p:attrNameLst>
                                          <p:attrName>style.visibility</p:attrName>
                                        </p:attrNameLst>
                                      </p:cBhvr>
                                      <p:to>
                                        <p:strVal val="visible"/>
                                      </p:to>
                                    </p:set>
                                    <p:animEffect transition="in" filter="checkerboard(across)">
                                      <p:cBhvr>
                                        <p:cTn id="12" dur="500"/>
                                        <p:tgtEl>
                                          <p:spTgt spid="1689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8976"/>
                                        </p:tgtEl>
                                        <p:attrNameLst>
                                          <p:attrName>style.visibility</p:attrName>
                                        </p:attrNameLst>
                                      </p:cBhvr>
                                      <p:to>
                                        <p:strVal val="visible"/>
                                      </p:to>
                                    </p:set>
                                    <p:animEffect transition="in" filter="checkerboard(across)">
                                      <p:cBhvr>
                                        <p:cTn id="17" dur="500"/>
                                        <p:tgtEl>
                                          <p:spTgt spid="1689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8977"/>
                                        </p:tgtEl>
                                        <p:attrNameLst>
                                          <p:attrName>style.visibility</p:attrName>
                                        </p:attrNameLst>
                                      </p:cBhvr>
                                      <p:to>
                                        <p:strVal val="visible"/>
                                      </p:to>
                                    </p:set>
                                    <p:animEffect transition="in" filter="checkerboard(across)">
                                      <p:cBhvr>
                                        <p:cTn id="22" dur="500"/>
                                        <p:tgtEl>
                                          <p:spTgt spid="1689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8978"/>
                                        </p:tgtEl>
                                        <p:attrNameLst>
                                          <p:attrName>style.visibility</p:attrName>
                                        </p:attrNameLst>
                                      </p:cBhvr>
                                      <p:to>
                                        <p:strVal val="visible"/>
                                      </p:to>
                                    </p:set>
                                    <p:anim calcmode="lin" valueType="num">
                                      <p:cBhvr additive="base">
                                        <p:cTn id="27" dur="500" fill="hold"/>
                                        <p:tgtEl>
                                          <p:spTgt spid="168978"/>
                                        </p:tgtEl>
                                        <p:attrNameLst>
                                          <p:attrName>ppt_x</p:attrName>
                                        </p:attrNameLst>
                                      </p:cBhvr>
                                      <p:tavLst>
                                        <p:tav tm="0">
                                          <p:val>
                                            <p:strVal val="#ppt_x"/>
                                          </p:val>
                                        </p:tav>
                                        <p:tav tm="100000">
                                          <p:val>
                                            <p:strVal val="#ppt_x"/>
                                          </p:val>
                                        </p:tav>
                                      </p:tavLst>
                                    </p:anim>
                                    <p:anim calcmode="lin" valueType="num">
                                      <p:cBhvr additive="base">
                                        <p:cTn id="28" dur="500" fill="hold"/>
                                        <p:tgtEl>
                                          <p:spTgt spid="1689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5" grpId="0" autoUpdateAnimBg="0"/>
      <p:bldP spid="168976" grpId="0" autoUpdateAnimBg="0"/>
      <p:bldP spid="168977" grpId="0" autoUpdateAnimBg="0"/>
      <p:bldP spid="16897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資源の管理, 制御</a:t>
            </a:r>
          </a:p>
        </p:txBody>
      </p:sp>
      <p:sp>
        <p:nvSpPr>
          <p:cNvPr id="206851" name="Text Box 3"/>
          <p:cNvSpPr txBox="1">
            <a:spLocks noChangeArrowheads="1"/>
          </p:cNvSpPr>
          <p:nvPr/>
        </p:nvSpPr>
        <p:spPr bwMode="auto">
          <a:xfrm>
            <a:off x="1143000" y="1905000"/>
            <a:ext cx="205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例 : メモリ保護</a:t>
            </a:r>
          </a:p>
        </p:txBody>
      </p:sp>
      <p:sp>
        <p:nvSpPr>
          <p:cNvPr id="206852" name="Rectangle 4"/>
          <p:cNvSpPr>
            <a:spLocks noChangeArrowheads="1"/>
          </p:cNvSpPr>
          <p:nvPr/>
        </p:nvSpPr>
        <p:spPr bwMode="auto">
          <a:xfrm>
            <a:off x="3048000" y="2819400"/>
            <a:ext cx="2590800" cy="3810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53" name="Text Box 5"/>
          <p:cNvSpPr txBox="1">
            <a:spLocks noChangeArrowheads="1"/>
          </p:cNvSpPr>
          <p:nvPr/>
        </p:nvSpPr>
        <p:spPr bwMode="auto">
          <a:xfrm>
            <a:off x="3886200" y="23622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メモリ</a:t>
            </a:r>
          </a:p>
        </p:txBody>
      </p:sp>
      <p:sp>
        <p:nvSpPr>
          <p:cNvPr id="206854" name="Rectangle 6"/>
          <p:cNvSpPr>
            <a:spLocks noChangeArrowheads="1"/>
          </p:cNvSpPr>
          <p:nvPr/>
        </p:nvSpPr>
        <p:spPr bwMode="auto">
          <a:xfrm>
            <a:off x="3048000" y="5791200"/>
            <a:ext cx="2590800" cy="838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rgbClr val="000000"/>
                </a:solidFill>
              </a:rPr>
              <a:t>OS</a:t>
            </a:r>
          </a:p>
        </p:txBody>
      </p:sp>
      <p:grpSp>
        <p:nvGrpSpPr>
          <p:cNvPr id="206855" name="Group 7"/>
          <p:cNvGrpSpPr>
            <a:grpSpLocks/>
          </p:cNvGrpSpPr>
          <p:nvPr/>
        </p:nvGrpSpPr>
        <p:grpSpPr bwMode="auto">
          <a:xfrm>
            <a:off x="304800" y="2971800"/>
            <a:ext cx="2041525" cy="3587750"/>
            <a:chOff x="192" y="1903"/>
            <a:chExt cx="1286" cy="2260"/>
          </a:xfrm>
        </p:grpSpPr>
        <p:grpSp>
          <p:nvGrpSpPr>
            <p:cNvPr id="206856" name="Group 8"/>
            <p:cNvGrpSpPr>
              <a:grpSpLocks/>
            </p:cNvGrpSpPr>
            <p:nvPr/>
          </p:nvGrpSpPr>
          <p:grpSpPr bwMode="auto">
            <a:xfrm>
              <a:off x="480" y="2112"/>
              <a:ext cx="521" cy="467"/>
              <a:chOff x="2304" y="1584"/>
              <a:chExt cx="1740" cy="1554"/>
            </a:xfrm>
          </p:grpSpPr>
          <p:sp>
            <p:nvSpPr>
              <p:cNvPr id="206857"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06858"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6859"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6860"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06861" name="Text Box 13"/>
            <p:cNvSpPr txBox="1">
              <a:spLocks noChangeArrowheads="1"/>
            </p:cNvSpPr>
            <p:nvPr/>
          </p:nvSpPr>
          <p:spPr bwMode="auto">
            <a:xfrm>
              <a:off x="192" y="1903"/>
              <a:ext cx="1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t>アプリケーション1</a:t>
              </a:r>
            </a:p>
          </p:txBody>
        </p:sp>
        <p:grpSp>
          <p:nvGrpSpPr>
            <p:cNvPr id="206862" name="Group 14"/>
            <p:cNvGrpSpPr>
              <a:grpSpLocks/>
            </p:cNvGrpSpPr>
            <p:nvPr/>
          </p:nvGrpSpPr>
          <p:grpSpPr bwMode="auto">
            <a:xfrm>
              <a:off x="480" y="2928"/>
              <a:ext cx="521" cy="467"/>
              <a:chOff x="2304" y="1584"/>
              <a:chExt cx="1740" cy="1554"/>
            </a:xfrm>
          </p:grpSpPr>
          <p:sp>
            <p:nvSpPr>
              <p:cNvPr id="206863"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06864"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6865"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6866"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06867" name="Text Box 19"/>
            <p:cNvSpPr txBox="1">
              <a:spLocks noChangeArrowheads="1"/>
            </p:cNvSpPr>
            <p:nvPr/>
          </p:nvSpPr>
          <p:spPr bwMode="auto">
            <a:xfrm>
              <a:off x="192" y="2719"/>
              <a:ext cx="1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t>アプリケーション2</a:t>
              </a:r>
            </a:p>
          </p:txBody>
        </p:sp>
        <p:grpSp>
          <p:nvGrpSpPr>
            <p:cNvPr id="206868" name="Group 20"/>
            <p:cNvGrpSpPr>
              <a:grpSpLocks/>
            </p:cNvGrpSpPr>
            <p:nvPr/>
          </p:nvGrpSpPr>
          <p:grpSpPr bwMode="auto">
            <a:xfrm>
              <a:off x="480" y="3696"/>
              <a:ext cx="521" cy="467"/>
              <a:chOff x="2304" y="1584"/>
              <a:chExt cx="1740" cy="1554"/>
            </a:xfrm>
          </p:grpSpPr>
          <p:sp>
            <p:nvSpPr>
              <p:cNvPr id="206869"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06870"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6871"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6872"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06873" name="Text Box 25"/>
            <p:cNvSpPr txBox="1">
              <a:spLocks noChangeArrowheads="1"/>
            </p:cNvSpPr>
            <p:nvPr/>
          </p:nvSpPr>
          <p:spPr bwMode="auto">
            <a:xfrm>
              <a:off x="192" y="3487"/>
              <a:ext cx="1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t>アプリケーション3</a:t>
              </a:r>
            </a:p>
          </p:txBody>
        </p:sp>
      </p:grpSp>
      <p:sp>
        <p:nvSpPr>
          <p:cNvPr id="206874" name="Rectangle 26"/>
          <p:cNvSpPr>
            <a:spLocks noChangeArrowheads="1"/>
          </p:cNvSpPr>
          <p:nvPr/>
        </p:nvSpPr>
        <p:spPr bwMode="auto">
          <a:xfrm>
            <a:off x="3048000" y="2819400"/>
            <a:ext cx="2590800" cy="838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アプリケーション1</a:t>
            </a:r>
          </a:p>
        </p:txBody>
      </p:sp>
      <p:sp>
        <p:nvSpPr>
          <p:cNvPr id="206875" name="Rectangle 27"/>
          <p:cNvSpPr>
            <a:spLocks noChangeArrowheads="1"/>
          </p:cNvSpPr>
          <p:nvPr/>
        </p:nvSpPr>
        <p:spPr bwMode="auto">
          <a:xfrm>
            <a:off x="3048000" y="3657600"/>
            <a:ext cx="2590800" cy="99060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アプリケーション2</a:t>
            </a:r>
          </a:p>
        </p:txBody>
      </p:sp>
      <p:sp>
        <p:nvSpPr>
          <p:cNvPr id="206876" name="Rectangle 28"/>
          <p:cNvSpPr>
            <a:spLocks noChangeArrowheads="1"/>
          </p:cNvSpPr>
          <p:nvPr/>
        </p:nvSpPr>
        <p:spPr bwMode="auto">
          <a:xfrm>
            <a:off x="3048000" y="4648200"/>
            <a:ext cx="2590800" cy="5334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アプリケーション3</a:t>
            </a:r>
          </a:p>
        </p:txBody>
      </p:sp>
      <p:sp>
        <p:nvSpPr>
          <p:cNvPr id="206877" name="Text Box 29"/>
          <p:cNvSpPr txBox="1">
            <a:spLocks noChangeArrowheads="1"/>
          </p:cNvSpPr>
          <p:nvPr/>
        </p:nvSpPr>
        <p:spPr bwMode="auto">
          <a:xfrm>
            <a:off x="6019800" y="2514600"/>
            <a:ext cx="2239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1が2の領域へ</a:t>
            </a:r>
          </a:p>
          <a:p>
            <a:r>
              <a:rPr lang="ja-JP" altLang="en-US"/>
              <a:t>不当な書き込み</a:t>
            </a:r>
          </a:p>
        </p:txBody>
      </p:sp>
      <p:sp>
        <p:nvSpPr>
          <p:cNvPr id="206878" name="Text Box 30"/>
          <p:cNvSpPr txBox="1">
            <a:spLocks noChangeArrowheads="1"/>
          </p:cNvSpPr>
          <p:nvPr/>
        </p:nvSpPr>
        <p:spPr bwMode="auto">
          <a:xfrm>
            <a:off x="6019800" y="3429000"/>
            <a:ext cx="2287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2が1の領域から</a:t>
            </a:r>
          </a:p>
          <a:p>
            <a:r>
              <a:rPr lang="ja-JP" altLang="en-US"/>
              <a:t>不当な読み込み</a:t>
            </a:r>
          </a:p>
        </p:txBody>
      </p:sp>
      <p:sp>
        <p:nvSpPr>
          <p:cNvPr id="206879" name="Text Box 31"/>
          <p:cNvSpPr txBox="1">
            <a:spLocks noChangeArrowheads="1"/>
          </p:cNvSpPr>
          <p:nvPr/>
        </p:nvSpPr>
        <p:spPr bwMode="auto">
          <a:xfrm>
            <a:off x="6096000" y="4343400"/>
            <a:ext cx="2239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3が</a:t>
            </a:r>
            <a:r>
              <a:rPr lang="en-US" altLang="ja-JP"/>
              <a:t>OS</a:t>
            </a:r>
            <a:r>
              <a:rPr lang="ja-JP" altLang="en-US"/>
              <a:t>の領域に</a:t>
            </a:r>
          </a:p>
          <a:p>
            <a:r>
              <a:rPr lang="ja-JP" altLang="en-US"/>
              <a:t>不当な書き込み</a:t>
            </a:r>
          </a:p>
        </p:txBody>
      </p:sp>
      <p:grpSp>
        <p:nvGrpSpPr>
          <p:cNvPr id="206880" name="Group 32"/>
          <p:cNvGrpSpPr>
            <a:grpSpLocks/>
          </p:cNvGrpSpPr>
          <p:nvPr/>
        </p:nvGrpSpPr>
        <p:grpSpPr bwMode="auto">
          <a:xfrm>
            <a:off x="6096000" y="5334000"/>
            <a:ext cx="2524125" cy="1355725"/>
            <a:chOff x="3840" y="3360"/>
            <a:chExt cx="1590" cy="854"/>
          </a:xfrm>
        </p:grpSpPr>
        <p:sp>
          <p:nvSpPr>
            <p:cNvPr id="206881" name="AutoShape 33"/>
            <p:cNvSpPr>
              <a:spLocks noChangeArrowheads="1"/>
            </p:cNvSpPr>
            <p:nvPr/>
          </p:nvSpPr>
          <p:spPr bwMode="auto">
            <a:xfrm>
              <a:off x="4272" y="3360"/>
              <a:ext cx="480" cy="288"/>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206882" name="Text Box 34"/>
            <p:cNvSpPr txBox="1">
              <a:spLocks noChangeArrowheads="1"/>
            </p:cNvSpPr>
            <p:nvPr/>
          </p:nvSpPr>
          <p:spPr bwMode="auto">
            <a:xfrm>
              <a:off x="3840" y="3696"/>
              <a:ext cx="159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アプリケーションを</a:t>
              </a:r>
            </a:p>
            <a:p>
              <a:r>
                <a:rPr lang="ja-JP" altLang="en-US"/>
                <a:t>停止する</a:t>
              </a:r>
            </a:p>
          </p:txBody>
        </p:sp>
      </p:grpSp>
      <p:grpSp>
        <p:nvGrpSpPr>
          <p:cNvPr id="206883" name="Group 35"/>
          <p:cNvGrpSpPr>
            <a:grpSpLocks/>
          </p:cNvGrpSpPr>
          <p:nvPr/>
        </p:nvGrpSpPr>
        <p:grpSpPr bwMode="auto">
          <a:xfrm>
            <a:off x="3733800" y="2971800"/>
            <a:ext cx="1447800" cy="990600"/>
            <a:chOff x="2352" y="1872"/>
            <a:chExt cx="912" cy="624"/>
          </a:xfrm>
        </p:grpSpPr>
        <p:sp>
          <p:nvSpPr>
            <p:cNvPr id="206884" name="Line 36"/>
            <p:cNvSpPr>
              <a:spLocks noChangeShapeType="1"/>
            </p:cNvSpPr>
            <p:nvPr/>
          </p:nvSpPr>
          <p:spPr bwMode="auto">
            <a:xfrm>
              <a:off x="2784" y="2112"/>
              <a:ext cx="144" cy="24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6885" name="Rectangle 37"/>
            <p:cNvSpPr>
              <a:spLocks noChangeArrowheads="1"/>
            </p:cNvSpPr>
            <p:nvPr/>
          </p:nvSpPr>
          <p:spPr bwMode="auto">
            <a:xfrm>
              <a:off x="2928" y="2352"/>
              <a:ext cx="240" cy="144"/>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86" name="Rectangle 38"/>
            <p:cNvSpPr>
              <a:spLocks noChangeArrowheads="1"/>
            </p:cNvSpPr>
            <p:nvPr/>
          </p:nvSpPr>
          <p:spPr bwMode="auto">
            <a:xfrm>
              <a:off x="2352" y="1872"/>
              <a:ext cx="912" cy="24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プログラム</a:t>
              </a:r>
            </a:p>
          </p:txBody>
        </p:sp>
      </p:grpSp>
      <p:grpSp>
        <p:nvGrpSpPr>
          <p:cNvPr id="206887" name="Group 39"/>
          <p:cNvGrpSpPr>
            <a:grpSpLocks/>
          </p:cNvGrpSpPr>
          <p:nvPr/>
        </p:nvGrpSpPr>
        <p:grpSpPr bwMode="auto">
          <a:xfrm>
            <a:off x="3200400" y="3352800"/>
            <a:ext cx="1447800" cy="914400"/>
            <a:chOff x="2016" y="2112"/>
            <a:chExt cx="912" cy="576"/>
          </a:xfrm>
        </p:grpSpPr>
        <p:sp>
          <p:nvSpPr>
            <p:cNvPr id="206888" name="Rectangle 40"/>
            <p:cNvSpPr>
              <a:spLocks noChangeArrowheads="1"/>
            </p:cNvSpPr>
            <p:nvPr/>
          </p:nvSpPr>
          <p:spPr bwMode="auto">
            <a:xfrm>
              <a:off x="2016" y="2112"/>
              <a:ext cx="288" cy="144"/>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89" name="Line 41"/>
            <p:cNvSpPr>
              <a:spLocks noChangeShapeType="1"/>
            </p:cNvSpPr>
            <p:nvPr/>
          </p:nvSpPr>
          <p:spPr bwMode="auto">
            <a:xfrm>
              <a:off x="2160" y="2256"/>
              <a:ext cx="0" cy="192"/>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6890" name="Rectangle 42"/>
            <p:cNvSpPr>
              <a:spLocks noChangeArrowheads="1"/>
            </p:cNvSpPr>
            <p:nvPr/>
          </p:nvSpPr>
          <p:spPr bwMode="auto">
            <a:xfrm>
              <a:off x="2016" y="2448"/>
              <a:ext cx="912" cy="24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プログラム</a:t>
              </a:r>
            </a:p>
          </p:txBody>
        </p:sp>
      </p:grpSp>
      <p:grpSp>
        <p:nvGrpSpPr>
          <p:cNvPr id="206891" name="Group 43"/>
          <p:cNvGrpSpPr>
            <a:grpSpLocks/>
          </p:cNvGrpSpPr>
          <p:nvPr/>
        </p:nvGrpSpPr>
        <p:grpSpPr bwMode="auto">
          <a:xfrm>
            <a:off x="3276600" y="4648200"/>
            <a:ext cx="1524000" cy="1600200"/>
            <a:chOff x="2064" y="2928"/>
            <a:chExt cx="960" cy="1008"/>
          </a:xfrm>
        </p:grpSpPr>
        <p:sp>
          <p:nvSpPr>
            <p:cNvPr id="206892" name="Rectangle 44"/>
            <p:cNvSpPr>
              <a:spLocks noChangeArrowheads="1"/>
            </p:cNvSpPr>
            <p:nvPr/>
          </p:nvSpPr>
          <p:spPr bwMode="auto">
            <a:xfrm>
              <a:off x="2112" y="3792"/>
              <a:ext cx="240" cy="144"/>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93" name="Line 45"/>
            <p:cNvSpPr>
              <a:spLocks noChangeShapeType="1"/>
            </p:cNvSpPr>
            <p:nvPr/>
          </p:nvSpPr>
          <p:spPr bwMode="auto">
            <a:xfrm>
              <a:off x="2208" y="3168"/>
              <a:ext cx="0" cy="62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6894" name="Rectangle 46"/>
            <p:cNvSpPr>
              <a:spLocks noChangeArrowheads="1"/>
            </p:cNvSpPr>
            <p:nvPr/>
          </p:nvSpPr>
          <p:spPr bwMode="auto">
            <a:xfrm>
              <a:off x="2064" y="2928"/>
              <a:ext cx="960" cy="24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プログラム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6874"/>
                                        </p:tgtEl>
                                        <p:attrNameLst>
                                          <p:attrName>style.visibility</p:attrName>
                                        </p:attrNameLst>
                                      </p:cBhvr>
                                      <p:to>
                                        <p:strVal val="visible"/>
                                      </p:to>
                                    </p:set>
                                    <p:animEffect transition="in" filter="checkerboard(across)">
                                      <p:cBhvr>
                                        <p:cTn id="7" dur="500"/>
                                        <p:tgtEl>
                                          <p:spTgt spid="206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6875"/>
                                        </p:tgtEl>
                                        <p:attrNameLst>
                                          <p:attrName>style.visibility</p:attrName>
                                        </p:attrNameLst>
                                      </p:cBhvr>
                                      <p:to>
                                        <p:strVal val="visible"/>
                                      </p:to>
                                    </p:set>
                                    <p:animEffect transition="in" filter="checkerboard(across)">
                                      <p:cBhvr>
                                        <p:cTn id="12" dur="500"/>
                                        <p:tgtEl>
                                          <p:spTgt spid="2068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6876"/>
                                        </p:tgtEl>
                                        <p:attrNameLst>
                                          <p:attrName>style.visibility</p:attrName>
                                        </p:attrNameLst>
                                      </p:cBhvr>
                                      <p:to>
                                        <p:strVal val="visible"/>
                                      </p:to>
                                    </p:set>
                                    <p:animEffect transition="in" filter="checkerboard(across)">
                                      <p:cBhvr>
                                        <p:cTn id="17" dur="500"/>
                                        <p:tgtEl>
                                          <p:spTgt spid="206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06883"/>
                                        </p:tgtEl>
                                        <p:attrNameLst>
                                          <p:attrName>style.visibility</p:attrName>
                                        </p:attrNameLst>
                                      </p:cBhvr>
                                      <p:to>
                                        <p:strVal val="visible"/>
                                      </p:to>
                                    </p:set>
                                    <p:animEffect transition="in" filter="wipe(up)">
                                      <p:cBhvr>
                                        <p:cTn id="22" dur="500"/>
                                        <p:tgtEl>
                                          <p:spTgt spid="2068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6877"/>
                                        </p:tgtEl>
                                        <p:attrNameLst>
                                          <p:attrName>style.visibility</p:attrName>
                                        </p:attrNameLst>
                                      </p:cBhvr>
                                      <p:to>
                                        <p:strVal val="visible"/>
                                      </p:to>
                                    </p:set>
                                    <p:animEffect transition="in" filter="checkerboard(across)">
                                      <p:cBhvr>
                                        <p:cTn id="27" dur="500"/>
                                        <p:tgtEl>
                                          <p:spTgt spid="2068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06887"/>
                                        </p:tgtEl>
                                        <p:attrNameLst>
                                          <p:attrName>style.visibility</p:attrName>
                                        </p:attrNameLst>
                                      </p:cBhvr>
                                      <p:to>
                                        <p:strVal val="visible"/>
                                      </p:to>
                                    </p:set>
                                    <p:animEffect transition="in" filter="wipe(down)">
                                      <p:cBhvr>
                                        <p:cTn id="32" dur="500"/>
                                        <p:tgtEl>
                                          <p:spTgt spid="2068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6878"/>
                                        </p:tgtEl>
                                        <p:attrNameLst>
                                          <p:attrName>style.visibility</p:attrName>
                                        </p:attrNameLst>
                                      </p:cBhvr>
                                      <p:to>
                                        <p:strVal val="visible"/>
                                      </p:to>
                                    </p:set>
                                    <p:animEffect transition="in" filter="checkerboard(across)">
                                      <p:cBhvr>
                                        <p:cTn id="37" dur="500"/>
                                        <p:tgtEl>
                                          <p:spTgt spid="20687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06891"/>
                                        </p:tgtEl>
                                        <p:attrNameLst>
                                          <p:attrName>style.visibility</p:attrName>
                                        </p:attrNameLst>
                                      </p:cBhvr>
                                      <p:to>
                                        <p:strVal val="visible"/>
                                      </p:to>
                                    </p:set>
                                    <p:animEffect transition="in" filter="wipe(up)">
                                      <p:cBhvr>
                                        <p:cTn id="42" dur="500"/>
                                        <p:tgtEl>
                                          <p:spTgt spid="2068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06879"/>
                                        </p:tgtEl>
                                        <p:attrNameLst>
                                          <p:attrName>style.visibility</p:attrName>
                                        </p:attrNameLst>
                                      </p:cBhvr>
                                      <p:to>
                                        <p:strVal val="visible"/>
                                      </p:to>
                                    </p:set>
                                    <p:animEffect transition="in" filter="checkerboard(across)">
                                      <p:cBhvr>
                                        <p:cTn id="47" dur="500"/>
                                        <p:tgtEl>
                                          <p:spTgt spid="2068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206880"/>
                                        </p:tgtEl>
                                        <p:attrNameLst>
                                          <p:attrName>style.visibility</p:attrName>
                                        </p:attrNameLst>
                                      </p:cBhvr>
                                      <p:to>
                                        <p:strVal val="visible"/>
                                      </p:to>
                                    </p:set>
                                    <p:animEffect transition="in" filter="wipe(up)">
                                      <p:cBhvr>
                                        <p:cTn id="52" dur="500"/>
                                        <p:tgtEl>
                                          <p:spTgt spid="20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74" grpId="0" animBg="1" autoUpdateAnimBg="0"/>
      <p:bldP spid="206875" grpId="0" animBg="1" autoUpdateAnimBg="0"/>
      <p:bldP spid="206876" grpId="0" animBg="1" autoUpdateAnimBg="0"/>
      <p:bldP spid="206877" grpId="0" autoUpdateAnimBg="0"/>
      <p:bldP spid="206878" grpId="0" autoUpdateAnimBg="0"/>
      <p:bldP spid="2068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システムコール</a:t>
            </a:r>
            <a:r>
              <a:rPr lang="ja-JP" altLang="en-US" sz="3600">
                <a:latin typeface="Times New Roman" panose="02020603050405020304" pitchFamily="18" charset="0"/>
              </a:rPr>
              <a:t>(</a:t>
            </a:r>
            <a:r>
              <a:rPr lang="en-US" altLang="ja-JP" sz="3600">
                <a:latin typeface="Times New Roman" panose="02020603050405020304" pitchFamily="18" charset="0"/>
              </a:rPr>
              <a:t>system call)</a:t>
            </a:r>
          </a:p>
        </p:txBody>
      </p:sp>
      <p:sp>
        <p:nvSpPr>
          <p:cNvPr id="177155" name="Rectangle 3"/>
          <p:cNvSpPr>
            <a:spLocks noGrp="1" noChangeArrowheads="1"/>
          </p:cNvSpPr>
          <p:nvPr>
            <p:ph type="body" idx="1"/>
          </p:nvPr>
        </p:nvSpPr>
        <p:spPr>
          <a:xfrm>
            <a:off x="533400" y="1981200"/>
            <a:ext cx="8077200" cy="4114800"/>
          </a:xfrm>
        </p:spPr>
        <p:txBody>
          <a:bodyPr/>
          <a:lstStyle/>
          <a:p>
            <a:r>
              <a:rPr lang="ja-JP" altLang="en-US" dirty="0">
                <a:latin typeface="Times New Roman" panose="02020603050405020304" pitchFamily="18" charset="0"/>
              </a:rPr>
              <a:t>アプリケーションプログラムから</a:t>
            </a:r>
            <a:endParaRPr lang="en-US" altLang="ja-JP" dirty="0">
              <a:latin typeface="Times New Roman" panose="02020603050405020304" pitchFamily="18" charset="0"/>
            </a:endParaRPr>
          </a:p>
          <a:p>
            <a:pPr marL="0" indent="0">
              <a:buNone/>
            </a:pPr>
            <a:r>
              <a:rPr lang="en-US" altLang="ja-JP" dirty="0">
                <a:latin typeface="Times New Roman" panose="02020603050405020304" pitchFamily="18" charset="0"/>
              </a:rPr>
              <a:t>   OS</a:t>
            </a:r>
            <a:r>
              <a:rPr lang="ja-JP" altLang="en-US" dirty="0">
                <a:latin typeface="Times New Roman" panose="02020603050405020304" pitchFamily="18" charset="0"/>
              </a:rPr>
              <a:t>へのサービス要求</a:t>
            </a:r>
          </a:p>
          <a:p>
            <a:pPr lvl="1"/>
            <a:r>
              <a:rPr lang="ja-JP" altLang="en-US" dirty="0">
                <a:latin typeface="Times New Roman" panose="02020603050405020304" pitchFamily="18" charset="0"/>
              </a:rPr>
              <a:t>入出力をしたい</a:t>
            </a:r>
          </a:p>
          <a:p>
            <a:pPr lvl="1"/>
            <a:r>
              <a:rPr lang="ja-JP" altLang="en-US" dirty="0">
                <a:latin typeface="Times New Roman" panose="02020603050405020304" pitchFamily="18" charset="0"/>
              </a:rPr>
              <a:t>他のプログラムを起動・停止したい</a:t>
            </a:r>
          </a:p>
          <a:p>
            <a:pPr lvl="1"/>
            <a:r>
              <a:rPr lang="ja-JP" altLang="en-US" dirty="0">
                <a:latin typeface="Times New Roman" panose="02020603050405020304" pitchFamily="18" charset="0"/>
              </a:rPr>
              <a:t>ファイルに読み・書きしたい</a:t>
            </a:r>
          </a:p>
          <a:p>
            <a:r>
              <a:rPr lang="ja-JP" altLang="en-US" dirty="0">
                <a:latin typeface="Times New Roman" panose="02020603050405020304" pitchFamily="18" charset="0"/>
              </a:rPr>
              <a:t>手続き呼び出しの形式を取る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システムコール</a:t>
            </a:r>
            <a:endParaRPr lang="ja-JP" altLang="en-US" sz="3600">
              <a:latin typeface="Times New Roman" panose="02020603050405020304" pitchFamily="18" charset="0"/>
            </a:endParaRPr>
          </a:p>
        </p:txBody>
      </p:sp>
      <p:sp>
        <p:nvSpPr>
          <p:cNvPr id="179203" name="Rectangle 3"/>
          <p:cNvSpPr>
            <a:spLocks noChangeArrowheads="1"/>
          </p:cNvSpPr>
          <p:nvPr/>
        </p:nvSpPr>
        <p:spPr bwMode="auto">
          <a:xfrm>
            <a:off x="1524000" y="3352800"/>
            <a:ext cx="1295400" cy="2895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9204" name="Text Box 4"/>
          <p:cNvSpPr txBox="1">
            <a:spLocks noChangeArrowheads="1"/>
          </p:cNvSpPr>
          <p:nvPr/>
        </p:nvSpPr>
        <p:spPr bwMode="auto">
          <a:xfrm>
            <a:off x="1364264" y="2362383"/>
            <a:ext cx="228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アプリケーション</a:t>
            </a:r>
            <a:endParaRPr lang="en-US" altLang="ja-JP" dirty="0"/>
          </a:p>
          <a:p>
            <a:r>
              <a:rPr lang="ja-JP" altLang="en-US" dirty="0"/>
              <a:t>プログラム</a:t>
            </a:r>
          </a:p>
        </p:txBody>
      </p:sp>
      <p:sp>
        <p:nvSpPr>
          <p:cNvPr id="179205" name="Rectangle 5"/>
          <p:cNvSpPr>
            <a:spLocks noChangeArrowheads="1"/>
          </p:cNvSpPr>
          <p:nvPr/>
        </p:nvSpPr>
        <p:spPr bwMode="auto">
          <a:xfrm>
            <a:off x="1524000" y="4343400"/>
            <a:ext cx="1295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rgbClr val="000000"/>
                </a:solidFill>
              </a:rPr>
              <a:t>SC #k</a:t>
            </a:r>
          </a:p>
        </p:txBody>
      </p:sp>
      <p:sp>
        <p:nvSpPr>
          <p:cNvPr id="179206" name="Text Box 6"/>
          <p:cNvSpPr txBox="1">
            <a:spLocks noChangeArrowheads="1"/>
          </p:cNvSpPr>
          <p:nvPr/>
        </p:nvSpPr>
        <p:spPr bwMode="auto">
          <a:xfrm>
            <a:off x="5486400" y="27432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p>
        </p:txBody>
      </p:sp>
      <p:sp>
        <p:nvSpPr>
          <p:cNvPr id="179207" name="Rectangle 7"/>
          <p:cNvSpPr>
            <a:spLocks noChangeArrowheads="1"/>
          </p:cNvSpPr>
          <p:nvPr/>
        </p:nvSpPr>
        <p:spPr bwMode="auto">
          <a:xfrm>
            <a:off x="3505200" y="3352800"/>
            <a:ext cx="4953000" cy="2286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9208" name="Rectangle 8"/>
          <p:cNvSpPr>
            <a:spLocks noChangeArrowheads="1"/>
          </p:cNvSpPr>
          <p:nvPr/>
        </p:nvSpPr>
        <p:spPr bwMode="auto">
          <a:xfrm>
            <a:off x="3733800" y="4038600"/>
            <a:ext cx="762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#1</a:t>
            </a:r>
          </a:p>
        </p:txBody>
      </p:sp>
      <p:sp>
        <p:nvSpPr>
          <p:cNvPr id="179209" name="Rectangle 9"/>
          <p:cNvSpPr>
            <a:spLocks noChangeArrowheads="1"/>
          </p:cNvSpPr>
          <p:nvPr/>
        </p:nvSpPr>
        <p:spPr bwMode="auto">
          <a:xfrm>
            <a:off x="4648200" y="4038600"/>
            <a:ext cx="762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#2 </a:t>
            </a:r>
          </a:p>
        </p:txBody>
      </p:sp>
      <p:sp>
        <p:nvSpPr>
          <p:cNvPr id="179210" name="Rectangle 10"/>
          <p:cNvSpPr>
            <a:spLocks noChangeArrowheads="1"/>
          </p:cNvSpPr>
          <p:nvPr/>
        </p:nvSpPr>
        <p:spPr bwMode="auto">
          <a:xfrm>
            <a:off x="6400800" y="4038600"/>
            <a:ext cx="762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a:t>
            </a:r>
            <a:r>
              <a:rPr lang="en-US" altLang="ja-JP"/>
              <a:t>k</a:t>
            </a:r>
          </a:p>
        </p:txBody>
      </p:sp>
      <p:sp>
        <p:nvSpPr>
          <p:cNvPr id="179211" name="Line 11"/>
          <p:cNvSpPr>
            <a:spLocks noChangeShapeType="1"/>
          </p:cNvSpPr>
          <p:nvPr/>
        </p:nvSpPr>
        <p:spPr bwMode="auto">
          <a:xfrm>
            <a:off x="5486400" y="4343400"/>
            <a:ext cx="8382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12" name="Line 12"/>
          <p:cNvSpPr>
            <a:spLocks noChangeShapeType="1"/>
          </p:cNvSpPr>
          <p:nvPr/>
        </p:nvSpPr>
        <p:spPr bwMode="auto">
          <a:xfrm>
            <a:off x="7239000" y="4343400"/>
            <a:ext cx="8382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13" name="Text Box 13"/>
          <p:cNvSpPr txBox="1">
            <a:spLocks noChangeArrowheads="1"/>
          </p:cNvSpPr>
          <p:nvPr/>
        </p:nvSpPr>
        <p:spPr bwMode="auto">
          <a:xfrm>
            <a:off x="3657600" y="3505200"/>
            <a:ext cx="389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システムコール処理ルーチン</a:t>
            </a:r>
          </a:p>
        </p:txBody>
      </p:sp>
      <p:sp>
        <p:nvSpPr>
          <p:cNvPr id="179214" name="Line 14"/>
          <p:cNvSpPr>
            <a:spLocks noChangeShapeType="1"/>
          </p:cNvSpPr>
          <p:nvPr/>
        </p:nvSpPr>
        <p:spPr bwMode="auto">
          <a:xfrm>
            <a:off x="2971800" y="3352800"/>
            <a:ext cx="0" cy="11430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15" name="Line 15"/>
          <p:cNvSpPr>
            <a:spLocks noChangeShapeType="1"/>
          </p:cNvSpPr>
          <p:nvPr/>
        </p:nvSpPr>
        <p:spPr bwMode="auto">
          <a:xfrm flipV="1">
            <a:off x="2971800" y="3962400"/>
            <a:ext cx="3810000" cy="5334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16" name="Line 16"/>
          <p:cNvSpPr>
            <a:spLocks noChangeShapeType="1"/>
          </p:cNvSpPr>
          <p:nvPr/>
        </p:nvSpPr>
        <p:spPr bwMode="auto">
          <a:xfrm>
            <a:off x="6781800" y="3962400"/>
            <a:ext cx="0" cy="7620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17" name="Line 17"/>
          <p:cNvSpPr>
            <a:spLocks noChangeShapeType="1"/>
          </p:cNvSpPr>
          <p:nvPr/>
        </p:nvSpPr>
        <p:spPr bwMode="auto">
          <a:xfrm flipH="1">
            <a:off x="2971800" y="4724400"/>
            <a:ext cx="3810000" cy="762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18" name="Line 18"/>
          <p:cNvSpPr>
            <a:spLocks noChangeShapeType="1"/>
          </p:cNvSpPr>
          <p:nvPr/>
        </p:nvSpPr>
        <p:spPr bwMode="auto">
          <a:xfrm>
            <a:off x="2971800" y="4800600"/>
            <a:ext cx="0" cy="6858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19" name="AutoShape 19"/>
          <p:cNvSpPr>
            <a:spLocks noChangeArrowheads="1"/>
          </p:cNvSpPr>
          <p:nvPr/>
        </p:nvSpPr>
        <p:spPr bwMode="auto">
          <a:xfrm>
            <a:off x="3657600" y="1905000"/>
            <a:ext cx="4946848" cy="838200"/>
          </a:xfrm>
          <a:prstGeom prst="wedgeRoundRectCallout">
            <a:avLst>
              <a:gd name="adj1" fmla="val 11792"/>
              <a:gd name="adj2" fmla="val 17878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dirty="0"/>
              <a:t>アプリケーションプログラムを中断,</a:t>
            </a:r>
          </a:p>
          <a:p>
            <a:pPr algn="ctr"/>
            <a:r>
              <a:rPr lang="en-US" altLang="ja-JP" dirty="0"/>
              <a:t>OS</a:t>
            </a:r>
            <a:r>
              <a:rPr lang="ja-JP" altLang="en-US" dirty="0"/>
              <a:t>に処理が移る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9214"/>
                                        </p:tgtEl>
                                        <p:attrNameLst>
                                          <p:attrName>style.visibility</p:attrName>
                                        </p:attrNameLst>
                                      </p:cBhvr>
                                      <p:to>
                                        <p:strVal val="visible"/>
                                      </p:to>
                                    </p:set>
                                    <p:animEffect transition="in" filter="wipe(up)">
                                      <p:cBhvr>
                                        <p:cTn id="7" dur="500"/>
                                        <p:tgtEl>
                                          <p:spTgt spid="1792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9205"/>
                                        </p:tgtEl>
                                        <p:attrNameLst>
                                          <p:attrName>style.visibility</p:attrName>
                                        </p:attrNameLst>
                                      </p:cBhvr>
                                      <p:to>
                                        <p:strVal val="visible"/>
                                      </p:to>
                                    </p:set>
                                    <p:animEffect transition="in" filter="checkerboard(across)">
                                      <p:cBhvr>
                                        <p:cTn id="12" dur="500"/>
                                        <p:tgtEl>
                                          <p:spTgt spid="179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215"/>
                                        </p:tgtEl>
                                        <p:attrNameLst>
                                          <p:attrName>style.visibility</p:attrName>
                                        </p:attrNameLst>
                                      </p:cBhvr>
                                      <p:to>
                                        <p:strVal val="visible"/>
                                      </p:to>
                                    </p:set>
                                    <p:animEffect transition="in" filter="wipe(left)">
                                      <p:cBhvr>
                                        <p:cTn id="17" dur="500"/>
                                        <p:tgtEl>
                                          <p:spTgt spid="179215"/>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9219"/>
                                        </p:tgtEl>
                                        <p:attrNameLst>
                                          <p:attrName>style.visibility</p:attrName>
                                        </p:attrNameLst>
                                      </p:cBhvr>
                                      <p:to>
                                        <p:strVal val="visible"/>
                                      </p:to>
                                    </p:set>
                                    <p:animEffect transition="in" filter="checkerboard(across)">
                                      <p:cBhvr>
                                        <p:cTn id="21" dur="500"/>
                                        <p:tgtEl>
                                          <p:spTgt spid="1792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79216"/>
                                        </p:tgtEl>
                                        <p:attrNameLst>
                                          <p:attrName>style.visibility</p:attrName>
                                        </p:attrNameLst>
                                      </p:cBhvr>
                                      <p:to>
                                        <p:strVal val="visible"/>
                                      </p:to>
                                    </p:set>
                                    <p:animEffect transition="in" filter="wipe(up)">
                                      <p:cBhvr>
                                        <p:cTn id="26" dur="500"/>
                                        <p:tgtEl>
                                          <p:spTgt spid="1792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79217"/>
                                        </p:tgtEl>
                                        <p:attrNameLst>
                                          <p:attrName>style.visibility</p:attrName>
                                        </p:attrNameLst>
                                      </p:cBhvr>
                                      <p:to>
                                        <p:strVal val="visible"/>
                                      </p:to>
                                    </p:set>
                                    <p:animEffect transition="in" filter="wipe(right)">
                                      <p:cBhvr>
                                        <p:cTn id="31" dur="500"/>
                                        <p:tgtEl>
                                          <p:spTgt spid="179217"/>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79218"/>
                                        </p:tgtEl>
                                        <p:attrNameLst>
                                          <p:attrName>style.visibility</p:attrName>
                                        </p:attrNameLst>
                                      </p:cBhvr>
                                      <p:to>
                                        <p:strVal val="visible"/>
                                      </p:to>
                                    </p:set>
                                    <p:animEffect transition="in" filter="wipe(up)">
                                      <p:cBhvr>
                                        <p:cTn id="35" dur="500"/>
                                        <p:tgtEl>
                                          <p:spTgt spid="17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autoUpdateAnimBg="0"/>
      <p:bldP spid="179214" grpId="0" animBg="1"/>
      <p:bldP spid="179215" grpId="0" animBg="1"/>
      <p:bldP spid="179216" grpId="0" animBg="1"/>
      <p:bldP spid="179217" grpId="0" animBg="1"/>
      <p:bldP spid="179218" grpId="0" animBg="1"/>
      <p:bldP spid="17921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525463"/>
            <a:ext cx="7772400" cy="1311275"/>
          </a:xfrm>
        </p:spPr>
        <p:txBody>
          <a:bodyPr/>
          <a:lstStyle/>
          <a:p>
            <a:r>
              <a:rPr lang="ja-JP" altLang="en-US">
                <a:latin typeface="Times New Roman" panose="02020603050405020304" pitchFamily="18" charset="0"/>
              </a:rPr>
              <a:t>カーネルモード, ユーザモード</a:t>
            </a:r>
            <a:r>
              <a:rPr lang="en-US" altLang="ja-JP" sz="3600">
                <a:latin typeface="Times New Roman" panose="02020603050405020304" pitchFamily="18" charset="0"/>
              </a:rPr>
              <a:t>(kernel mode, user mode)</a:t>
            </a:r>
          </a:p>
        </p:txBody>
      </p:sp>
      <p:sp>
        <p:nvSpPr>
          <p:cNvPr id="176131" name="Rectangle 3"/>
          <p:cNvSpPr>
            <a:spLocks noGrp="1" noChangeArrowheads="1"/>
          </p:cNvSpPr>
          <p:nvPr>
            <p:ph type="body" idx="1"/>
          </p:nvPr>
        </p:nvSpPr>
        <p:spPr/>
        <p:txBody>
          <a:bodyPr/>
          <a:lstStyle/>
          <a:p>
            <a:r>
              <a:rPr lang="ja-JP" altLang="en-US" dirty="0">
                <a:latin typeface="Times New Roman" panose="02020603050405020304" pitchFamily="18" charset="0"/>
              </a:rPr>
              <a:t>カーネルモード</a:t>
            </a:r>
          </a:p>
          <a:p>
            <a:pPr lvl="1"/>
            <a:r>
              <a:rPr lang="ja-JP" altLang="en-US" dirty="0">
                <a:latin typeface="Times New Roman" panose="02020603050405020304" pitchFamily="18" charset="0"/>
              </a:rPr>
              <a:t>システムコール等の割り込みにより発生, 　　各種割込み処理ルーチン実行中</a:t>
            </a:r>
          </a:p>
          <a:p>
            <a:r>
              <a:rPr lang="ja-JP" altLang="en-US" dirty="0">
                <a:latin typeface="Times New Roman" panose="02020603050405020304" pitchFamily="18" charset="0"/>
              </a:rPr>
              <a:t>ユーザモード</a:t>
            </a:r>
          </a:p>
          <a:p>
            <a:pPr lvl="1"/>
            <a:r>
              <a:rPr lang="ja-JP" altLang="en-US" dirty="0">
                <a:latin typeface="Times New Roman" panose="02020603050405020304" pitchFamily="18" charset="0"/>
              </a:rPr>
              <a:t>アプリケーションプログラムを実行中</a:t>
            </a:r>
          </a:p>
        </p:txBody>
      </p:sp>
      <p:sp>
        <p:nvSpPr>
          <p:cNvPr id="176132" name="Text Box 4"/>
          <p:cNvSpPr txBox="1">
            <a:spLocks noChangeArrowheads="1"/>
          </p:cNvSpPr>
          <p:nvPr/>
        </p:nvSpPr>
        <p:spPr bwMode="auto">
          <a:xfrm>
            <a:off x="381000" y="51054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p>
        </p:txBody>
      </p:sp>
      <p:sp>
        <p:nvSpPr>
          <p:cNvPr id="176133" name="Text Box 5"/>
          <p:cNvSpPr txBox="1">
            <a:spLocks noChangeArrowheads="1"/>
          </p:cNvSpPr>
          <p:nvPr/>
        </p:nvSpPr>
        <p:spPr bwMode="auto">
          <a:xfrm>
            <a:off x="152400" y="5791200"/>
            <a:ext cx="228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アプリケーション</a:t>
            </a:r>
          </a:p>
          <a:p>
            <a:r>
              <a:rPr lang="ja-JP" altLang="en-US" dirty="0"/>
              <a:t>プログラム</a:t>
            </a:r>
          </a:p>
        </p:txBody>
      </p:sp>
      <p:sp>
        <p:nvSpPr>
          <p:cNvPr id="176134" name="Line 6"/>
          <p:cNvSpPr>
            <a:spLocks noChangeShapeType="1"/>
          </p:cNvSpPr>
          <p:nvPr/>
        </p:nvSpPr>
        <p:spPr bwMode="auto">
          <a:xfrm>
            <a:off x="2411888" y="6248400"/>
            <a:ext cx="914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35" name="Rectangle 7"/>
          <p:cNvSpPr>
            <a:spLocks noChangeArrowheads="1"/>
          </p:cNvSpPr>
          <p:nvPr/>
        </p:nvSpPr>
        <p:spPr bwMode="auto">
          <a:xfrm>
            <a:off x="2411888" y="5867400"/>
            <a:ext cx="31242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136" name="Rectangle 8"/>
          <p:cNvSpPr>
            <a:spLocks noChangeArrowheads="1"/>
          </p:cNvSpPr>
          <p:nvPr/>
        </p:nvSpPr>
        <p:spPr bwMode="auto">
          <a:xfrm>
            <a:off x="2411888" y="4648200"/>
            <a:ext cx="3124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137" name="Rectangle 9"/>
          <p:cNvSpPr>
            <a:spLocks noChangeArrowheads="1"/>
          </p:cNvSpPr>
          <p:nvPr/>
        </p:nvSpPr>
        <p:spPr bwMode="auto">
          <a:xfrm>
            <a:off x="2640488" y="5105400"/>
            <a:ext cx="762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138" name="Rectangle 10"/>
          <p:cNvSpPr>
            <a:spLocks noChangeArrowheads="1"/>
          </p:cNvSpPr>
          <p:nvPr/>
        </p:nvSpPr>
        <p:spPr bwMode="auto">
          <a:xfrm>
            <a:off x="3631088" y="5105400"/>
            <a:ext cx="762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139" name="Rectangle 11"/>
          <p:cNvSpPr>
            <a:spLocks noChangeArrowheads="1"/>
          </p:cNvSpPr>
          <p:nvPr/>
        </p:nvSpPr>
        <p:spPr bwMode="auto">
          <a:xfrm>
            <a:off x="4545488" y="5105400"/>
            <a:ext cx="762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140" name="Text Box 12"/>
          <p:cNvSpPr txBox="1">
            <a:spLocks noChangeArrowheads="1"/>
          </p:cNvSpPr>
          <p:nvPr/>
        </p:nvSpPr>
        <p:spPr bwMode="auto">
          <a:xfrm>
            <a:off x="2411888" y="4648200"/>
            <a:ext cx="2306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SC</a:t>
            </a:r>
            <a:r>
              <a:rPr lang="ja-JP" altLang="en-US"/>
              <a:t>処理ルーチン</a:t>
            </a:r>
          </a:p>
        </p:txBody>
      </p:sp>
      <p:sp>
        <p:nvSpPr>
          <p:cNvPr id="176141" name="Line 13"/>
          <p:cNvSpPr>
            <a:spLocks noChangeShapeType="1"/>
          </p:cNvSpPr>
          <p:nvPr/>
        </p:nvSpPr>
        <p:spPr bwMode="auto">
          <a:xfrm flipH="1" flipV="1">
            <a:off x="2640488" y="5257800"/>
            <a:ext cx="609600" cy="9906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42" name="Line 14"/>
          <p:cNvSpPr>
            <a:spLocks noChangeShapeType="1"/>
          </p:cNvSpPr>
          <p:nvPr/>
        </p:nvSpPr>
        <p:spPr bwMode="auto">
          <a:xfrm>
            <a:off x="2640488" y="5257800"/>
            <a:ext cx="762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43" name="Line 15"/>
          <p:cNvSpPr>
            <a:spLocks noChangeShapeType="1"/>
          </p:cNvSpPr>
          <p:nvPr/>
        </p:nvSpPr>
        <p:spPr bwMode="auto">
          <a:xfrm flipH="1">
            <a:off x="3402488" y="5334000"/>
            <a:ext cx="0" cy="9144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44" name="Line 16"/>
          <p:cNvSpPr>
            <a:spLocks noChangeShapeType="1"/>
          </p:cNvSpPr>
          <p:nvPr/>
        </p:nvSpPr>
        <p:spPr bwMode="auto">
          <a:xfrm>
            <a:off x="3402488" y="6248400"/>
            <a:ext cx="1066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45" name="Line 17"/>
          <p:cNvSpPr>
            <a:spLocks noChangeShapeType="1"/>
          </p:cNvSpPr>
          <p:nvPr/>
        </p:nvSpPr>
        <p:spPr bwMode="auto">
          <a:xfrm flipV="1">
            <a:off x="4469288" y="5257800"/>
            <a:ext cx="76200" cy="9906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46" name="Line 18"/>
          <p:cNvSpPr>
            <a:spLocks noChangeShapeType="1"/>
          </p:cNvSpPr>
          <p:nvPr/>
        </p:nvSpPr>
        <p:spPr bwMode="auto">
          <a:xfrm>
            <a:off x="4545488" y="5257800"/>
            <a:ext cx="762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47" name="Line 19"/>
          <p:cNvSpPr>
            <a:spLocks noChangeShapeType="1"/>
          </p:cNvSpPr>
          <p:nvPr/>
        </p:nvSpPr>
        <p:spPr bwMode="auto">
          <a:xfrm flipH="1">
            <a:off x="4545488" y="5257800"/>
            <a:ext cx="762000" cy="9906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48" name="Line 20"/>
          <p:cNvSpPr>
            <a:spLocks noChangeShapeType="1"/>
          </p:cNvSpPr>
          <p:nvPr/>
        </p:nvSpPr>
        <p:spPr bwMode="auto">
          <a:xfrm>
            <a:off x="4545488" y="6248400"/>
            <a:ext cx="9906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76149" name="Group 21"/>
          <p:cNvGrpSpPr>
            <a:grpSpLocks/>
          </p:cNvGrpSpPr>
          <p:nvPr/>
        </p:nvGrpSpPr>
        <p:grpSpPr bwMode="auto">
          <a:xfrm>
            <a:off x="5840888" y="5105400"/>
            <a:ext cx="2101850" cy="1371600"/>
            <a:chOff x="3312" y="3216"/>
            <a:chExt cx="1324" cy="864"/>
          </a:xfrm>
        </p:grpSpPr>
        <p:sp>
          <p:nvSpPr>
            <p:cNvPr id="176150" name="Text Box 22"/>
            <p:cNvSpPr txBox="1">
              <a:spLocks noChangeArrowheads="1"/>
            </p:cNvSpPr>
            <p:nvPr/>
          </p:nvSpPr>
          <p:spPr bwMode="auto">
            <a:xfrm>
              <a:off x="3312" y="3216"/>
              <a:ext cx="13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カーネルモード</a:t>
              </a:r>
            </a:p>
          </p:txBody>
        </p:sp>
        <p:sp>
          <p:nvSpPr>
            <p:cNvPr id="176151" name="Text Box 23"/>
            <p:cNvSpPr txBox="1">
              <a:spLocks noChangeArrowheads="1"/>
            </p:cNvSpPr>
            <p:nvPr/>
          </p:nvSpPr>
          <p:spPr bwMode="auto">
            <a:xfrm>
              <a:off x="3360" y="3792"/>
              <a:ext cx="11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ユーザモード</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134"/>
                                        </p:tgtEl>
                                        <p:attrNameLst>
                                          <p:attrName>style.visibility</p:attrName>
                                        </p:attrNameLst>
                                      </p:cBhvr>
                                      <p:to>
                                        <p:strVal val="visible"/>
                                      </p:to>
                                    </p:set>
                                    <p:animEffect transition="in" filter="wipe(left)">
                                      <p:cBhvr>
                                        <p:cTn id="7" dur="500"/>
                                        <p:tgtEl>
                                          <p:spTgt spid="17613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6141"/>
                                        </p:tgtEl>
                                        <p:attrNameLst>
                                          <p:attrName>style.visibility</p:attrName>
                                        </p:attrNameLst>
                                      </p:cBhvr>
                                      <p:to>
                                        <p:strVal val="visible"/>
                                      </p:to>
                                    </p:set>
                                    <p:animEffect transition="in" filter="wipe(down)">
                                      <p:cBhvr>
                                        <p:cTn id="11" dur="500"/>
                                        <p:tgtEl>
                                          <p:spTgt spid="17614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6142"/>
                                        </p:tgtEl>
                                        <p:attrNameLst>
                                          <p:attrName>style.visibility</p:attrName>
                                        </p:attrNameLst>
                                      </p:cBhvr>
                                      <p:to>
                                        <p:strVal val="visible"/>
                                      </p:to>
                                    </p:set>
                                    <p:animEffect transition="in" filter="wipe(left)">
                                      <p:cBhvr>
                                        <p:cTn id="15" dur="500"/>
                                        <p:tgtEl>
                                          <p:spTgt spid="17614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6143"/>
                                        </p:tgtEl>
                                        <p:attrNameLst>
                                          <p:attrName>style.visibility</p:attrName>
                                        </p:attrNameLst>
                                      </p:cBhvr>
                                      <p:to>
                                        <p:strVal val="visible"/>
                                      </p:to>
                                    </p:set>
                                    <p:animEffect transition="in" filter="wipe(up)">
                                      <p:cBhvr>
                                        <p:cTn id="19" dur="500"/>
                                        <p:tgtEl>
                                          <p:spTgt spid="17614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6144"/>
                                        </p:tgtEl>
                                        <p:attrNameLst>
                                          <p:attrName>style.visibility</p:attrName>
                                        </p:attrNameLst>
                                      </p:cBhvr>
                                      <p:to>
                                        <p:strVal val="visible"/>
                                      </p:to>
                                    </p:set>
                                    <p:animEffect transition="in" filter="wipe(left)">
                                      <p:cBhvr>
                                        <p:cTn id="23" dur="500"/>
                                        <p:tgtEl>
                                          <p:spTgt spid="176144"/>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6145"/>
                                        </p:tgtEl>
                                        <p:attrNameLst>
                                          <p:attrName>style.visibility</p:attrName>
                                        </p:attrNameLst>
                                      </p:cBhvr>
                                      <p:to>
                                        <p:strVal val="visible"/>
                                      </p:to>
                                    </p:set>
                                    <p:animEffect transition="in" filter="wipe(down)">
                                      <p:cBhvr>
                                        <p:cTn id="27" dur="500"/>
                                        <p:tgtEl>
                                          <p:spTgt spid="176145"/>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6146"/>
                                        </p:tgtEl>
                                        <p:attrNameLst>
                                          <p:attrName>style.visibility</p:attrName>
                                        </p:attrNameLst>
                                      </p:cBhvr>
                                      <p:to>
                                        <p:strVal val="visible"/>
                                      </p:to>
                                    </p:set>
                                    <p:animEffect transition="in" filter="wipe(left)">
                                      <p:cBhvr>
                                        <p:cTn id="31" dur="500"/>
                                        <p:tgtEl>
                                          <p:spTgt spid="176146"/>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76147"/>
                                        </p:tgtEl>
                                        <p:attrNameLst>
                                          <p:attrName>style.visibility</p:attrName>
                                        </p:attrNameLst>
                                      </p:cBhvr>
                                      <p:to>
                                        <p:strVal val="visible"/>
                                      </p:to>
                                    </p:set>
                                    <p:animEffect transition="in" filter="wipe(up)">
                                      <p:cBhvr>
                                        <p:cTn id="35" dur="500"/>
                                        <p:tgtEl>
                                          <p:spTgt spid="176147"/>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6148"/>
                                        </p:tgtEl>
                                        <p:attrNameLst>
                                          <p:attrName>style.visibility</p:attrName>
                                        </p:attrNameLst>
                                      </p:cBhvr>
                                      <p:to>
                                        <p:strVal val="visible"/>
                                      </p:to>
                                    </p:set>
                                    <p:animEffect transition="in" filter="wipe(left)">
                                      <p:cBhvr>
                                        <p:cTn id="39" dur="500"/>
                                        <p:tgtEl>
                                          <p:spTgt spid="17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176149"/>
                                        </p:tgtEl>
                                        <p:attrNameLst>
                                          <p:attrName>style.visibility</p:attrName>
                                        </p:attrNameLst>
                                      </p:cBhvr>
                                      <p:to>
                                        <p:strVal val="visible"/>
                                      </p:to>
                                    </p:set>
                                    <p:animEffect transition="in" filter="checkerboard(across)">
                                      <p:cBhvr>
                                        <p:cTn id="44" dur="500"/>
                                        <p:tgtEl>
                                          <p:spTgt spid="17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animBg="1"/>
      <p:bldP spid="176141" grpId="0" animBg="1"/>
      <p:bldP spid="176142" grpId="0" animBg="1"/>
      <p:bldP spid="176143" grpId="0" animBg="1"/>
      <p:bldP spid="176144" grpId="0" animBg="1"/>
      <p:bldP spid="176145" grpId="0" animBg="1"/>
      <p:bldP spid="176146" grpId="0" animBg="1"/>
      <p:bldP spid="176147" grpId="0" animBg="1"/>
      <p:bldP spid="1761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割込み</a:t>
            </a:r>
          </a:p>
        </p:txBody>
      </p:sp>
      <p:sp>
        <p:nvSpPr>
          <p:cNvPr id="171011" name="Rectangle 3"/>
          <p:cNvSpPr>
            <a:spLocks noGrp="1" noChangeArrowheads="1"/>
          </p:cNvSpPr>
          <p:nvPr>
            <p:ph type="body" idx="1"/>
          </p:nvPr>
        </p:nvSpPr>
        <p:spPr>
          <a:xfrm>
            <a:off x="685800" y="1981200"/>
            <a:ext cx="7772400" cy="1295400"/>
          </a:xfrm>
        </p:spPr>
        <p:txBody>
          <a:bodyPr/>
          <a:lstStyle/>
          <a:p>
            <a:r>
              <a:rPr lang="ja-JP" altLang="en-US" sz="3000">
                <a:latin typeface="Times New Roman" panose="02020603050405020304" pitchFamily="18" charset="0"/>
              </a:rPr>
              <a:t>メモリの</a:t>
            </a:r>
            <a:r>
              <a:rPr lang="en-US" altLang="ja-JP" sz="3000">
                <a:latin typeface="Times New Roman" panose="02020603050405020304" pitchFamily="18" charset="0"/>
              </a:rPr>
              <a:t>OS</a:t>
            </a:r>
            <a:r>
              <a:rPr lang="ja-JP" altLang="en-US" sz="3000">
                <a:latin typeface="Times New Roman" panose="02020603050405020304" pitchFamily="18" charset="0"/>
              </a:rPr>
              <a:t>領域内に割込みの処理ルーチン</a:t>
            </a:r>
          </a:p>
        </p:txBody>
      </p:sp>
      <p:sp>
        <p:nvSpPr>
          <p:cNvPr id="171026" name="Rectangle 18"/>
          <p:cNvSpPr>
            <a:spLocks noChangeArrowheads="1"/>
          </p:cNvSpPr>
          <p:nvPr/>
        </p:nvSpPr>
        <p:spPr bwMode="auto">
          <a:xfrm>
            <a:off x="381000" y="2895600"/>
            <a:ext cx="15240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27" name="Text Box 19"/>
          <p:cNvSpPr txBox="1">
            <a:spLocks noChangeArrowheads="1"/>
          </p:cNvSpPr>
          <p:nvPr/>
        </p:nvSpPr>
        <p:spPr bwMode="auto">
          <a:xfrm>
            <a:off x="762000" y="25146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メモリ</a:t>
            </a:r>
          </a:p>
        </p:txBody>
      </p:sp>
      <p:sp>
        <p:nvSpPr>
          <p:cNvPr id="171028" name="Rectangle 20"/>
          <p:cNvSpPr>
            <a:spLocks noChangeArrowheads="1"/>
          </p:cNvSpPr>
          <p:nvPr/>
        </p:nvSpPr>
        <p:spPr bwMode="auto">
          <a:xfrm>
            <a:off x="381000" y="5029200"/>
            <a:ext cx="1524000" cy="1066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rgbClr val="000000"/>
                </a:solidFill>
              </a:rPr>
              <a:t>OS</a:t>
            </a:r>
          </a:p>
        </p:txBody>
      </p:sp>
      <p:grpSp>
        <p:nvGrpSpPr>
          <p:cNvPr id="171031" name="Group 23"/>
          <p:cNvGrpSpPr>
            <a:grpSpLocks/>
          </p:cNvGrpSpPr>
          <p:nvPr/>
        </p:nvGrpSpPr>
        <p:grpSpPr bwMode="auto">
          <a:xfrm>
            <a:off x="1905000" y="2514600"/>
            <a:ext cx="6705600" cy="3581400"/>
            <a:chOff x="1200" y="1584"/>
            <a:chExt cx="4224" cy="2256"/>
          </a:xfrm>
        </p:grpSpPr>
        <p:sp>
          <p:nvSpPr>
            <p:cNvPr id="171015" name="Rectangle 7"/>
            <p:cNvSpPr>
              <a:spLocks noChangeArrowheads="1"/>
            </p:cNvSpPr>
            <p:nvPr/>
          </p:nvSpPr>
          <p:spPr bwMode="auto">
            <a:xfrm>
              <a:off x="1632" y="1872"/>
              <a:ext cx="3792" cy="19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16" name="Text Box 8"/>
            <p:cNvSpPr txBox="1">
              <a:spLocks noChangeArrowheads="1"/>
            </p:cNvSpPr>
            <p:nvPr/>
          </p:nvSpPr>
          <p:spPr bwMode="auto">
            <a:xfrm>
              <a:off x="1632" y="1584"/>
              <a:ext cx="3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p>
          </p:txBody>
        </p:sp>
        <p:sp>
          <p:nvSpPr>
            <p:cNvPr id="171029" name="Line 21"/>
            <p:cNvSpPr>
              <a:spLocks noChangeShapeType="1"/>
            </p:cNvSpPr>
            <p:nvPr/>
          </p:nvSpPr>
          <p:spPr bwMode="auto">
            <a:xfrm flipH="1">
              <a:off x="1200" y="1872"/>
              <a:ext cx="432" cy="129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1030" name="Line 22"/>
            <p:cNvSpPr>
              <a:spLocks noChangeShapeType="1"/>
            </p:cNvSpPr>
            <p:nvPr/>
          </p:nvSpPr>
          <p:spPr bwMode="auto">
            <a:xfrm>
              <a:off x="1200" y="3840"/>
              <a:ext cx="432"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1032" name="Rectangle 24"/>
          <p:cNvSpPr>
            <a:spLocks noChangeArrowheads="1"/>
          </p:cNvSpPr>
          <p:nvPr/>
        </p:nvSpPr>
        <p:spPr bwMode="auto">
          <a:xfrm>
            <a:off x="2743200" y="3276600"/>
            <a:ext cx="2743200" cy="762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ソフトエラー処理</a:t>
            </a:r>
          </a:p>
        </p:txBody>
      </p:sp>
      <p:sp>
        <p:nvSpPr>
          <p:cNvPr id="171033" name="Rectangle 25"/>
          <p:cNvSpPr>
            <a:spLocks noChangeArrowheads="1"/>
          </p:cNvSpPr>
          <p:nvPr/>
        </p:nvSpPr>
        <p:spPr bwMode="auto">
          <a:xfrm>
            <a:off x="2743200" y="4191000"/>
            <a:ext cx="2743200" cy="762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システムコール処理</a:t>
            </a:r>
          </a:p>
        </p:txBody>
      </p:sp>
      <p:sp>
        <p:nvSpPr>
          <p:cNvPr id="171034" name="Rectangle 26"/>
          <p:cNvSpPr>
            <a:spLocks noChangeArrowheads="1"/>
          </p:cNvSpPr>
          <p:nvPr/>
        </p:nvSpPr>
        <p:spPr bwMode="auto">
          <a:xfrm>
            <a:off x="2743200" y="5105400"/>
            <a:ext cx="2743200" cy="762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外部信号処理</a:t>
            </a:r>
          </a:p>
        </p:txBody>
      </p:sp>
      <p:sp>
        <p:nvSpPr>
          <p:cNvPr id="171035" name="Rectangle 27"/>
          <p:cNvSpPr>
            <a:spLocks noChangeArrowheads="1"/>
          </p:cNvSpPr>
          <p:nvPr/>
        </p:nvSpPr>
        <p:spPr bwMode="auto">
          <a:xfrm>
            <a:off x="5638800" y="4191000"/>
            <a:ext cx="2743200" cy="762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入出力完了処理</a:t>
            </a:r>
          </a:p>
        </p:txBody>
      </p:sp>
      <p:sp>
        <p:nvSpPr>
          <p:cNvPr id="171036" name="Rectangle 28"/>
          <p:cNvSpPr>
            <a:spLocks noChangeArrowheads="1"/>
          </p:cNvSpPr>
          <p:nvPr/>
        </p:nvSpPr>
        <p:spPr bwMode="auto">
          <a:xfrm>
            <a:off x="5638800" y="5105400"/>
            <a:ext cx="2743200" cy="762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タイマ処理</a:t>
            </a:r>
          </a:p>
        </p:txBody>
      </p:sp>
      <p:sp>
        <p:nvSpPr>
          <p:cNvPr id="171037" name="Rectangle 29"/>
          <p:cNvSpPr>
            <a:spLocks noChangeArrowheads="1"/>
          </p:cNvSpPr>
          <p:nvPr/>
        </p:nvSpPr>
        <p:spPr bwMode="auto">
          <a:xfrm>
            <a:off x="5638800" y="3276600"/>
            <a:ext cx="2743200" cy="762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ハードエラー処理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028"/>
                                        </p:tgtEl>
                                        <p:attrNameLst>
                                          <p:attrName>style.visibility</p:attrName>
                                        </p:attrNameLst>
                                      </p:cBhvr>
                                      <p:to>
                                        <p:strVal val="visible"/>
                                      </p:to>
                                    </p:set>
                                    <p:animEffect transition="in" filter="checkerboard(across)">
                                      <p:cBhvr>
                                        <p:cTn id="7" dur="500"/>
                                        <p:tgtEl>
                                          <p:spTgt spid="17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1031"/>
                                        </p:tgtEl>
                                        <p:attrNameLst>
                                          <p:attrName>style.visibility</p:attrName>
                                        </p:attrNameLst>
                                      </p:cBhvr>
                                      <p:to>
                                        <p:strVal val="visible"/>
                                      </p:to>
                                    </p:set>
                                    <p:animEffect transition="in" filter="wipe(left)">
                                      <p:cBhvr>
                                        <p:cTn id="12" dur="500"/>
                                        <p:tgtEl>
                                          <p:spTgt spid="1710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1032"/>
                                        </p:tgtEl>
                                        <p:attrNameLst>
                                          <p:attrName>style.visibility</p:attrName>
                                        </p:attrNameLst>
                                      </p:cBhvr>
                                      <p:to>
                                        <p:strVal val="visible"/>
                                      </p:to>
                                    </p:set>
                                    <p:animEffect transition="in" filter="checkerboard(across)">
                                      <p:cBhvr>
                                        <p:cTn id="17" dur="500"/>
                                        <p:tgtEl>
                                          <p:spTgt spid="1710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1037"/>
                                        </p:tgtEl>
                                        <p:attrNameLst>
                                          <p:attrName>style.visibility</p:attrName>
                                        </p:attrNameLst>
                                      </p:cBhvr>
                                      <p:to>
                                        <p:strVal val="visible"/>
                                      </p:to>
                                    </p:set>
                                    <p:animEffect transition="in" filter="checkerboard(across)">
                                      <p:cBhvr>
                                        <p:cTn id="22" dur="500"/>
                                        <p:tgtEl>
                                          <p:spTgt spid="1710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1033"/>
                                        </p:tgtEl>
                                        <p:attrNameLst>
                                          <p:attrName>style.visibility</p:attrName>
                                        </p:attrNameLst>
                                      </p:cBhvr>
                                      <p:to>
                                        <p:strVal val="visible"/>
                                      </p:to>
                                    </p:set>
                                    <p:animEffect transition="in" filter="checkerboard(across)">
                                      <p:cBhvr>
                                        <p:cTn id="27" dur="500"/>
                                        <p:tgtEl>
                                          <p:spTgt spid="1710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1035"/>
                                        </p:tgtEl>
                                        <p:attrNameLst>
                                          <p:attrName>style.visibility</p:attrName>
                                        </p:attrNameLst>
                                      </p:cBhvr>
                                      <p:to>
                                        <p:strVal val="visible"/>
                                      </p:to>
                                    </p:set>
                                    <p:animEffect transition="in" filter="checkerboard(across)">
                                      <p:cBhvr>
                                        <p:cTn id="32" dur="500"/>
                                        <p:tgtEl>
                                          <p:spTgt spid="1710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71034"/>
                                        </p:tgtEl>
                                        <p:attrNameLst>
                                          <p:attrName>style.visibility</p:attrName>
                                        </p:attrNameLst>
                                      </p:cBhvr>
                                      <p:to>
                                        <p:strVal val="visible"/>
                                      </p:to>
                                    </p:set>
                                    <p:animEffect transition="in" filter="checkerboard(across)">
                                      <p:cBhvr>
                                        <p:cTn id="37" dur="500"/>
                                        <p:tgtEl>
                                          <p:spTgt spid="1710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1036"/>
                                        </p:tgtEl>
                                        <p:attrNameLst>
                                          <p:attrName>style.visibility</p:attrName>
                                        </p:attrNameLst>
                                      </p:cBhvr>
                                      <p:to>
                                        <p:strVal val="visible"/>
                                      </p:to>
                                    </p:set>
                                    <p:animEffect transition="in" filter="checkerboard(across)">
                                      <p:cBhvr>
                                        <p:cTn id="42" dur="500"/>
                                        <p:tgtEl>
                                          <p:spTgt spid="17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8" grpId="0" animBg="1" autoUpdateAnimBg="0"/>
      <p:bldP spid="171032" grpId="0" animBg="1" autoUpdateAnimBg="0"/>
      <p:bldP spid="171033" grpId="0" animBg="1" autoUpdateAnimBg="0"/>
      <p:bldP spid="171034" grpId="0" animBg="1" autoUpdateAnimBg="0"/>
      <p:bldP spid="171035" grpId="0" animBg="1" autoUpdateAnimBg="0"/>
      <p:bldP spid="171036" grpId="0" animBg="1" autoUpdateAnimBg="0"/>
      <p:bldP spid="17103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800100"/>
            <a:ext cx="7772400" cy="762000"/>
          </a:xfrm>
        </p:spPr>
        <p:txBody>
          <a:bodyPr/>
          <a:lstStyle/>
          <a:p>
            <a:r>
              <a:rPr lang="ja-JP" altLang="en-US"/>
              <a:t>割込み</a:t>
            </a:r>
          </a:p>
        </p:txBody>
      </p:sp>
      <p:sp>
        <p:nvSpPr>
          <p:cNvPr id="172035" name="Rectangle 3"/>
          <p:cNvSpPr>
            <a:spLocks noChangeArrowheads="1"/>
          </p:cNvSpPr>
          <p:nvPr/>
        </p:nvSpPr>
        <p:spPr bwMode="auto">
          <a:xfrm>
            <a:off x="914400" y="1676400"/>
            <a:ext cx="8077200" cy="4038600"/>
          </a:xfrm>
          <a:prstGeom prst="rect">
            <a:avLst/>
          </a:prstGeom>
          <a:noFill/>
          <a:ln w="1905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2036" name="Text Box 4"/>
          <p:cNvSpPr txBox="1">
            <a:spLocks noChangeArrowheads="1"/>
          </p:cNvSpPr>
          <p:nvPr/>
        </p:nvSpPr>
        <p:spPr bwMode="auto">
          <a:xfrm>
            <a:off x="228600" y="17526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p>
        </p:txBody>
      </p:sp>
      <p:sp>
        <p:nvSpPr>
          <p:cNvPr id="172037" name="Rectangle 5"/>
          <p:cNvSpPr>
            <a:spLocks noChangeArrowheads="1"/>
          </p:cNvSpPr>
          <p:nvPr/>
        </p:nvSpPr>
        <p:spPr bwMode="auto">
          <a:xfrm>
            <a:off x="5486400" y="2133600"/>
            <a:ext cx="3124200" cy="3505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2038" name="Text Box 6"/>
          <p:cNvSpPr txBox="1">
            <a:spLocks noChangeArrowheads="1"/>
          </p:cNvSpPr>
          <p:nvPr/>
        </p:nvSpPr>
        <p:spPr bwMode="auto">
          <a:xfrm>
            <a:off x="5257800" y="1676400"/>
            <a:ext cx="223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割込みルーチン</a:t>
            </a:r>
          </a:p>
        </p:txBody>
      </p:sp>
      <p:sp>
        <p:nvSpPr>
          <p:cNvPr id="172039" name="Rectangle 7"/>
          <p:cNvSpPr>
            <a:spLocks noChangeArrowheads="1"/>
          </p:cNvSpPr>
          <p:nvPr/>
        </p:nvSpPr>
        <p:spPr bwMode="auto">
          <a:xfrm>
            <a:off x="5867400" y="2362200"/>
            <a:ext cx="24384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rgbClr val="000000"/>
                </a:solidFill>
              </a:rPr>
              <a:t>ソフトエラー処理</a:t>
            </a:r>
          </a:p>
        </p:txBody>
      </p:sp>
      <p:sp>
        <p:nvSpPr>
          <p:cNvPr id="172040" name="Rectangle 8"/>
          <p:cNvSpPr>
            <a:spLocks noChangeArrowheads="1"/>
          </p:cNvSpPr>
          <p:nvPr/>
        </p:nvSpPr>
        <p:spPr bwMode="auto">
          <a:xfrm>
            <a:off x="5867400" y="3429000"/>
            <a:ext cx="24384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rgbClr val="000000"/>
                </a:solidFill>
              </a:rPr>
              <a:t>システムコール処理</a:t>
            </a:r>
          </a:p>
        </p:txBody>
      </p:sp>
      <p:sp>
        <p:nvSpPr>
          <p:cNvPr id="172041" name="Rectangle 9"/>
          <p:cNvSpPr>
            <a:spLocks noChangeArrowheads="1"/>
          </p:cNvSpPr>
          <p:nvPr/>
        </p:nvSpPr>
        <p:spPr bwMode="auto">
          <a:xfrm>
            <a:off x="5867400" y="4495800"/>
            <a:ext cx="24384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rgbClr val="000000"/>
                </a:solidFill>
              </a:rPr>
              <a:t>外部信号処理</a:t>
            </a:r>
          </a:p>
        </p:txBody>
      </p:sp>
      <p:sp>
        <p:nvSpPr>
          <p:cNvPr id="172042" name="Rectangle 10"/>
          <p:cNvSpPr>
            <a:spLocks noChangeArrowheads="1"/>
          </p:cNvSpPr>
          <p:nvPr/>
        </p:nvSpPr>
        <p:spPr bwMode="auto">
          <a:xfrm>
            <a:off x="5867400" y="3962400"/>
            <a:ext cx="24384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rgbClr val="000000"/>
                </a:solidFill>
              </a:rPr>
              <a:t>入出力完了処理</a:t>
            </a:r>
          </a:p>
        </p:txBody>
      </p:sp>
      <p:sp>
        <p:nvSpPr>
          <p:cNvPr id="172043" name="Rectangle 11"/>
          <p:cNvSpPr>
            <a:spLocks noChangeArrowheads="1"/>
          </p:cNvSpPr>
          <p:nvPr/>
        </p:nvSpPr>
        <p:spPr bwMode="auto">
          <a:xfrm>
            <a:off x="5867400" y="5029200"/>
            <a:ext cx="24384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rgbClr val="000000"/>
                </a:solidFill>
              </a:rPr>
              <a:t>タイマ処理</a:t>
            </a:r>
          </a:p>
        </p:txBody>
      </p:sp>
      <p:sp>
        <p:nvSpPr>
          <p:cNvPr id="172044" name="Rectangle 12"/>
          <p:cNvSpPr>
            <a:spLocks noChangeArrowheads="1"/>
          </p:cNvSpPr>
          <p:nvPr/>
        </p:nvSpPr>
        <p:spPr bwMode="auto">
          <a:xfrm>
            <a:off x="5867400" y="2895600"/>
            <a:ext cx="24384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rgbClr val="000000"/>
                </a:solidFill>
              </a:rPr>
              <a:t>ハードエラー処理</a:t>
            </a:r>
          </a:p>
        </p:txBody>
      </p:sp>
      <p:graphicFrame>
        <p:nvGraphicFramePr>
          <p:cNvPr id="172112" name="Group 80"/>
          <p:cNvGraphicFramePr>
            <a:graphicFrameLocks noGrp="1"/>
          </p:cNvGraphicFramePr>
          <p:nvPr/>
        </p:nvGraphicFramePr>
        <p:xfrm>
          <a:off x="1143000" y="2819400"/>
          <a:ext cx="3848100" cy="2773680"/>
        </p:xfrm>
        <a:graphic>
          <a:graphicData uri="http://schemas.openxmlformats.org/drawingml/2006/table">
            <a:tbl>
              <a:tblPr/>
              <a:tblGrid>
                <a:gridCol w="914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180975">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コード</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割込み名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アドレス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0525">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ソフトエラー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211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ハードエラー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3700">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システムコール</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211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入出力完了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0525">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外部信号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211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タイマ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72081" name="Text Box 49"/>
          <p:cNvSpPr txBox="1">
            <a:spLocks noChangeArrowheads="1"/>
          </p:cNvSpPr>
          <p:nvPr/>
        </p:nvSpPr>
        <p:spPr bwMode="auto">
          <a:xfrm>
            <a:off x="1524000" y="2209800"/>
            <a:ext cx="3600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アドレスベクタテーブル</a:t>
            </a:r>
          </a:p>
        </p:txBody>
      </p:sp>
      <p:grpSp>
        <p:nvGrpSpPr>
          <p:cNvPr id="172088" name="Group 56"/>
          <p:cNvGrpSpPr>
            <a:grpSpLocks/>
          </p:cNvGrpSpPr>
          <p:nvPr/>
        </p:nvGrpSpPr>
        <p:grpSpPr bwMode="auto">
          <a:xfrm>
            <a:off x="4267200" y="2590800"/>
            <a:ext cx="1600200" cy="2819400"/>
            <a:chOff x="2256" y="1920"/>
            <a:chExt cx="1008" cy="1776"/>
          </a:xfrm>
        </p:grpSpPr>
        <p:sp>
          <p:nvSpPr>
            <p:cNvPr id="172082" name="Line 50"/>
            <p:cNvSpPr>
              <a:spLocks noChangeShapeType="1"/>
            </p:cNvSpPr>
            <p:nvPr/>
          </p:nvSpPr>
          <p:spPr bwMode="auto">
            <a:xfrm flipV="1">
              <a:off x="2256" y="1920"/>
              <a:ext cx="1008"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2083" name="Line 51"/>
            <p:cNvSpPr>
              <a:spLocks noChangeShapeType="1"/>
            </p:cNvSpPr>
            <p:nvPr/>
          </p:nvSpPr>
          <p:spPr bwMode="auto">
            <a:xfrm flipV="1">
              <a:off x="2256" y="2256"/>
              <a:ext cx="100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2084" name="Line 52"/>
            <p:cNvSpPr>
              <a:spLocks noChangeShapeType="1"/>
            </p:cNvSpPr>
            <p:nvPr/>
          </p:nvSpPr>
          <p:spPr bwMode="auto">
            <a:xfrm flipV="1">
              <a:off x="2256" y="2592"/>
              <a:ext cx="1008"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2085" name="Line 53"/>
            <p:cNvSpPr>
              <a:spLocks noChangeShapeType="1"/>
            </p:cNvSpPr>
            <p:nvPr/>
          </p:nvSpPr>
          <p:spPr bwMode="auto">
            <a:xfrm flipV="1">
              <a:off x="2256" y="2928"/>
              <a:ext cx="1008"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2086" name="Line 54"/>
            <p:cNvSpPr>
              <a:spLocks noChangeShapeType="1"/>
            </p:cNvSpPr>
            <p:nvPr/>
          </p:nvSpPr>
          <p:spPr bwMode="auto">
            <a:xfrm flipV="1">
              <a:off x="2256" y="3264"/>
              <a:ext cx="1008"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2087" name="Line 55"/>
            <p:cNvSpPr>
              <a:spLocks noChangeShapeType="1"/>
            </p:cNvSpPr>
            <p:nvPr/>
          </p:nvSpPr>
          <p:spPr bwMode="auto">
            <a:xfrm flipV="1">
              <a:off x="2256" y="3600"/>
              <a:ext cx="1008" cy="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2113" name="Rectangle 81"/>
          <p:cNvSpPr>
            <a:spLocks noChangeArrowheads="1"/>
          </p:cNvSpPr>
          <p:nvPr/>
        </p:nvSpPr>
        <p:spPr bwMode="auto">
          <a:xfrm>
            <a:off x="1931938" y="5897880"/>
            <a:ext cx="7059661" cy="960120"/>
          </a:xfrm>
          <a:prstGeom prst="rect">
            <a:avLst/>
          </a:prstGeom>
          <a:noFill/>
          <a:ln w="1905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2114" name="Text Box 82"/>
          <p:cNvSpPr txBox="1">
            <a:spLocks noChangeArrowheads="1"/>
          </p:cNvSpPr>
          <p:nvPr/>
        </p:nvSpPr>
        <p:spPr bwMode="auto">
          <a:xfrm>
            <a:off x="0" y="5943600"/>
            <a:ext cx="19319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a:t>
            </a:r>
          </a:p>
        </p:txBody>
      </p:sp>
      <p:sp>
        <p:nvSpPr>
          <p:cNvPr id="172115" name="Line 83"/>
          <p:cNvSpPr>
            <a:spLocks noChangeShapeType="1"/>
          </p:cNvSpPr>
          <p:nvPr/>
        </p:nvSpPr>
        <p:spPr bwMode="auto">
          <a:xfrm>
            <a:off x="2051720" y="6172200"/>
            <a:ext cx="122488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2116" name="AutoShape 84"/>
          <p:cNvSpPr>
            <a:spLocks noChangeArrowheads="1"/>
          </p:cNvSpPr>
          <p:nvPr/>
        </p:nvSpPr>
        <p:spPr bwMode="auto">
          <a:xfrm>
            <a:off x="3276600" y="6400800"/>
            <a:ext cx="3124200" cy="457200"/>
          </a:xfrm>
          <a:prstGeom prst="wedgeRoundRectCallout">
            <a:avLst>
              <a:gd name="adj1" fmla="val -50356"/>
              <a:gd name="adj2" fmla="val -97917"/>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dirty="0"/>
              <a:t>システムコール発動</a:t>
            </a:r>
          </a:p>
        </p:txBody>
      </p:sp>
      <p:sp>
        <p:nvSpPr>
          <p:cNvPr id="172117" name="Line 85"/>
          <p:cNvSpPr>
            <a:spLocks noChangeShapeType="1"/>
          </p:cNvSpPr>
          <p:nvPr/>
        </p:nvSpPr>
        <p:spPr bwMode="auto">
          <a:xfrm flipV="1">
            <a:off x="3200400" y="4267200"/>
            <a:ext cx="76200" cy="1905000"/>
          </a:xfrm>
          <a:prstGeom prst="line">
            <a:avLst/>
          </a:prstGeom>
          <a:noFill/>
          <a:ln w="28575">
            <a:solidFill>
              <a:srgbClr val="FF99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72120" name="Group 88"/>
          <p:cNvGrpSpPr>
            <a:grpSpLocks/>
          </p:cNvGrpSpPr>
          <p:nvPr/>
        </p:nvGrpSpPr>
        <p:grpSpPr bwMode="auto">
          <a:xfrm>
            <a:off x="3276600" y="3657600"/>
            <a:ext cx="2590800" cy="609600"/>
            <a:chOff x="2064" y="2304"/>
            <a:chExt cx="1632" cy="384"/>
          </a:xfrm>
        </p:grpSpPr>
        <p:sp>
          <p:nvSpPr>
            <p:cNvPr id="172118" name="Line 86"/>
            <p:cNvSpPr>
              <a:spLocks noChangeShapeType="1"/>
            </p:cNvSpPr>
            <p:nvPr/>
          </p:nvSpPr>
          <p:spPr bwMode="auto">
            <a:xfrm>
              <a:off x="2064" y="2688"/>
              <a:ext cx="624" cy="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2119" name="Line 87"/>
            <p:cNvSpPr>
              <a:spLocks noChangeShapeType="1"/>
            </p:cNvSpPr>
            <p:nvPr/>
          </p:nvSpPr>
          <p:spPr bwMode="auto">
            <a:xfrm flipV="1">
              <a:off x="2688" y="2304"/>
              <a:ext cx="1008" cy="38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2112"/>
                                        </p:tgtEl>
                                        <p:attrNameLst>
                                          <p:attrName>style.visibility</p:attrName>
                                        </p:attrNameLst>
                                      </p:cBhvr>
                                      <p:to>
                                        <p:strVal val="visible"/>
                                      </p:to>
                                    </p:set>
                                    <p:animEffect transition="in" filter="checkerboard(across)">
                                      <p:cBhvr>
                                        <p:cTn id="7" dur="500"/>
                                        <p:tgtEl>
                                          <p:spTgt spid="1721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2088"/>
                                        </p:tgtEl>
                                        <p:attrNameLst>
                                          <p:attrName>style.visibility</p:attrName>
                                        </p:attrNameLst>
                                      </p:cBhvr>
                                      <p:to>
                                        <p:strVal val="visible"/>
                                      </p:to>
                                    </p:set>
                                    <p:animEffect transition="in" filter="wipe(left)">
                                      <p:cBhvr>
                                        <p:cTn id="12" dur="500"/>
                                        <p:tgtEl>
                                          <p:spTgt spid="1720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2081"/>
                                        </p:tgtEl>
                                        <p:attrNameLst>
                                          <p:attrName>style.visibility</p:attrName>
                                        </p:attrNameLst>
                                      </p:cBhvr>
                                      <p:to>
                                        <p:strVal val="visible"/>
                                      </p:to>
                                    </p:set>
                                    <p:animEffect transition="in" filter="checkerboard(across)">
                                      <p:cBhvr>
                                        <p:cTn id="17" dur="500"/>
                                        <p:tgtEl>
                                          <p:spTgt spid="1720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2115"/>
                                        </p:tgtEl>
                                        <p:attrNameLst>
                                          <p:attrName>style.visibility</p:attrName>
                                        </p:attrNameLst>
                                      </p:cBhvr>
                                      <p:to>
                                        <p:strVal val="visible"/>
                                      </p:to>
                                    </p:set>
                                    <p:animEffect transition="in" filter="wipe(left)">
                                      <p:cBhvr>
                                        <p:cTn id="22" dur="500"/>
                                        <p:tgtEl>
                                          <p:spTgt spid="1721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2116"/>
                                        </p:tgtEl>
                                        <p:attrNameLst>
                                          <p:attrName>style.visibility</p:attrName>
                                        </p:attrNameLst>
                                      </p:cBhvr>
                                      <p:to>
                                        <p:strVal val="visible"/>
                                      </p:to>
                                    </p:set>
                                    <p:animEffect transition="in" filter="checkerboard(across)">
                                      <p:cBhvr>
                                        <p:cTn id="27" dur="500"/>
                                        <p:tgtEl>
                                          <p:spTgt spid="1721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2117"/>
                                        </p:tgtEl>
                                        <p:attrNameLst>
                                          <p:attrName>style.visibility</p:attrName>
                                        </p:attrNameLst>
                                      </p:cBhvr>
                                      <p:to>
                                        <p:strVal val="visible"/>
                                      </p:to>
                                    </p:set>
                                    <p:animEffect transition="in" filter="wipe(down)">
                                      <p:cBhvr>
                                        <p:cTn id="32" dur="500"/>
                                        <p:tgtEl>
                                          <p:spTgt spid="1721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72120"/>
                                        </p:tgtEl>
                                        <p:attrNameLst>
                                          <p:attrName>style.visibility</p:attrName>
                                        </p:attrNameLst>
                                      </p:cBhvr>
                                      <p:to>
                                        <p:strVal val="visible"/>
                                      </p:to>
                                    </p:set>
                                    <p:animEffect transition="in" filter="wipe(left)">
                                      <p:cBhvr>
                                        <p:cTn id="37" dur="500"/>
                                        <p:tgtEl>
                                          <p:spTgt spid="172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81" grpId="0" autoUpdateAnimBg="0"/>
      <p:bldP spid="172115" grpId="0" animBg="1"/>
      <p:bldP spid="172116" grpId="0" animBg="1" autoUpdateAnimBg="0"/>
      <p:bldP spid="1721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カーネルの構成要素</a:t>
            </a:r>
            <a:endParaRPr lang="ja-JP" altLang="en-US" sz="3600">
              <a:latin typeface="Times New Roman" panose="02020603050405020304" pitchFamily="18" charset="0"/>
            </a:endParaRPr>
          </a:p>
        </p:txBody>
      </p:sp>
      <p:sp>
        <p:nvSpPr>
          <p:cNvPr id="181251" name="Rectangle 3"/>
          <p:cNvSpPr>
            <a:spLocks noGrp="1" noChangeArrowheads="1"/>
          </p:cNvSpPr>
          <p:nvPr>
            <p:ph type="body" idx="1"/>
          </p:nvPr>
        </p:nvSpPr>
        <p:spPr/>
        <p:txBody>
          <a:bodyPr/>
          <a:lstStyle/>
          <a:p>
            <a:pPr marL="533400" indent="-533400">
              <a:buFontTx/>
              <a:buAutoNum type="arabicPeriod"/>
            </a:pPr>
            <a:r>
              <a:rPr lang="ja-JP" altLang="en-US" sz="2800">
                <a:latin typeface="Times New Roman" panose="02020603050405020304" pitchFamily="18" charset="0"/>
              </a:rPr>
              <a:t>割り込み制御</a:t>
            </a:r>
          </a:p>
          <a:p>
            <a:pPr marL="533400" indent="-533400">
              <a:buFontTx/>
              <a:buAutoNum type="arabicPeriod"/>
            </a:pPr>
            <a:r>
              <a:rPr lang="ja-JP" altLang="en-US" sz="2800">
                <a:latin typeface="Times New Roman" panose="02020603050405020304" pitchFamily="18" charset="0"/>
              </a:rPr>
              <a:t>入出力制御</a:t>
            </a:r>
          </a:p>
          <a:p>
            <a:pPr marL="533400" indent="-533400">
              <a:buFontTx/>
              <a:buAutoNum type="arabicPeriod"/>
            </a:pPr>
            <a:r>
              <a:rPr lang="ja-JP" altLang="en-US" sz="2800">
                <a:latin typeface="Times New Roman" panose="02020603050405020304" pitchFamily="18" charset="0"/>
              </a:rPr>
              <a:t>タイマ管理</a:t>
            </a:r>
          </a:p>
          <a:p>
            <a:pPr marL="533400" indent="-533400">
              <a:buFontTx/>
              <a:buAutoNum type="arabicPeriod"/>
            </a:pPr>
            <a:r>
              <a:rPr lang="ja-JP" altLang="en-US" sz="2800">
                <a:latin typeface="Times New Roman" panose="02020603050405020304" pitchFamily="18" charset="0"/>
              </a:rPr>
              <a:t>記憶管理</a:t>
            </a:r>
          </a:p>
          <a:p>
            <a:pPr marL="533400" indent="-533400">
              <a:buFontTx/>
              <a:buAutoNum type="arabicPeriod"/>
            </a:pPr>
            <a:r>
              <a:rPr lang="en-US" altLang="ja-JP" sz="2800">
                <a:latin typeface="Times New Roman" panose="02020603050405020304" pitchFamily="18" charset="0"/>
              </a:rPr>
              <a:t>CPU</a:t>
            </a:r>
            <a:r>
              <a:rPr lang="ja-JP" altLang="en-US" sz="2800">
                <a:latin typeface="Times New Roman" panose="02020603050405020304" pitchFamily="18" charset="0"/>
              </a:rPr>
              <a:t>スケジューラ</a:t>
            </a:r>
          </a:p>
          <a:p>
            <a:pPr marL="533400" indent="-533400">
              <a:buFontTx/>
              <a:buAutoNum type="arabicPeriod"/>
            </a:pPr>
            <a:r>
              <a:rPr lang="ja-JP" altLang="en-US" sz="2800">
                <a:latin typeface="Times New Roman" panose="02020603050405020304" pitchFamily="18" charset="0"/>
              </a:rPr>
              <a:t>プロセス管理</a:t>
            </a:r>
          </a:p>
          <a:p>
            <a:pPr marL="533400" indent="-533400">
              <a:buFontTx/>
              <a:buAutoNum type="arabicPeriod"/>
            </a:pPr>
            <a:r>
              <a:rPr lang="ja-JP" altLang="en-US" sz="2800">
                <a:latin typeface="Times New Roman" panose="02020603050405020304" pitchFamily="18" charset="0"/>
              </a:rPr>
              <a:t>同期と通信制御</a:t>
            </a:r>
          </a:p>
          <a:p>
            <a:pPr marL="533400" indent="-533400">
              <a:buFontTx/>
              <a:buAutoNum type="arabicPeriod"/>
            </a:pPr>
            <a:r>
              <a:rPr lang="ja-JP" altLang="en-US" sz="2800">
                <a:latin typeface="Times New Roman" panose="02020603050405020304" pitchFamily="18" charset="0"/>
              </a:rPr>
              <a:t>ファイルシステム</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85800" y="525463"/>
            <a:ext cx="7772400" cy="1311275"/>
          </a:xfrm>
        </p:spPr>
        <p:txBody>
          <a:bodyPr/>
          <a:lstStyle/>
          <a:p>
            <a:r>
              <a:rPr lang="ja-JP" altLang="en-US" sz="3600"/>
              <a:t>カーネルの構成要素</a:t>
            </a:r>
            <a:br>
              <a:rPr lang="ja-JP" altLang="en-US"/>
            </a:br>
            <a:r>
              <a:rPr lang="ja-JP" altLang="en-US"/>
              <a:t>割込み制御</a:t>
            </a:r>
          </a:p>
        </p:txBody>
      </p:sp>
      <p:sp>
        <p:nvSpPr>
          <p:cNvPr id="183299" name="Rectangle 3"/>
          <p:cNvSpPr>
            <a:spLocks noGrp="1" noChangeArrowheads="1"/>
          </p:cNvSpPr>
          <p:nvPr>
            <p:ph type="body" idx="1"/>
          </p:nvPr>
        </p:nvSpPr>
        <p:spPr>
          <a:xfrm>
            <a:off x="685800" y="1981200"/>
            <a:ext cx="7772400" cy="1371600"/>
          </a:xfrm>
        </p:spPr>
        <p:txBody>
          <a:bodyPr/>
          <a:lstStyle/>
          <a:p>
            <a:pPr marL="609600" indent="-609600">
              <a:buFontTx/>
              <a:buAutoNum type="arabicPeriod"/>
            </a:pPr>
            <a:r>
              <a:rPr lang="ja-JP" altLang="en-US" sz="2800">
                <a:latin typeface="Times New Roman" panose="02020603050405020304" pitchFamily="18" charset="0"/>
              </a:rPr>
              <a:t>割込み制御</a:t>
            </a:r>
          </a:p>
          <a:p>
            <a:pPr marL="990600" lvl="1" indent="-533400"/>
            <a:r>
              <a:rPr lang="ja-JP" altLang="en-US" sz="2400">
                <a:latin typeface="Times New Roman" panose="02020603050405020304" pitchFamily="18" charset="0"/>
              </a:rPr>
              <a:t>割り込み要因の解析と処理ルーチンへの分岐</a:t>
            </a:r>
            <a:endParaRPr lang="ja-JP" altLang="en-US" sz="2400"/>
          </a:p>
        </p:txBody>
      </p:sp>
      <p:sp>
        <p:nvSpPr>
          <p:cNvPr id="183300" name="Rectangle 4"/>
          <p:cNvSpPr>
            <a:spLocks noChangeArrowheads="1"/>
          </p:cNvSpPr>
          <p:nvPr/>
        </p:nvSpPr>
        <p:spPr bwMode="auto">
          <a:xfrm>
            <a:off x="2667000" y="3733800"/>
            <a:ext cx="5105400" cy="2209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01" name="Text Box 5"/>
          <p:cNvSpPr txBox="1">
            <a:spLocks noChangeArrowheads="1"/>
          </p:cNvSpPr>
          <p:nvPr/>
        </p:nvSpPr>
        <p:spPr bwMode="auto">
          <a:xfrm>
            <a:off x="1981200" y="36576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p>
        </p:txBody>
      </p:sp>
      <p:sp>
        <p:nvSpPr>
          <p:cNvPr id="183302" name="Rectangle 6"/>
          <p:cNvSpPr>
            <a:spLocks noChangeArrowheads="1"/>
          </p:cNvSpPr>
          <p:nvPr/>
        </p:nvSpPr>
        <p:spPr bwMode="auto">
          <a:xfrm>
            <a:off x="2971800" y="4419600"/>
            <a:ext cx="9144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03" name="Text Box 7"/>
          <p:cNvSpPr txBox="1">
            <a:spLocks noChangeArrowheads="1"/>
          </p:cNvSpPr>
          <p:nvPr/>
        </p:nvSpPr>
        <p:spPr bwMode="auto">
          <a:xfrm>
            <a:off x="2819400" y="3733800"/>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t>アドレスベクタ</a:t>
            </a:r>
          </a:p>
          <a:p>
            <a:r>
              <a:rPr lang="ja-JP" altLang="en-US" sz="2000"/>
              <a:t>テーブル</a:t>
            </a:r>
          </a:p>
        </p:txBody>
      </p:sp>
      <p:sp>
        <p:nvSpPr>
          <p:cNvPr id="183304" name="Rectangle 8"/>
          <p:cNvSpPr>
            <a:spLocks noChangeArrowheads="1"/>
          </p:cNvSpPr>
          <p:nvPr/>
        </p:nvSpPr>
        <p:spPr bwMode="auto">
          <a:xfrm>
            <a:off x="5562600" y="4114800"/>
            <a:ext cx="1828800" cy="175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05" name="Text Box 9"/>
          <p:cNvSpPr txBox="1">
            <a:spLocks noChangeArrowheads="1"/>
          </p:cNvSpPr>
          <p:nvPr/>
        </p:nvSpPr>
        <p:spPr bwMode="auto">
          <a:xfrm>
            <a:off x="5181600" y="3733800"/>
            <a:ext cx="240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t>割込み処理ルーチン</a:t>
            </a:r>
          </a:p>
        </p:txBody>
      </p:sp>
      <p:sp>
        <p:nvSpPr>
          <p:cNvPr id="183306" name="Rectangle 10"/>
          <p:cNvSpPr>
            <a:spLocks noChangeArrowheads="1"/>
          </p:cNvSpPr>
          <p:nvPr/>
        </p:nvSpPr>
        <p:spPr bwMode="auto">
          <a:xfrm>
            <a:off x="5715000" y="4267200"/>
            <a:ext cx="15240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07" name="Rectangle 11"/>
          <p:cNvSpPr>
            <a:spLocks noChangeArrowheads="1"/>
          </p:cNvSpPr>
          <p:nvPr/>
        </p:nvSpPr>
        <p:spPr bwMode="auto">
          <a:xfrm>
            <a:off x="5715000" y="4648200"/>
            <a:ext cx="15240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08" name="Rectangle 12"/>
          <p:cNvSpPr>
            <a:spLocks noChangeArrowheads="1"/>
          </p:cNvSpPr>
          <p:nvPr/>
        </p:nvSpPr>
        <p:spPr bwMode="auto">
          <a:xfrm>
            <a:off x="5715000" y="5029200"/>
            <a:ext cx="15240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09" name="Rectangle 13"/>
          <p:cNvSpPr>
            <a:spLocks noChangeArrowheads="1"/>
          </p:cNvSpPr>
          <p:nvPr/>
        </p:nvSpPr>
        <p:spPr bwMode="auto">
          <a:xfrm>
            <a:off x="5715000" y="5410200"/>
            <a:ext cx="15240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10" name="Rectangle 14"/>
          <p:cNvSpPr>
            <a:spLocks noChangeArrowheads="1"/>
          </p:cNvSpPr>
          <p:nvPr/>
        </p:nvSpPr>
        <p:spPr bwMode="auto">
          <a:xfrm>
            <a:off x="3203848" y="3124200"/>
            <a:ext cx="4568552"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11" name="Text Box 15"/>
          <p:cNvSpPr txBox="1">
            <a:spLocks noChangeArrowheads="1"/>
          </p:cNvSpPr>
          <p:nvPr/>
        </p:nvSpPr>
        <p:spPr bwMode="auto">
          <a:xfrm>
            <a:off x="1371600" y="2971800"/>
            <a:ext cx="19319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a:t>
            </a:r>
          </a:p>
        </p:txBody>
      </p:sp>
      <p:sp>
        <p:nvSpPr>
          <p:cNvPr id="183312" name="Rectangle 16"/>
          <p:cNvSpPr>
            <a:spLocks noChangeArrowheads="1"/>
          </p:cNvSpPr>
          <p:nvPr/>
        </p:nvSpPr>
        <p:spPr bwMode="auto">
          <a:xfrm>
            <a:off x="1371600" y="3048000"/>
            <a:ext cx="6629400" cy="297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13" name="Text Box 17"/>
          <p:cNvSpPr txBox="1">
            <a:spLocks noChangeArrowheads="1"/>
          </p:cNvSpPr>
          <p:nvPr/>
        </p:nvSpPr>
        <p:spPr bwMode="auto">
          <a:xfrm>
            <a:off x="533400" y="32766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CPU</a:t>
            </a:r>
          </a:p>
        </p:txBody>
      </p:sp>
      <p:sp>
        <p:nvSpPr>
          <p:cNvPr id="183314" name="Text Box 18"/>
          <p:cNvSpPr txBox="1">
            <a:spLocks noChangeArrowheads="1"/>
          </p:cNvSpPr>
          <p:nvPr/>
        </p:nvSpPr>
        <p:spPr bwMode="auto">
          <a:xfrm>
            <a:off x="228600" y="6248400"/>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IO</a:t>
            </a:r>
            <a:r>
              <a:rPr lang="ja-JP" altLang="en-US"/>
              <a:t>装置</a:t>
            </a:r>
          </a:p>
        </p:txBody>
      </p:sp>
      <p:sp>
        <p:nvSpPr>
          <p:cNvPr id="183315" name="Rectangle 19"/>
          <p:cNvSpPr>
            <a:spLocks noChangeArrowheads="1"/>
          </p:cNvSpPr>
          <p:nvPr/>
        </p:nvSpPr>
        <p:spPr bwMode="auto">
          <a:xfrm>
            <a:off x="1371600" y="6172200"/>
            <a:ext cx="6629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16" name="Line 20"/>
          <p:cNvSpPr>
            <a:spLocks noChangeShapeType="1"/>
          </p:cNvSpPr>
          <p:nvPr/>
        </p:nvSpPr>
        <p:spPr bwMode="auto">
          <a:xfrm flipV="1">
            <a:off x="3203848" y="3352799"/>
            <a:ext cx="910952"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3317" name="Line 21"/>
          <p:cNvSpPr>
            <a:spLocks noChangeShapeType="1"/>
          </p:cNvSpPr>
          <p:nvPr/>
        </p:nvSpPr>
        <p:spPr bwMode="auto">
          <a:xfrm flipH="1">
            <a:off x="2971800" y="3352800"/>
            <a:ext cx="1143000" cy="1524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3318" name="Rectangle 22"/>
          <p:cNvSpPr>
            <a:spLocks noChangeArrowheads="1"/>
          </p:cNvSpPr>
          <p:nvPr/>
        </p:nvSpPr>
        <p:spPr bwMode="auto">
          <a:xfrm>
            <a:off x="2971800" y="4800600"/>
            <a:ext cx="914400" cy="152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19" name="Line 23"/>
          <p:cNvSpPr>
            <a:spLocks noChangeShapeType="1"/>
          </p:cNvSpPr>
          <p:nvPr/>
        </p:nvSpPr>
        <p:spPr bwMode="auto">
          <a:xfrm flipV="1">
            <a:off x="3886200" y="4800600"/>
            <a:ext cx="1828800" cy="76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3320" name="Line 24"/>
          <p:cNvSpPr>
            <a:spLocks noChangeShapeType="1"/>
          </p:cNvSpPr>
          <p:nvPr/>
        </p:nvSpPr>
        <p:spPr bwMode="auto">
          <a:xfrm>
            <a:off x="5715000" y="4800600"/>
            <a:ext cx="1524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3321" name="Line 25"/>
          <p:cNvSpPr>
            <a:spLocks noChangeShapeType="1"/>
          </p:cNvSpPr>
          <p:nvPr/>
        </p:nvSpPr>
        <p:spPr bwMode="auto">
          <a:xfrm>
            <a:off x="1905000" y="6477000"/>
            <a:ext cx="16002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3322" name="Line 26"/>
          <p:cNvSpPr>
            <a:spLocks noChangeShapeType="1"/>
          </p:cNvSpPr>
          <p:nvPr/>
        </p:nvSpPr>
        <p:spPr bwMode="auto">
          <a:xfrm flipH="1" flipV="1">
            <a:off x="2971800" y="5334000"/>
            <a:ext cx="609600" cy="1143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3323" name="Rectangle 27"/>
          <p:cNvSpPr>
            <a:spLocks noChangeArrowheads="1"/>
          </p:cNvSpPr>
          <p:nvPr/>
        </p:nvSpPr>
        <p:spPr bwMode="auto">
          <a:xfrm>
            <a:off x="2971800" y="5334000"/>
            <a:ext cx="914400" cy="152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3324" name="Line 28"/>
          <p:cNvSpPr>
            <a:spLocks noChangeShapeType="1"/>
          </p:cNvSpPr>
          <p:nvPr/>
        </p:nvSpPr>
        <p:spPr bwMode="auto">
          <a:xfrm>
            <a:off x="3886200" y="5410200"/>
            <a:ext cx="1828800" cy="152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3325" name="Line 29"/>
          <p:cNvSpPr>
            <a:spLocks noChangeShapeType="1"/>
          </p:cNvSpPr>
          <p:nvPr/>
        </p:nvSpPr>
        <p:spPr bwMode="auto">
          <a:xfrm>
            <a:off x="5715000" y="5562600"/>
            <a:ext cx="1524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316"/>
                                        </p:tgtEl>
                                        <p:attrNameLst>
                                          <p:attrName>style.visibility</p:attrName>
                                        </p:attrNameLst>
                                      </p:cBhvr>
                                      <p:to>
                                        <p:strVal val="visible"/>
                                      </p:to>
                                    </p:set>
                                    <p:animEffect transition="in" filter="wipe(left)">
                                      <p:cBhvr>
                                        <p:cTn id="7" dur="500"/>
                                        <p:tgtEl>
                                          <p:spTgt spid="18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3317"/>
                                        </p:tgtEl>
                                        <p:attrNameLst>
                                          <p:attrName>style.visibility</p:attrName>
                                        </p:attrNameLst>
                                      </p:cBhvr>
                                      <p:to>
                                        <p:strVal val="visible"/>
                                      </p:to>
                                    </p:set>
                                    <p:animEffect transition="in" filter="wipe(up)">
                                      <p:cBhvr>
                                        <p:cTn id="12" dur="500"/>
                                        <p:tgtEl>
                                          <p:spTgt spid="18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3318"/>
                                        </p:tgtEl>
                                        <p:attrNameLst>
                                          <p:attrName>style.visibility</p:attrName>
                                        </p:attrNameLst>
                                      </p:cBhvr>
                                      <p:to>
                                        <p:strVal val="visible"/>
                                      </p:to>
                                    </p:set>
                                    <p:animEffect transition="in" filter="wipe(left)">
                                      <p:cBhvr>
                                        <p:cTn id="17" dur="500"/>
                                        <p:tgtEl>
                                          <p:spTgt spid="18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3319"/>
                                        </p:tgtEl>
                                        <p:attrNameLst>
                                          <p:attrName>style.visibility</p:attrName>
                                        </p:attrNameLst>
                                      </p:cBhvr>
                                      <p:to>
                                        <p:strVal val="visible"/>
                                      </p:to>
                                    </p:set>
                                    <p:animEffect transition="in" filter="wipe(left)">
                                      <p:cBhvr>
                                        <p:cTn id="22" dur="500"/>
                                        <p:tgtEl>
                                          <p:spTgt spid="183319"/>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83320"/>
                                        </p:tgtEl>
                                        <p:attrNameLst>
                                          <p:attrName>style.visibility</p:attrName>
                                        </p:attrNameLst>
                                      </p:cBhvr>
                                      <p:to>
                                        <p:strVal val="visible"/>
                                      </p:to>
                                    </p:set>
                                    <p:animEffect transition="in" filter="wipe(left)">
                                      <p:cBhvr>
                                        <p:cTn id="26" dur="500"/>
                                        <p:tgtEl>
                                          <p:spTgt spid="1833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3321"/>
                                        </p:tgtEl>
                                        <p:attrNameLst>
                                          <p:attrName>style.visibility</p:attrName>
                                        </p:attrNameLst>
                                      </p:cBhvr>
                                      <p:to>
                                        <p:strVal val="visible"/>
                                      </p:to>
                                    </p:set>
                                    <p:animEffect transition="in" filter="wipe(left)">
                                      <p:cBhvr>
                                        <p:cTn id="31" dur="500"/>
                                        <p:tgtEl>
                                          <p:spTgt spid="1833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3322"/>
                                        </p:tgtEl>
                                        <p:attrNameLst>
                                          <p:attrName>style.visibility</p:attrName>
                                        </p:attrNameLst>
                                      </p:cBhvr>
                                      <p:to>
                                        <p:strVal val="visible"/>
                                      </p:to>
                                    </p:set>
                                    <p:animEffect transition="in" filter="wipe(down)">
                                      <p:cBhvr>
                                        <p:cTn id="36" dur="500"/>
                                        <p:tgtEl>
                                          <p:spTgt spid="1833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3323"/>
                                        </p:tgtEl>
                                        <p:attrNameLst>
                                          <p:attrName>style.visibility</p:attrName>
                                        </p:attrNameLst>
                                      </p:cBhvr>
                                      <p:to>
                                        <p:strVal val="visible"/>
                                      </p:to>
                                    </p:set>
                                    <p:animEffect transition="in" filter="wipe(left)">
                                      <p:cBhvr>
                                        <p:cTn id="41" dur="500"/>
                                        <p:tgtEl>
                                          <p:spTgt spid="18332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3324"/>
                                        </p:tgtEl>
                                        <p:attrNameLst>
                                          <p:attrName>style.visibility</p:attrName>
                                        </p:attrNameLst>
                                      </p:cBhvr>
                                      <p:to>
                                        <p:strVal val="visible"/>
                                      </p:to>
                                    </p:set>
                                    <p:animEffect transition="in" filter="wipe(left)">
                                      <p:cBhvr>
                                        <p:cTn id="46" dur="500"/>
                                        <p:tgtEl>
                                          <p:spTgt spid="183324"/>
                                        </p:tgtEl>
                                      </p:cBhvr>
                                    </p:animEffec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3325"/>
                                        </p:tgtEl>
                                        <p:attrNameLst>
                                          <p:attrName>style.visibility</p:attrName>
                                        </p:attrNameLst>
                                      </p:cBhvr>
                                      <p:to>
                                        <p:strVal val="visible"/>
                                      </p:to>
                                    </p:set>
                                    <p:animEffect transition="in" filter="wipe(left)">
                                      <p:cBhvr>
                                        <p:cTn id="50" dur="500"/>
                                        <p:tgtEl>
                                          <p:spTgt spid="18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6" grpId="0" animBg="1"/>
      <p:bldP spid="183317" grpId="0" animBg="1"/>
      <p:bldP spid="183318" grpId="0" animBg="1"/>
      <p:bldP spid="183319" grpId="0" animBg="1"/>
      <p:bldP spid="183320" grpId="0" animBg="1"/>
      <p:bldP spid="183321" grpId="0" animBg="1"/>
      <p:bldP spid="183322" grpId="0" animBg="1"/>
      <p:bldP spid="183323" grpId="0" animBg="1"/>
      <p:bldP spid="183324" grpId="0" animBg="1"/>
      <p:bldP spid="1833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Web サイト&#10;&#10;自動的に生成された説明">
            <a:extLst>
              <a:ext uri="{FF2B5EF4-FFF2-40B4-BE49-F238E27FC236}">
                <a16:creationId xmlns:a16="http://schemas.microsoft.com/office/drawing/2014/main" id="{32B9CBA0-E56F-86BF-4608-85290DC02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5" name="四角形: 角を丸くする 4">
            <a:extLst>
              <a:ext uri="{FF2B5EF4-FFF2-40B4-BE49-F238E27FC236}">
                <a16:creationId xmlns:a16="http://schemas.microsoft.com/office/drawing/2014/main" id="{3BCC4717-542F-E701-B9E8-AB0A7EB0B864}"/>
              </a:ext>
            </a:extLst>
          </p:cNvPr>
          <p:cNvSpPr/>
          <p:nvPr/>
        </p:nvSpPr>
        <p:spPr bwMode="auto">
          <a:xfrm>
            <a:off x="3995936" y="4725144"/>
            <a:ext cx="2088232" cy="50405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9628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525463"/>
            <a:ext cx="7772400" cy="1311275"/>
          </a:xfrm>
        </p:spPr>
        <p:txBody>
          <a:bodyPr/>
          <a:lstStyle/>
          <a:p>
            <a:r>
              <a:rPr lang="ja-JP" altLang="en-US" sz="3600" dirty="0"/>
              <a:t>カーネルの構成要素</a:t>
            </a:r>
            <a:br>
              <a:rPr lang="ja-JP" altLang="en-US" dirty="0"/>
            </a:br>
            <a:r>
              <a:rPr lang="ja-JP" altLang="en-US" dirty="0"/>
              <a:t>入出力制御</a:t>
            </a:r>
          </a:p>
        </p:txBody>
      </p:sp>
      <p:sp>
        <p:nvSpPr>
          <p:cNvPr id="184323" name="Rectangle 3"/>
          <p:cNvSpPr>
            <a:spLocks noGrp="1" noChangeArrowheads="1"/>
          </p:cNvSpPr>
          <p:nvPr>
            <p:ph type="body" idx="1"/>
          </p:nvPr>
        </p:nvSpPr>
        <p:spPr>
          <a:xfrm>
            <a:off x="685800" y="1981200"/>
            <a:ext cx="7772400" cy="1905000"/>
          </a:xfrm>
        </p:spPr>
        <p:txBody>
          <a:bodyPr/>
          <a:lstStyle/>
          <a:p>
            <a:pPr marL="609600" indent="-609600">
              <a:buFontTx/>
              <a:buAutoNum type="arabicPeriod" startAt="2"/>
            </a:pPr>
            <a:r>
              <a:rPr lang="ja-JP" altLang="en-US">
                <a:latin typeface="Times New Roman" panose="02020603050405020304" pitchFamily="18" charset="0"/>
              </a:rPr>
              <a:t>入出力制御</a:t>
            </a:r>
          </a:p>
          <a:p>
            <a:pPr marL="990600" lvl="1" indent="-533400"/>
            <a:r>
              <a:rPr lang="ja-JP" altLang="en-US">
                <a:latin typeface="Times New Roman" panose="02020603050405020304" pitchFamily="18" charset="0"/>
              </a:rPr>
              <a:t>入力動作のスケジューリング</a:t>
            </a:r>
          </a:p>
          <a:p>
            <a:pPr marL="990600" lvl="1" indent="-533400"/>
            <a:r>
              <a:rPr lang="ja-JP" altLang="en-US">
                <a:latin typeface="Times New Roman" panose="02020603050405020304" pitchFamily="18" charset="0"/>
              </a:rPr>
              <a:t>入出力装置の仮想化</a:t>
            </a:r>
            <a:endParaRPr lang="ja-JP" altLang="en-US"/>
          </a:p>
        </p:txBody>
      </p:sp>
      <p:pic>
        <p:nvPicPr>
          <p:cNvPr id="184369" name="Picture 49" descr="C:\Documents and Settings\Takashi\My Documents\OS\image\ディスプレイ.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114800"/>
            <a:ext cx="1165225" cy="925513"/>
          </a:xfrm>
          <a:prstGeom prst="rect">
            <a:avLst/>
          </a:prstGeom>
          <a:noFill/>
          <a:extLst>
            <a:ext uri="{909E8E84-426E-40DD-AFC4-6F175D3DCCD1}">
              <a14:hiddenFill xmlns:a14="http://schemas.microsoft.com/office/drawing/2010/main">
                <a:solidFill>
                  <a:srgbClr val="FFFFFF"/>
                </a:solidFill>
              </a14:hiddenFill>
            </a:ext>
          </a:extLst>
        </p:spPr>
      </p:pic>
      <p:sp>
        <p:nvSpPr>
          <p:cNvPr id="184370" name="Oval 50"/>
          <p:cNvSpPr>
            <a:spLocks noChangeArrowheads="1"/>
          </p:cNvSpPr>
          <p:nvPr/>
        </p:nvSpPr>
        <p:spPr bwMode="auto">
          <a:xfrm>
            <a:off x="5791200" y="4648200"/>
            <a:ext cx="1143000" cy="11430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rgbClr val="000000"/>
                </a:solidFill>
              </a:rPr>
              <a:t>OS</a:t>
            </a:r>
          </a:p>
        </p:txBody>
      </p:sp>
      <p:sp>
        <p:nvSpPr>
          <p:cNvPr id="184373" name="Line 53"/>
          <p:cNvSpPr>
            <a:spLocks noChangeShapeType="1"/>
          </p:cNvSpPr>
          <p:nvPr/>
        </p:nvSpPr>
        <p:spPr bwMode="auto">
          <a:xfrm flipV="1">
            <a:off x="7010400" y="4495800"/>
            <a:ext cx="685800" cy="6096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84376" name="Group 56"/>
          <p:cNvGrpSpPr>
            <a:grpSpLocks/>
          </p:cNvGrpSpPr>
          <p:nvPr/>
        </p:nvGrpSpPr>
        <p:grpSpPr bwMode="auto">
          <a:xfrm>
            <a:off x="1524000" y="3962400"/>
            <a:ext cx="2743200" cy="1066800"/>
            <a:chOff x="3840" y="1056"/>
            <a:chExt cx="1728" cy="672"/>
          </a:xfrm>
        </p:grpSpPr>
        <p:sp>
          <p:nvSpPr>
            <p:cNvPr id="184374" name="Rectangle 54"/>
            <p:cNvSpPr>
              <a:spLocks noChangeArrowheads="1"/>
            </p:cNvSpPr>
            <p:nvPr/>
          </p:nvSpPr>
          <p:spPr bwMode="auto">
            <a:xfrm>
              <a:off x="3936" y="1344"/>
              <a:ext cx="1632" cy="384"/>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System.out.print(x);</a:t>
              </a:r>
            </a:p>
          </p:txBody>
        </p:sp>
        <p:sp>
          <p:nvSpPr>
            <p:cNvPr id="184375" name="Text Box 55"/>
            <p:cNvSpPr txBox="1">
              <a:spLocks noChangeArrowheads="1"/>
            </p:cNvSpPr>
            <p:nvPr/>
          </p:nvSpPr>
          <p:spPr bwMode="auto">
            <a:xfrm>
              <a:off x="3840" y="1056"/>
              <a:ext cx="4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java</a:t>
              </a:r>
            </a:p>
          </p:txBody>
        </p:sp>
      </p:grpSp>
      <p:grpSp>
        <p:nvGrpSpPr>
          <p:cNvPr id="184377" name="Group 57"/>
          <p:cNvGrpSpPr>
            <a:grpSpLocks/>
          </p:cNvGrpSpPr>
          <p:nvPr/>
        </p:nvGrpSpPr>
        <p:grpSpPr bwMode="auto">
          <a:xfrm>
            <a:off x="1524000" y="5029200"/>
            <a:ext cx="2743200" cy="1066800"/>
            <a:chOff x="3840" y="1056"/>
            <a:chExt cx="1728" cy="672"/>
          </a:xfrm>
        </p:grpSpPr>
        <p:sp>
          <p:nvSpPr>
            <p:cNvPr id="184378" name="Rectangle 58"/>
            <p:cNvSpPr>
              <a:spLocks noChangeArrowheads="1"/>
            </p:cNvSpPr>
            <p:nvPr/>
          </p:nvSpPr>
          <p:spPr bwMode="auto">
            <a:xfrm>
              <a:off x="3936" y="1344"/>
              <a:ext cx="1632" cy="384"/>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printf (“%d”, x);</a:t>
              </a:r>
            </a:p>
          </p:txBody>
        </p:sp>
        <p:sp>
          <p:nvSpPr>
            <p:cNvPr id="184379" name="Text Box 59"/>
            <p:cNvSpPr txBox="1">
              <a:spLocks noChangeArrowheads="1"/>
            </p:cNvSpPr>
            <p:nvPr/>
          </p:nvSpPr>
          <p:spPr bwMode="auto">
            <a:xfrm>
              <a:off x="3840" y="1056"/>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grpSp>
      <p:grpSp>
        <p:nvGrpSpPr>
          <p:cNvPr id="184382" name="Group 62"/>
          <p:cNvGrpSpPr>
            <a:grpSpLocks/>
          </p:cNvGrpSpPr>
          <p:nvPr/>
        </p:nvGrpSpPr>
        <p:grpSpPr bwMode="auto">
          <a:xfrm>
            <a:off x="4267200" y="4724400"/>
            <a:ext cx="1524000" cy="1143000"/>
            <a:chOff x="2688" y="2976"/>
            <a:chExt cx="960" cy="720"/>
          </a:xfrm>
        </p:grpSpPr>
        <p:sp>
          <p:nvSpPr>
            <p:cNvPr id="184380" name="Line 60"/>
            <p:cNvSpPr>
              <a:spLocks noChangeShapeType="1"/>
            </p:cNvSpPr>
            <p:nvPr/>
          </p:nvSpPr>
          <p:spPr bwMode="auto">
            <a:xfrm>
              <a:off x="2688" y="2976"/>
              <a:ext cx="960" cy="192"/>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4381" name="Line 61"/>
            <p:cNvSpPr>
              <a:spLocks noChangeShapeType="1"/>
            </p:cNvSpPr>
            <p:nvPr/>
          </p:nvSpPr>
          <p:spPr bwMode="auto">
            <a:xfrm flipV="1">
              <a:off x="2688" y="3408"/>
              <a:ext cx="960" cy="288"/>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76"/>
                                        </p:tgtEl>
                                        <p:attrNameLst>
                                          <p:attrName>style.visibility</p:attrName>
                                        </p:attrNameLst>
                                      </p:cBhvr>
                                      <p:to>
                                        <p:strVal val="visible"/>
                                      </p:to>
                                    </p:set>
                                    <p:animEffect transition="in" filter="checkerboard(across)">
                                      <p:cBhvr>
                                        <p:cTn id="7" dur="500"/>
                                        <p:tgtEl>
                                          <p:spTgt spid="184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4377"/>
                                        </p:tgtEl>
                                        <p:attrNameLst>
                                          <p:attrName>style.visibility</p:attrName>
                                        </p:attrNameLst>
                                      </p:cBhvr>
                                      <p:to>
                                        <p:strVal val="visible"/>
                                      </p:to>
                                    </p:set>
                                    <p:animEffect transition="in" filter="checkerboard(across)">
                                      <p:cBhvr>
                                        <p:cTn id="12" dur="500"/>
                                        <p:tgtEl>
                                          <p:spTgt spid="184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84382"/>
                                        </p:tgtEl>
                                        <p:attrNameLst>
                                          <p:attrName>style.visibility</p:attrName>
                                        </p:attrNameLst>
                                      </p:cBhvr>
                                      <p:to>
                                        <p:strVal val="visible"/>
                                      </p:to>
                                    </p:set>
                                    <p:animEffect transition="in" filter="checkerboard(across)">
                                      <p:cBhvr>
                                        <p:cTn id="17" dur="500"/>
                                        <p:tgtEl>
                                          <p:spTgt spid="184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73"/>
                                        </p:tgtEl>
                                        <p:attrNameLst>
                                          <p:attrName>style.visibility</p:attrName>
                                        </p:attrNameLst>
                                      </p:cBhvr>
                                      <p:to>
                                        <p:strVal val="visible"/>
                                      </p:to>
                                    </p:set>
                                    <p:animEffect transition="in" filter="wipe(left)">
                                      <p:cBhvr>
                                        <p:cTn id="22" dur="500"/>
                                        <p:tgtEl>
                                          <p:spTgt spid="184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525463"/>
            <a:ext cx="7772400" cy="1311275"/>
          </a:xfrm>
        </p:spPr>
        <p:txBody>
          <a:bodyPr/>
          <a:lstStyle/>
          <a:p>
            <a:r>
              <a:rPr lang="ja-JP" altLang="en-US" sz="3600" dirty="0"/>
              <a:t>カーネルの構成要素</a:t>
            </a:r>
            <a:br>
              <a:rPr lang="ja-JP" altLang="en-US" dirty="0"/>
            </a:br>
            <a:r>
              <a:rPr lang="ja-JP" altLang="en-US" dirty="0"/>
              <a:t>入出力制御</a:t>
            </a:r>
          </a:p>
        </p:txBody>
      </p:sp>
      <p:sp>
        <p:nvSpPr>
          <p:cNvPr id="185347" name="Rectangle 3"/>
          <p:cNvSpPr>
            <a:spLocks noGrp="1" noChangeArrowheads="1"/>
          </p:cNvSpPr>
          <p:nvPr>
            <p:ph type="body" idx="1"/>
          </p:nvPr>
        </p:nvSpPr>
        <p:spPr>
          <a:xfrm>
            <a:off x="685800" y="1981200"/>
            <a:ext cx="7772400" cy="1905000"/>
          </a:xfrm>
        </p:spPr>
        <p:txBody>
          <a:bodyPr/>
          <a:lstStyle/>
          <a:p>
            <a:pPr marL="609600" indent="-609600">
              <a:buFontTx/>
              <a:buAutoNum type="arabicPeriod" startAt="2"/>
            </a:pPr>
            <a:r>
              <a:rPr lang="ja-JP" altLang="en-US">
                <a:latin typeface="Times New Roman" panose="02020603050405020304" pitchFamily="18" charset="0"/>
              </a:rPr>
              <a:t>入出力制御</a:t>
            </a:r>
          </a:p>
          <a:p>
            <a:pPr marL="990600" lvl="1" indent="-533400"/>
            <a:r>
              <a:rPr lang="ja-JP" altLang="en-US">
                <a:latin typeface="Times New Roman" panose="02020603050405020304" pitchFamily="18" charset="0"/>
              </a:rPr>
              <a:t>入力動作のスケジューリング</a:t>
            </a:r>
          </a:p>
          <a:p>
            <a:pPr marL="990600" lvl="1" indent="-533400"/>
            <a:r>
              <a:rPr lang="ja-JP" altLang="en-US">
                <a:latin typeface="Times New Roman" panose="02020603050405020304" pitchFamily="18" charset="0"/>
              </a:rPr>
              <a:t>入出力装置の仮想化</a:t>
            </a:r>
            <a:endParaRPr lang="ja-JP" altLang="en-US"/>
          </a:p>
        </p:txBody>
      </p:sp>
      <p:grpSp>
        <p:nvGrpSpPr>
          <p:cNvPr id="185348" name="Group 4"/>
          <p:cNvGrpSpPr>
            <a:grpSpLocks/>
          </p:cNvGrpSpPr>
          <p:nvPr/>
        </p:nvGrpSpPr>
        <p:grpSpPr bwMode="auto">
          <a:xfrm>
            <a:off x="73025" y="4343403"/>
            <a:ext cx="2663825" cy="820738"/>
            <a:chOff x="46" y="2736"/>
            <a:chExt cx="1678" cy="517"/>
          </a:xfrm>
        </p:grpSpPr>
        <p:grpSp>
          <p:nvGrpSpPr>
            <p:cNvPr id="185349" name="Group 5"/>
            <p:cNvGrpSpPr>
              <a:grpSpLocks noChangeAspect="1"/>
            </p:cNvGrpSpPr>
            <p:nvPr/>
          </p:nvGrpSpPr>
          <p:grpSpPr bwMode="auto">
            <a:xfrm>
              <a:off x="1200" y="2736"/>
              <a:ext cx="524" cy="468"/>
              <a:chOff x="2304" y="1584"/>
              <a:chExt cx="1740" cy="1554"/>
            </a:xfrm>
          </p:grpSpPr>
          <p:sp>
            <p:nvSpPr>
              <p:cNvPr id="185350"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85351"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5352"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5353"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85354" name="Text Box 10"/>
            <p:cNvSpPr txBox="1">
              <a:spLocks noChangeArrowheads="1"/>
            </p:cNvSpPr>
            <p:nvPr/>
          </p:nvSpPr>
          <p:spPr bwMode="auto">
            <a:xfrm>
              <a:off x="46" y="2807"/>
              <a:ext cx="121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プログラム1</a:t>
              </a:r>
            </a:p>
          </p:txBody>
        </p:sp>
      </p:grpSp>
      <p:grpSp>
        <p:nvGrpSpPr>
          <p:cNvPr id="185355" name="Group 11"/>
          <p:cNvGrpSpPr>
            <a:grpSpLocks/>
          </p:cNvGrpSpPr>
          <p:nvPr/>
        </p:nvGrpSpPr>
        <p:grpSpPr bwMode="auto">
          <a:xfrm>
            <a:off x="82550" y="5334003"/>
            <a:ext cx="2654300" cy="830263"/>
            <a:chOff x="52" y="2736"/>
            <a:chExt cx="1672" cy="523"/>
          </a:xfrm>
        </p:grpSpPr>
        <p:grpSp>
          <p:nvGrpSpPr>
            <p:cNvPr id="185356" name="Group 12"/>
            <p:cNvGrpSpPr>
              <a:grpSpLocks noChangeAspect="1"/>
            </p:cNvGrpSpPr>
            <p:nvPr/>
          </p:nvGrpSpPr>
          <p:grpSpPr bwMode="auto">
            <a:xfrm>
              <a:off x="1200" y="2736"/>
              <a:ext cx="524" cy="468"/>
              <a:chOff x="2304" y="1584"/>
              <a:chExt cx="1740" cy="1554"/>
            </a:xfrm>
          </p:grpSpPr>
          <p:sp>
            <p:nvSpPr>
              <p:cNvPr id="185357"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85358"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5359"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5360"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85361" name="Text Box 17"/>
            <p:cNvSpPr txBox="1">
              <a:spLocks noChangeArrowheads="1"/>
            </p:cNvSpPr>
            <p:nvPr/>
          </p:nvSpPr>
          <p:spPr bwMode="auto">
            <a:xfrm>
              <a:off x="52" y="2813"/>
              <a:ext cx="121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プログラム2</a:t>
              </a:r>
            </a:p>
          </p:txBody>
        </p:sp>
      </p:grpSp>
      <p:sp>
        <p:nvSpPr>
          <p:cNvPr id="185362" name="AutoShape 18"/>
          <p:cNvSpPr>
            <a:spLocks noChangeArrowheads="1"/>
          </p:cNvSpPr>
          <p:nvPr/>
        </p:nvSpPr>
        <p:spPr bwMode="auto">
          <a:xfrm>
            <a:off x="2971800" y="3962400"/>
            <a:ext cx="2743200" cy="533400"/>
          </a:xfrm>
          <a:prstGeom prst="wedgeRoundRectCallout">
            <a:avLst>
              <a:gd name="adj1" fmla="val -55731"/>
              <a:gd name="adj2" fmla="val 8006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000"/>
              <a:t>このデータを表示して</a:t>
            </a:r>
          </a:p>
        </p:txBody>
      </p:sp>
      <p:sp>
        <p:nvSpPr>
          <p:cNvPr id="185363" name="AutoShape 19"/>
          <p:cNvSpPr>
            <a:spLocks noChangeArrowheads="1"/>
          </p:cNvSpPr>
          <p:nvPr/>
        </p:nvSpPr>
        <p:spPr bwMode="auto">
          <a:xfrm>
            <a:off x="2971800" y="4953000"/>
            <a:ext cx="2743200" cy="533400"/>
          </a:xfrm>
          <a:prstGeom prst="wedgeRoundRectCallout">
            <a:avLst>
              <a:gd name="adj1" fmla="val -56542"/>
              <a:gd name="adj2" fmla="val 7172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000"/>
              <a:t>このデータを表示して</a:t>
            </a:r>
          </a:p>
        </p:txBody>
      </p:sp>
      <p:pic>
        <p:nvPicPr>
          <p:cNvPr id="185364" name="Picture 20" descr="C:\Documents and Settings\Takashi\My Documents\OS\image\ディスプレイ.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114800"/>
            <a:ext cx="1165225" cy="925513"/>
          </a:xfrm>
          <a:prstGeom prst="rect">
            <a:avLst/>
          </a:prstGeom>
          <a:noFill/>
          <a:extLst>
            <a:ext uri="{909E8E84-426E-40DD-AFC4-6F175D3DCCD1}">
              <a14:hiddenFill xmlns:a14="http://schemas.microsoft.com/office/drawing/2010/main">
                <a:solidFill>
                  <a:srgbClr val="FFFFFF"/>
                </a:solidFill>
              </a14:hiddenFill>
            </a:ext>
          </a:extLst>
        </p:spPr>
      </p:pic>
      <p:sp>
        <p:nvSpPr>
          <p:cNvPr id="185365" name="Oval 21"/>
          <p:cNvSpPr>
            <a:spLocks noChangeArrowheads="1"/>
          </p:cNvSpPr>
          <p:nvPr/>
        </p:nvSpPr>
        <p:spPr bwMode="auto">
          <a:xfrm>
            <a:off x="5791200" y="4648200"/>
            <a:ext cx="1143000" cy="11430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rgbClr val="000000"/>
                </a:solidFill>
              </a:rPr>
              <a:t>OS</a:t>
            </a:r>
          </a:p>
        </p:txBody>
      </p:sp>
      <p:sp>
        <p:nvSpPr>
          <p:cNvPr id="185366" name="Line 22"/>
          <p:cNvSpPr>
            <a:spLocks noChangeShapeType="1"/>
          </p:cNvSpPr>
          <p:nvPr/>
        </p:nvSpPr>
        <p:spPr bwMode="auto">
          <a:xfrm>
            <a:off x="2971800" y="4800600"/>
            <a:ext cx="2895600" cy="2286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5367" name="Line 23"/>
          <p:cNvSpPr>
            <a:spLocks noChangeShapeType="1"/>
          </p:cNvSpPr>
          <p:nvPr/>
        </p:nvSpPr>
        <p:spPr bwMode="auto">
          <a:xfrm flipV="1">
            <a:off x="2971800" y="5410200"/>
            <a:ext cx="2895600" cy="4572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85374" name="Group 30"/>
          <p:cNvGrpSpPr>
            <a:grpSpLocks/>
          </p:cNvGrpSpPr>
          <p:nvPr/>
        </p:nvGrpSpPr>
        <p:grpSpPr bwMode="auto">
          <a:xfrm>
            <a:off x="5867400" y="4267200"/>
            <a:ext cx="1600200" cy="762000"/>
            <a:chOff x="3792" y="2688"/>
            <a:chExt cx="1008" cy="480"/>
          </a:xfrm>
        </p:grpSpPr>
        <p:sp>
          <p:nvSpPr>
            <p:cNvPr id="185368" name="Line 24"/>
            <p:cNvSpPr>
              <a:spLocks noChangeShapeType="1"/>
            </p:cNvSpPr>
            <p:nvPr/>
          </p:nvSpPr>
          <p:spPr bwMode="auto">
            <a:xfrm flipV="1">
              <a:off x="3792" y="2832"/>
              <a:ext cx="1008" cy="33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5371" name="Text Box 27"/>
            <p:cNvSpPr txBox="1">
              <a:spLocks noChangeArrowheads="1"/>
            </p:cNvSpPr>
            <p:nvPr/>
          </p:nvSpPr>
          <p:spPr bwMode="auto">
            <a:xfrm>
              <a:off x="4080" y="26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①</a:t>
              </a:r>
            </a:p>
          </p:txBody>
        </p:sp>
      </p:grpSp>
      <p:grpSp>
        <p:nvGrpSpPr>
          <p:cNvPr id="185375" name="Group 31"/>
          <p:cNvGrpSpPr>
            <a:grpSpLocks/>
          </p:cNvGrpSpPr>
          <p:nvPr/>
        </p:nvGrpSpPr>
        <p:grpSpPr bwMode="auto">
          <a:xfrm>
            <a:off x="5867400" y="4724400"/>
            <a:ext cx="1828800" cy="685800"/>
            <a:chOff x="3696" y="2976"/>
            <a:chExt cx="1152" cy="432"/>
          </a:xfrm>
        </p:grpSpPr>
        <p:sp>
          <p:nvSpPr>
            <p:cNvPr id="185372" name="Line 28"/>
            <p:cNvSpPr>
              <a:spLocks noChangeShapeType="1"/>
            </p:cNvSpPr>
            <p:nvPr/>
          </p:nvSpPr>
          <p:spPr bwMode="auto">
            <a:xfrm flipV="1">
              <a:off x="3696" y="2976"/>
              <a:ext cx="1152" cy="432"/>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5373" name="Text Box 29"/>
            <p:cNvSpPr txBox="1">
              <a:spLocks noChangeArrowheads="1"/>
            </p:cNvSpPr>
            <p:nvPr/>
          </p:nvSpPr>
          <p:spPr bwMode="auto">
            <a:xfrm>
              <a:off x="4320" y="312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5362"/>
                                        </p:tgtEl>
                                        <p:attrNameLst>
                                          <p:attrName>style.visibility</p:attrName>
                                        </p:attrNameLst>
                                      </p:cBhvr>
                                      <p:to>
                                        <p:strVal val="visible"/>
                                      </p:to>
                                    </p:set>
                                    <p:animEffect transition="in" filter="checkerboard(across)">
                                      <p:cBhvr>
                                        <p:cTn id="7" dur="500"/>
                                        <p:tgtEl>
                                          <p:spTgt spid="18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66"/>
                                        </p:tgtEl>
                                        <p:attrNameLst>
                                          <p:attrName>style.visibility</p:attrName>
                                        </p:attrNameLst>
                                      </p:cBhvr>
                                      <p:to>
                                        <p:strVal val="visible"/>
                                      </p:to>
                                    </p:set>
                                    <p:animEffect transition="in" filter="wipe(left)">
                                      <p:cBhvr>
                                        <p:cTn id="12" dur="500"/>
                                        <p:tgtEl>
                                          <p:spTgt spid="18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5363"/>
                                        </p:tgtEl>
                                        <p:attrNameLst>
                                          <p:attrName>style.visibility</p:attrName>
                                        </p:attrNameLst>
                                      </p:cBhvr>
                                      <p:to>
                                        <p:strVal val="visible"/>
                                      </p:to>
                                    </p:set>
                                    <p:animEffect transition="in" filter="checkerboard(across)">
                                      <p:cBhvr>
                                        <p:cTn id="17" dur="500"/>
                                        <p:tgtEl>
                                          <p:spTgt spid="1853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367"/>
                                        </p:tgtEl>
                                        <p:attrNameLst>
                                          <p:attrName>style.visibility</p:attrName>
                                        </p:attrNameLst>
                                      </p:cBhvr>
                                      <p:to>
                                        <p:strVal val="visible"/>
                                      </p:to>
                                    </p:set>
                                    <p:animEffect transition="in" filter="wipe(left)">
                                      <p:cBhvr>
                                        <p:cTn id="22" dur="500"/>
                                        <p:tgtEl>
                                          <p:spTgt spid="185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5374"/>
                                        </p:tgtEl>
                                        <p:attrNameLst>
                                          <p:attrName>style.visibility</p:attrName>
                                        </p:attrNameLst>
                                      </p:cBhvr>
                                      <p:to>
                                        <p:strVal val="visible"/>
                                      </p:to>
                                    </p:set>
                                    <p:animEffect transition="in" filter="wipe(left)">
                                      <p:cBhvr>
                                        <p:cTn id="27" dur="500"/>
                                        <p:tgtEl>
                                          <p:spTgt spid="1853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85375"/>
                                        </p:tgtEl>
                                        <p:attrNameLst>
                                          <p:attrName>style.visibility</p:attrName>
                                        </p:attrNameLst>
                                      </p:cBhvr>
                                      <p:to>
                                        <p:strVal val="visible"/>
                                      </p:to>
                                    </p:set>
                                    <p:animEffect transition="in" filter="wipe(left)">
                                      <p:cBhvr>
                                        <p:cTn id="32" dur="500"/>
                                        <p:tgtEl>
                                          <p:spTgt spid="18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2" grpId="0" animBg="1" autoUpdateAnimBg="0"/>
      <p:bldP spid="185363" grpId="0" animBg="1" autoUpdateAnimBg="0"/>
      <p:bldP spid="185366" grpId="0" animBg="1"/>
      <p:bldP spid="18536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525463"/>
            <a:ext cx="7772400" cy="1311275"/>
          </a:xfrm>
        </p:spPr>
        <p:txBody>
          <a:bodyPr/>
          <a:lstStyle/>
          <a:p>
            <a:r>
              <a:rPr lang="ja-JP" altLang="en-US" sz="3600"/>
              <a:t>カーネルの構成要素</a:t>
            </a:r>
            <a:br>
              <a:rPr lang="ja-JP" altLang="en-US"/>
            </a:br>
            <a:r>
              <a:rPr lang="ja-JP" altLang="en-US"/>
              <a:t>タイマ制御</a:t>
            </a:r>
          </a:p>
        </p:txBody>
      </p:sp>
      <p:sp>
        <p:nvSpPr>
          <p:cNvPr id="182275" name="Rectangle 3"/>
          <p:cNvSpPr>
            <a:spLocks noGrp="1" noChangeArrowheads="1"/>
          </p:cNvSpPr>
          <p:nvPr>
            <p:ph type="body" idx="1"/>
          </p:nvPr>
        </p:nvSpPr>
        <p:spPr>
          <a:xfrm>
            <a:off x="685800" y="1981200"/>
            <a:ext cx="7772400" cy="1676400"/>
          </a:xfrm>
        </p:spPr>
        <p:txBody>
          <a:bodyPr/>
          <a:lstStyle/>
          <a:p>
            <a:pPr marL="609600" indent="-609600">
              <a:buFontTx/>
              <a:buAutoNum type="arabicPeriod" startAt="3"/>
            </a:pPr>
            <a:r>
              <a:rPr lang="ja-JP" altLang="en-US">
                <a:latin typeface="Times New Roman" panose="02020603050405020304" pitchFamily="18" charset="0"/>
              </a:rPr>
              <a:t>タイマ制御</a:t>
            </a:r>
          </a:p>
          <a:p>
            <a:pPr marL="990600" lvl="1" indent="-533400"/>
            <a:r>
              <a:rPr lang="ja-JP" altLang="en-US">
                <a:latin typeface="Times New Roman" panose="02020603050405020304" pitchFamily="18" charset="0"/>
              </a:rPr>
              <a:t>時刻の管理</a:t>
            </a:r>
          </a:p>
          <a:p>
            <a:pPr marL="990600" lvl="1" indent="-533400"/>
            <a:r>
              <a:rPr lang="ja-JP" altLang="en-US">
                <a:latin typeface="Times New Roman" panose="02020603050405020304" pitchFamily="18" charset="0"/>
              </a:rPr>
              <a:t>時間経過の監視, 通知など</a:t>
            </a:r>
          </a:p>
        </p:txBody>
      </p:sp>
      <p:sp>
        <p:nvSpPr>
          <p:cNvPr id="182283" name="Rectangle 11"/>
          <p:cNvSpPr>
            <a:spLocks noChangeArrowheads="1"/>
          </p:cNvSpPr>
          <p:nvPr/>
        </p:nvSpPr>
        <p:spPr bwMode="auto">
          <a:xfrm>
            <a:off x="1752600" y="4038600"/>
            <a:ext cx="6400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299" name="Rectangle 27"/>
          <p:cNvSpPr>
            <a:spLocks noChangeArrowheads="1"/>
          </p:cNvSpPr>
          <p:nvPr/>
        </p:nvSpPr>
        <p:spPr bwMode="auto">
          <a:xfrm>
            <a:off x="3352800" y="4191000"/>
            <a:ext cx="19050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タイマ処理</a:t>
            </a:r>
          </a:p>
        </p:txBody>
      </p:sp>
      <p:sp>
        <p:nvSpPr>
          <p:cNvPr id="182300" name="Text Box 28"/>
          <p:cNvSpPr txBox="1">
            <a:spLocks noChangeArrowheads="1"/>
          </p:cNvSpPr>
          <p:nvPr/>
        </p:nvSpPr>
        <p:spPr bwMode="auto">
          <a:xfrm>
            <a:off x="990600" y="41910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p>
        </p:txBody>
      </p:sp>
      <p:sp>
        <p:nvSpPr>
          <p:cNvPr id="182301" name="Text Box 29"/>
          <p:cNvSpPr txBox="1">
            <a:spLocks noChangeArrowheads="1"/>
          </p:cNvSpPr>
          <p:nvPr/>
        </p:nvSpPr>
        <p:spPr bwMode="auto">
          <a:xfrm>
            <a:off x="-51569" y="5513457"/>
            <a:ext cx="19319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a:t>
            </a:r>
          </a:p>
        </p:txBody>
      </p:sp>
      <p:sp>
        <p:nvSpPr>
          <p:cNvPr id="182302" name="Rectangle 30"/>
          <p:cNvSpPr>
            <a:spLocks noChangeArrowheads="1"/>
          </p:cNvSpPr>
          <p:nvPr/>
        </p:nvSpPr>
        <p:spPr bwMode="auto">
          <a:xfrm>
            <a:off x="1752600" y="5410200"/>
            <a:ext cx="6400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303" name="Line 31"/>
          <p:cNvSpPr>
            <a:spLocks noChangeShapeType="1"/>
          </p:cNvSpPr>
          <p:nvPr/>
        </p:nvSpPr>
        <p:spPr bwMode="auto">
          <a:xfrm>
            <a:off x="1880370" y="5867400"/>
            <a:ext cx="147243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useBgFill="1">
        <p:nvSpPr>
          <p:cNvPr id="182304" name="AutoShape 32"/>
          <p:cNvSpPr>
            <a:spLocks noChangeArrowheads="1"/>
          </p:cNvSpPr>
          <p:nvPr/>
        </p:nvSpPr>
        <p:spPr bwMode="auto">
          <a:xfrm>
            <a:off x="838200" y="4648200"/>
            <a:ext cx="1676400" cy="914400"/>
          </a:xfrm>
          <a:prstGeom prst="wedgeRoundRectCallout">
            <a:avLst>
              <a:gd name="adj1" fmla="val 98009"/>
              <a:gd name="adj2" fmla="val 79167"/>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5分計って</a:t>
            </a:r>
          </a:p>
          <a:p>
            <a:pPr algn="ctr"/>
            <a:r>
              <a:rPr lang="ja-JP" altLang="en-US"/>
              <a:t>ください</a:t>
            </a:r>
          </a:p>
        </p:txBody>
      </p:sp>
      <p:sp>
        <p:nvSpPr>
          <p:cNvPr id="182305" name="Line 33"/>
          <p:cNvSpPr>
            <a:spLocks noChangeShapeType="1"/>
          </p:cNvSpPr>
          <p:nvPr/>
        </p:nvSpPr>
        <p:spPr bwMode="auto">
          <a:xfrm flipV="1">
            <a:off x="3352800" y="4724400"/>
            <a:ext cx="0" cy="1143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2306" name="Line 34"/>
          <p:cNvSpPr>
            <a:spLocks noChangeShapeType="1"/>
          </p:cNvSpPr>
          <p:nvPr/>
        </p:nvSpPr>
        <p:spPr bwMode="auto">
          <a:xfrm>
            <a:off x="3352800" y="4724400"/>
            <a:ext cx="1905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2307" name="Line 35"/>
          <p:cNvSpPr>
            <a:spLocks noChangeShapeType="1"/>
          </p:cNvSpPr>
          <p:nvPr/>
        </p:nvSpPr>
        <p:spPr bwMode="auto">
          <a:xfrm>
            <a:off x="3352800" y="5867400"/>
            <a:ext cx="1905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2308" name="Line 36"/>
          <p:cNvSpPr>
            <a:spLocks noChangeShapeType="1"/>
          </p:cNvSpPr>
          <p:nvPr/>
        </p:nvSpPr>
        <p:spPr bwMode="auto">
          <a:xfrm>
            <a:off x="5257800" y="4800600"/>
            <a:ext cx="0" cy="1066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useBgFill="1">
        <p:nvSpPr>
          <p:cNvPr id="182310" name="AutoShape 38"/>
          <p:cNvSpPr>
            <a:spLocks noChangeArrowheads="1"/>
          </p:cNvSpPr>
          <p:nvPr/>
        </p:nvSpPr>
        <p:spPr bwMode="auto">
          <a:xfrm>
            <a:off x="5638800" y="3733800"/>
            <a:ext cx="2286000" cy="533400"/>
          </a:xfrm>
          <a:prstGeom prst="wedgeRoundRectCallout">
            <a:avLst>
              <a:gd name="adj1" fmla="val -65347"/>
              <a:gd name="adj2" fmla="val 136903"/>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5分経ちました</a:t>
            </a:r>
          </a:p>
        </p:txBody>
      </p:sp>
      <p:sp>
        <p:nvSpPr>
          <p:cNvPr id="182311" name="AutoShape 39"/>
          <p:cNvSpPr>
            <a:spLocks noChangeArrowheads="1"/>
          </p:cNvSpPr>
          <p:nvPr/>
        </p:nvSpPr>
        <p:spPr bwMode="auto">
          <a:xfrm>
            <a:off x="5638800" y="4876800"/>
            <a:ext cx="3048000" cy="533400"/>
          </a:xfrm>
          <a:prstGeom prst="wedgeRoundRectCallout">
            <a:avLst>
              <a:gd name="adj1" fmla="val -63176"/>
              <a:gd name="adj2" fmla="val 133931"/>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タイマからの割込み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303"/>
                                        </p:tgtEl>
                                        <p:attrNameLst>
                                          <p:attrName>style.visibility</p:attrName>
                                        </p:attrNameLst>
                                      </p:cBhvr>
                                      <p:to>
                                        <p:strVal val="visible"/>
                                      </p:to>
                                    </p:set>
                                    <p:animEffect transition="in" filter="wipe(left)">
                                      <p:cBhvr>
                                        <p:cTn id="7" dur="500"/>
                                        <p:tgtEl>
                                          <p:spTgt spid="182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2304"/>
                                        </p:tgtEl>
                                        <p:attrNameLst>
                                          <p:attrName>style.visibility</p:attrName>
                                        </p:attrNameLst>
                                      </p:cBhvr>
                                      <p:to>
                                        <p:strVal val="visible"/>
                                      </p:to>
                                    </p:set>
                                    <p:animEffect transition="in" filter="checkerboard(across)">
                                      <p:cBhvr>
                                        <p:cTn id="12" dur="500"/>
                                        <p:tgtEl>
                                          <p:spTgt spid="182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2305"/>
                                        </p:tgtEl>
                                        <p:attrNameLst>
                                          <p:attrName>style.visibility</p:attrName>
                                        </p:attrNameLst>
                                      </p:cBhvr>
                                      <p:to>
                                        <p:strVal val="visible"/>
                                      </p:to>
                                    </p:set>
                                    <p:animEffect transition="in" filter="wipe(down)">
                                      <p:cBhvr>
                                        <p:cTn id="17" dur="500"/>
                                        <p:tgtEl>
                                          <p:spTgt spid="1823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2306"/>
                                        </p:tgtEl>
                                        <p:attrNameLst>
                                          <p:attrName>style.visibility</p:attrName>
                                        </p:attrNameLst>
                                      </p:cBhvr>
                                      <p:to>
                                        <p:strVal val="visible"/>
                                      </p:to>
                                    </p:set>
                                    <p:animEffect transition="in" filter="wipe(left)">
                                      <p:cBhvr>
                                        <p:cTn id="22" dur="500"/>
                                        <p:tgtEl>
                                          <p:spTgt spid="1823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2307"/>
                                        </p:tgtEl>
                                        <p:attrNameLst>
                                          <p:attrName>style.visibility</p:attrName>
                                        </p:attrNameLst>
                                      </p:cBhvr>
                                      <p:to>
                                        <p:strVal val="visible"/>
                                      </p:to>
                                    </p:set>
                                    <p:animEffect transition="in" filter="wipe(left)">
                                      <p:cBhvr>
                                        <p:cTn id="27" dur="500"/>
                                        <p:tgtEl>
                                          <p:spTgt spid="1823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2310"/>
                                        </p:tgtEl>
                                        <p:attrNameLst>
                                          <p:attrName>style.visibility</p:attrName>
                                        </p:attrNameLst>
                                      </p:cBhvr>
                                      <p:to>
                                        <p:strVal val="visible"/>
                                      </p:to>
                                    </p:set>
                                    <p:animEffect transition="in" filter="checkerboard(across)">
                                      <p:cBhvr>
                                        <p:cTn id="32" dur="500"/>
                                        <p:tgtEl>
                                          <p:spTgt spid="1823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2308"/>
                                        </p:tgtEl>
                                        <p:attrNameLst>
                                          <p:attrName>style.visibility</p:attrName>
                                        </p:attrNameLst>
                                      </p:cBhvr>
                                      <p:to>
                                        <p:strVal val="visible"/>
                                      </p:to>
                                    </p:set>
                                    <p:animEffect transition="in" filter="wipe(up)">
                                      <p:cBhvr>
                                        <p:cTn id="37" dur="500"/>
                                        <p:tgtEl>
                                          <p:spTgt spid="1823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2311"/>
                                        </p:tgtEl>
                                        <p:attrNameLst>
                                          <p:attrName>style.visibility</p:attrName>
                                        </p:attrNameLst>
                                      </p:cBhvr>
                                      <p:to>
                                        <p:strVal val="visible"/>
                                      </p:to>
                                    </p:set>
                                    <p:animEffect transition="in" filter="checkerboard(across)">
                                      <p:cBhvr>
                                        <p:cTn id="42" dur="500"/>
                                        <p:tgtEl>
                                          <p:spTgt spid="18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3" grpId="0" animBg="1"/>
      <p:bldP spid="182304" grpId="0" animBg="1" autoUpdateAnimBg="0"/>
      <p:bldP spid="182305" grpId="0" animBg="1"/>
      <p:bldP spid="182306" grpId="0" animBg="1"/>
      <p:bldP spid="182307" grpId="0" animBg="1"/>
      <p:bldP spid="182308" grpId="0" animBg="1"/>
      <p:bldP spid="182310" grpId="0" animBg="1" autoUpdateAnimBg="0"/>
      <p:bldP spid="18231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525463"/>
            <a:ext cx="7772400" cy="1311275"/>
          </a:xfrm>
        </p:spPr>
        <p:txBody>
          <a:bodyPr/>
          <a:lstStyle/>
          <a:p>
            <a:r>
              <a:rPr lang="ja-JP" altLang="en-US" sz="3600"/>
              <a:t>カーネルの構成要素</a:t>
            </a:r>
            <a:br>
              <a:rPr lang="ja-JP" altLang="en-US"/>
            </a:br>
            <a:r>
              <a:rPr lang="ja-JP" altLang="en-US"/>
              <a:t>記憶管理</a:t>
            </a:r>
          </a:p>
        </p:txBody>
      </p:sp>
      <p:sp>
        <p:nvSpPr>
          <p:cNvPr id="186371" name="Rectangle 3"/>
          <p:cNvSpPr>
            <a:spLocks noGrp="1" noChangeArrowheads="1"/>
          </p:cNvSpPr>
          <p:nvPr>
            <p:ph type="body" idx="1"/>
          </p:nvPr>
        </p:nvSpPr>
        <p:spPr>
          <a:xfrm>
            <a:off x="685800" y="1981200"/>
            <a:ext cx="7772400" cy="1676400"/>
          </a:xfrm>
        </p:spPr>
        <p:txBody>
          <a:bodyPr/>
          <a:lstStyle/>
          <a:p>
            <a:pPr marL="609600" indent="-609600">
              <a:buFontTx/>
              <a:buAutoNum type="arabicPeriod" startAt="4"/>
            </a:pPr>
            <a:r>
              <a:rPr lang="ja-JP" altLang="en-US">
                <a:latin typeface="Times New Roman" panose="02020603050405020304" pitchFamily="18" charset="0"/>
              </a:rPr>
              <a:t>記憶管理</a:t>
            </a:r>
          </a:p>
          <a:p>
            <a:pPr marL="990600" lvl="1" indent="-533400"/>
            <a:r>
              <a:rPr lang="ja-JP" altLang="en-US">
                <a:latin typeface="Times New Roman" panose="02020603050405020304" pitchFamily="18" charset="0"/>
              </a:rPr>
              <a:t>主記憶管理:メモリ割り付け</a:t>
            </a:r>
          </a:p>
          <a:p>
            <a:pPr marL="990600" lvl="1" indent="-533400"/>
            <a:r>
              <a:rPr lang="ja-JP" altLang="en-US">
                <a:latin typeface="Times New Roman" panose="02020603050405020304" pitchFamily="18" charset="0"/>
              </a:rPr>
              <a:t>仮想記憶管理:ページング, 動的置き換え</a:t>
            </a:r>
          </a:p>
        </p:txBody>
      </p:sp>
      <p:sp>
        <p:nvSpPr>
          <p:cNvPr id="186385" name="Rectangle 17"/>
          <p:cNvSpPr>
            <a:spLocks noChangeArrowheads="1"/>
          </p:cNvSpPr>
          <p:nvPr/>
        </p:nvSpPr>
        <p:spPr bwMode="auto">
          <a:xfrm>
            <a:off x="4572000" y="4038600"/>
            <a:ext cx="1752600"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6386" name="Text Box 18"/>
          <p:cNvSpPr txBox="1">
            <a:spLocks noChangeArrowheads="1"/>
          </p:cNvSpPr>
          <p:nvPr/>
        </p:nvSpPr>
        <p:spPr bwMode="auto">
          <a:xfrm>
            <a:off x="4953000" y="35814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メモリ</a:t>
            </a:r>
          </a:p>
        </p:txBody>
      </p:sp>
      <p:grpSp>
        <p:nvGrpSpPr>
          <p:cNvPr id="186387" name="Group 19"/>
          <p:cNvGrpSpPr>
            <a:grpSpLocks/>
          </p:cNvGrpSpPr>
          <p:nvPr/>
        </p:nvGrpSpPr>
        <p:grpSpPr bwMode="auto">
          <a:xfrm>
            <a:off x="-14287" y="3962403"/>
            <a:ext cx="2674938" cy="820738"/>
            <a:chOff x="39" y="2736"/>
            <a:chExt cx="1685" cy="517"/>
          </a:xfrm>
        </p:grpSpPr>
        <p:grpSp>
          <p:nvGrpSpPr>
            <p:cNvPr id="186388" name="Group 20"/>
            <p:cNvGrpSpPr>
              <a:grpSpLocks noChangeAspect="1"/>
            </p:cNvGrpSpPr>
            <p:nvPr/>
          </p:nvGrpSpPr>
          <p:grpSpPr bwMode="auto">
            <a:xfrm>
              <a:off x="1200" y="2736"/>
              <a:ext cx="524" cy="468"/>
              <a:chOff x="2304" y="1584"/>
              <a:chExt cx="1740" cy="1554"/>
            </a:xfrm>
          </p:grpSpPr>
          <p:sp>
            <p:nvSpPr>
              <p:cNvPr id="186389"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86390"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6391"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6392"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86393" name="Text Box 25"/>
            <p:cNvSpPr txBox="1">
              <a:spLocks noChangeArrowheads="1"/>
            </p:cNvSpPr>
            <p:nvPr/>
          </p:nvSpPr>
          <p:spPr bwMode="auto">
            <a:xfrm>
              <a:off x="39" y="2807"/>
              <a:ext cx="121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プログラム1</a:t>
              </a:r>
            </a:p>
          </p:txBody>
        </p:sp>
      </p:grpSp>
      <p:grpSp>
        <p:nvGrpSpPr>
          <p:cNvPr id="186394" name="Group 26"/>
          <p:cNvGrpSpPr>
            <a:grpSpLocks/>
          </p:cNvGrpSpPr>
          <p:nvPr/>
        </p:nvGrpSpPr>
        <p:grpSpPr bwMode="auto">
          <a:xfrm>
            <a:off x="0" y="4953000"/>
            <a:ext cx="2660650" cy="784225"/>
            <a:chOff x="48" y="2736"/>
            <a:chExt cx="1676" cy="494"/>
          </a:xfrm>
        </p:grpSpPr>
        <p:grpSp>
          <p:nvGrpSpPr>
            <p:cNvPr id="186395" name="Group 27"/>
            <p:cNvGrpSpPr>
              <a:grpSpLocks noChangeAspect="1"/>
            </p:cNvGrpSpPr>
            <p:nvPr/>
          </p:nvGrpSpPr>
          <p:grpSpPr bwMode="auto">
            <a:xfrm>
              <a:off x="1200" y="2736"/>
              <a:ext cx="524" cy="468"/>
              <a:chOff x="2304" y="1584"/>
              <a:chExt cx="1740" cy="1554"/>
            </a:xfrm>
          </p:grpSpPr>
          <p:sp>
            <p:nvSpPr>
              <p:cNvPr id="186396"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86397"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6398"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6399"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86400" name="Text Box 32"/>
            <p:cNvSpPr txBox="1">
              <a:spLocks noChangeArrowheads="1"/>
            </p:cNvSpPr>
            <p:nvPr/>
          </p:nvSpPr>
          <p:spPr bwMode="auto">
            <a:xfrm>
              <a:off x="48" y="2784"/>
              <a:ext cx="121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プログラム2</a:t>
              </a:r>
            </a:p>
          </p:txBody>
        </p:sp>
      </p:grpSp>
      <p:grpSp>
        <p:nvGrpSpPr>
          <p:cNvPr id="186401" name="Group 33"/>
          <p:cNvGrpSpPr>
            <a:grpSpLocks/>
          </p:cNvGrpSpPr>
          <p:nvPr/>
        </p:nvGrpSpPr>
        <p:grpSpPr bwMode="auto">
          <a:xfrm>
            <a:off x="0" y="5867403"/>
            <a:ext cx="2660650" cy="827088"/>
            <a:chOff x="48" y="2736"/>
            <a:chExt cx="1676" cy="521"/>
          </a:xfrm>
        </p:grpSpPr>
        <p:grpSp>
          <p:nvGrpSpPr>
            <p:cNvPr id="186402" name="Group 34"/>
            <p:cNvGrpSpPr>
              <a:grpSpLocks noChangeAspect="1"/>
            </p:cNvGrpSpPr>
            <p:nvPr/>
          </p:nvGrpSpPr>
          <p:grpSpPr bwMode="auto">
            <a:xfrm>
              <a:off x="1200" y="2736"/>
              <a:ext cx="524" cy="468"/>
              <a:chOff x="2304" y="1584"/>
              <a:chExt cx="1740" cy="1554"/>
            </a:xfrm>
          </p:grpSpPr>
          <p:sp>
            <p:nvSpPr>
              <p:cNvPr id="186403"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86404"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6405"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6406"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86407" name="Text Box 39"/>
            <p:cNvSpPr txBox="1">
              <a:spLocks noChangeArrowheads="1"/>
            </p:cNvSpPr>
            <p:nvPr/>
          </p:nvSpPr>
          <p:spPr bwMode="auto">
            <a:xfrm>
              <a:off x="48" y="2811"/>
              <a:ext cx="121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a:t>
              </a:r>
              <a:r>
                <a:rPr lang="en-US" altLang="ja-JP" sz="2000" dirty="0"/>
                <a:t>3</a:t>
              </a:r>
              <a:endParaRPr lang="ja-JP" altLang="en-US" sz="2000" dirty="0"/>
            </a:p>
          </p:txBody>
        </p:sp>
      </p:grpSp>
      <p:sp>
        <p:nvSpPr>
          <p:cNvPr id="186408" name="Rectangle 40"/>
          <p:cNvSpPr>
            <a:spLocks noChangeArrowheads="1"/>
          </p:cNvSpPr>
          <p:nvPr/>
        </p:nvSpPr>
        <p:spPr bwMode="auto">
          <a:xfrm>
            <a:off x="4572000" y="5867400"/>
            <a:ext cx="1752600" cy="990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rgbClr val="000000"/>
                </a:solidFill>
              </a:rPr>
              <a:t>OS</a:t>
            </a:r>
          </a:p>
        </p:txBody>
      </p:sp>
      <p:sp useBgFill="1">
        <p:nvSpPr>
          <p:cNvPr id="186409" name="AutoShape 41"/>
          <p:cNvSpPr>
            <a:spLocks noChangeArrowheads="1"/>
          </p:cNvSpPr>
          <p:nvPr/>
        </p:nvSpPr>
        <p:spPr bwMode="auto">
          <a:xfrm>
            <a:off x="2895600" y="3581400"/>
            <a:ext cx="1524000" cy="762000"/>
          </a:xfrm>
          <a:prstGeom prst="wedgeRoundRectCallout">
            <a:avLst>
              <a:gd name="adj1" fmla="val -59792"/>
              <a:gd name="adj2" fmla="val 63125"/>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000"/>
              <a:t>メモリを</a:t>
            </a:r>
          </a:p>
          <a:p>
            <a:pPr algn="ctr"/>
            <a:r>
              <a:rPr lang="ja-JP" altLang="en-US" sz="2000"/>
              <a:t>使いたい</a:t>
            </a:r>
          </a:p>
        </p:txBody>
      </p:sp>
      <p:sp>
        <p:nvSpPr>
          <p:cNvPr id="186410" name="Rectangle 42"/>
          <p:cNvSpPr>
            <a:spLocks noChangeArrowheads="1"/>
          </p:cNvSpPr>
          <p:nvPr/>
        </p:nvSpPr>
        <p:spPr bwMode="auto">
          <a:xfrm>
            <a:off x="4572000" y="4343400"/>
            <a:ext cx="1752600" cy="5334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プログラム1</a:t>
            </a:r>
          </a:p>
        </p:txBody>
      </p:sp>
      <p:sp>
        <p:nvSpPr>
          <p:cNvPr id="186411" name="Rectangle 43"/>
          <p:cNvSpPr>
            <a:spLocks noChangeArrowheads="1"/>
          </p:cNvSpPr>
          <p:nvPr/>
        </p:nvSpPr>
        <p:spPr bwMode="auto">
          <a:xfrm>
            <a:off x="4572000" y="5029200"/>
            <a:ext cx="1752600" cy="685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プログラム2</a:t>
            </a:r>
          </a:p>
        </p:txBody>
      </p:sp>
      <p:grpSp>
        <p:nvGrpSpPr>
          <p:cNvPr id="186415" name="Group 47"/>
          <p:cNvGrpSpPr>
            <a:grpSpLocks/>
          </p:cNvGrpSpPr>
          <p:nvPr/>
        </p:nvGrpSpPr>
        <p:grpSpPr bwMode="auto">
          <a:xfrm>
            <a:off x="2895600" y="4648200"/>
            <a:ext cx="1524000" cy="1905000"/>
            <a:chOff x="1824" y="2928"/>
            <a:chExt cx="960" cy="1200"/>
          </a:xfrm>
        </p:grpSpPr>
        <p:sp useBgFill="1">
          <p:nvSpPr>
            <p:cNvPr id="186412" name="AutoShape 44"/>
            <p:cNvSpPr>
              <a:spLocks noChangeArrowheads="1"/>
            </p:cNvSpPr>
            <p:nvPr/>
          </p:nvSpPr>
          <p:spPr bwMode="auto">
            <a:xfrm>
              <a:off x="1824" y="2928"/>
              <a:ext cx="960" cy="480"/>
            </a:xfrm>
            <a:prstGeom prst="wedgeRoundRectCallout">
              <a:avLst>
                <a:gd name="adj1" fmla="val -58648"/>
                <a:gd name="adj2" fmla="val 38333"/>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000"/>
                <a:t>メモリを</a:t>
              </a:r>
            </a:p>
            <a:p>
              <a:pPr algn="ctr"/>
              <a:r>
                <a:rPr lang="ja-JP" altLang="en-US" sz="2000"/>
                <a:t>使いたい</a:t>
              </a:r>
            </a:p>
          </p:txBody>
        </p:sp>
        <p:sp useBgFill="1">
          <p:nvSpPr>
            <p:cNvPr id="186413" name="AutoShape 45"/>
            <p:cNvSpPr>
              <a:spLocks noChangeArrowheads="1"/>
            </p:cNvSpPr>
            <p:nvPr/>
          </p:nvSpPr>
          <p:spPr bwMode="auto">
            <a:xfrm>
              <a:off x="1824" y="3648"/>
              <a:ext cx="960" cy="480"/>
            </a:xfrm>
            <a:prstGeom prst="wedgeRoundRectCallout">
              <a:avLst>
                <a:gd name="adj1" fmla="val -61875"/>
                <a:gd name="adj2" fmla="val 1875"/>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000"/>
                <a:t>メモリを</a:t>
              </a:r>
            </a:p>
            <a:p>
              <a:pPr algn="ctr"/>
              <a:r>
                <a:rPr lang="ja-JP" altLang="en-US" sz="2000"/>
                <a:t>使いたい</a:t>
              </a:r>
            </a:p>
          </p:txBody>
        </p:sp>
      </p:grpSp>
      <p:sp useBgFill="1">
        <p:nvSpPr>
          <p:cNvPr id="186414" name="AutoShape 46"/>
          <p:cNvSpPr>
            <a:spLocks noChangeArrowheads="1"/>
          </p:cNvSpPr>
          <p:nvPr/>
        </p:nvSpPr>
        <p:spPr bwMode="auto">
          <a:xfrm>
            <a:off x="6400800" y="4343400"/>
            <a:ext cx="2590800" cy="1295400"/>
          </a:xfrm>
          <a:prstGeom prst="wedgeRoundRectCallout">
            <a:avLst>
              <a:gd name="adj1" fmla="val -51593"/>
              <a:gd name="adj2" fmla="val 65319"/>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000"/>
              <a:t>プログラム3は</a:t>
            </a:r>
          </a:p>
          <a:p>
            <a:pPr algn="ctr"/>
            <a:r>
              <a:rPr lang="ja-JP" altLang="en-US" sz="2000"/>
              <a:t>緊急性が低いので</a:t>
            </a:r>
          </a:p>
          <a:p>
            <a:pPr algn="ctr"/>
            <a:r>
              <a:rPr lang="ja-JP" altLang="en-US" sz="2000"/>
              <a:t>少し待ってもらおう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6409"/>
                                        </p:tgtEl>
                                        <p:attrNameLst>
                                          <p:attrName>style.visibility</p:attrName>
                                        </p:attrNameLst>
                                      </p:cBhvr>
                                      <p:to>
                                        <p:strVal val="visible"/>
                                      </p:to>
                                    </p:set>
                                    <p:animEffect transition="in" filter="checkerboard(across)">
                                      <p:cBhvr>
                                        <p:cTn id="7" dur="500"/>
                                        <p:tgtEl>
                                          <p:spTgt spid="1864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6410"/>
                                        </p:tgtEl>
                                        <p:attrNameLst>
                                          <p:attrName>style.visibility</p:attrName>
                                        </p:attrNameLst>
                                      </p:cBhvr>
                                      <p:to>
                                        <p:strVal val="visible"/>
                                      </p:to>
                                    </p:set>
                                    <p:animEffect transition="in" filter="checkerboard(across)">
                                      <p:cBhvr>
                                        <p:cTn id="12" dur="500"/>
                                        <p:tgtEl>
                                          <p:spTgt spid="186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86415"/>
                                        </p:tgtEl>
                                        <p:attrNameLst>
                                          <p:attrName>style.visibility</p:attrName>
                                        </p:attrNameLst>
                                      </p:cBhvr>
                                      <p:to>
                                        <p:strVal val="visible"/>
                                      </p:to>
                                    </p:set>
                                    <p:animEffect transition="in" filter="checkerboard(across)">
                                      <p:cBhvr>
                                        <p:cTn id="17" dur="500"/>
                                        <p:tgtEl>
                                          <p:spTgt spid="1864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6411"/>
                                        </p:tgtEl>
                                        <p:attrNameLst>
                                          <p:attrName>style.visibility</p:attrName>
                                        </p:attrNameLst>
                                      </p:cBhvr>
                                      <p:to>
                                        <p:strVal val="visible"/>
                                      </p:to>
                                    </p:set>
                                    <p:animEffect transition="in" filter="checkerboard(across)">
                                      <p:cBhvr>
                                        <p:cTn id="22" dur="500"/>
                                        <p:tgtEl>
                                          <p:spTgt spid="1864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6414"/>
                                        </p:tgtEl>
                                        <p:attrNameLst>
                                          <p:attrName>style.visibility</p:attrName>
                                        </p:attrNameLst>
                                      </p:cBhvr>
                                      <p:to>
                                        <p:strVal val="visible"/>
                                      </p:to>
                                    </p:set>
                                    <p:animEffect transition="in" filter="checkerboard(across)">
                                      <p:cBhvr>
                                        <p:cTn id="27" dur="500"/>
                                        <p:tgtEl>
                                          <p:spTgt spid="186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09" grpId="0" animBg="1" autoUpdateAnimBg="0"/>
      <p:bldP spid="186410" grpId="0" animBg="1" autoUpdateAnimBg="0"/>
      <p:bldP spid="186411" grpId="0" animBg="1" autoUpdateAnimBg="0"/>
      <p:bldP spid="18641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5800" y="525463"/>
            <a:ext cx="7772400" cy="1311275"/>
          </a:xfrm>
        </p:spPr>
        <p:txBody>
          <a:bodyPr/>
          <a:lstStyle/>
          <a:p>
            <a:r>
              <a:rPr lang="ja-JP" altLang="en-US" sz="3600"/>
              <a:t>カーネルの構成要素</a:t>
            </a:r>
            <a:br>
              <a:rPr lang="ja-JP" altLang="en-US"/>
            </a:br>
            <a:r>
              <a:rPr lang="ja-JP" altLang="en-US"/>
              <a:t>記憶管理</a:t>
            </a:r>
          </a:p>
        </p:txBody>
      </p:sp>
      <p:sp>
        <p:nvSpPr>
          <p:cNvPr id="187395" name="Rectangle 3"/>
          <p:cNvSpPr>
            <a:spLocks noGrp="1" noChangeArrowheads="1"/>
          </p:cNvSpPr>
          <p:nvPr>
            <p:ph type="body" idx="1"/>
          </p:nvPr>
        </p:nvSpPr>
        <p:spPr>
          <a:xfrm>
            <a:off x="685800" y="1981200"/>
            <a:ext cx="7772400" cy="1676400"/>
          </a:xfrm>
        </p:spPr>
        <p:txBody>
          <a:bodyPr/>
          <a:lstStyle/>
          <a:p>
            <a:pPr marL="609600" indent="-609600">
              <a:buFontTx/>
              <a:buAutoNum type="arabicPeriod" startAt="4"/>
            </a:pPr>
            <a:r>
              <a:rPr lang="ja-JP" altLang="en-US">
                <a:latin typeface="Times New Roman" panose="02020603050405020304" pitchFamily="18" charset="0"/>
              </a:rPr>
              <a:t>記憶管理</a:t>
            </a:r>
          </a:p>
          <a:p>
            <a:pPr marL="990600" lvl="1" indent="-533400"/>
            <a:r>
              <a:rPr lang="ja-JP" altLang="en-US">
                <a:latin typeface="Times New Roman" panose="02020603050405020304" pitchFamily="18" charset="0"/>
              </a:rPr>
              <a:t>主記憶管理:メモリ割り付け</a:t>
            </a:r>
          </a:p>
          <a:p>
            <a:pPr marL="990600" lvl="1" indent="-533400"/>
            <a:r>
              <a:rPr lang="ja-JP" altLang="en-US">
                <a:latin typeface="Times New Roman" panose="02020603050405020304" pitchFamily="18" charset="0"/>
              </a:rPr>
              <a:t>仮想記憶管理:ページング, 動的置き換え</a:t>
            </a:r>
          </a:p>
        </p:txBody>
      </p:sp>
      <p:sp>
        <p:nvSpPr>
          <p:cNvPr id="187427" name="Rectangle 35"/>
          <p:cNvSpPr>
            <a:spLocks noChangeArrowheads="1"/>
          </p:cNvSpPr>
          <p:nvPr/>
        </p:nvSpPr>
        <p:spPr bwMode="auto">
          <a:xfrm>
            <a:off x="4419600" y="4648200"/>
            <a:ext cx="1295400" cy="1143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solidFill>
                <a:srgbClr val="000000"/>
              </a:solidFill>
            </a:endParaRPr>
          </a:p>
        </p:txBody>
      </p:sp>
      <p:sp>
        <p:nvSpPr>
          <p:cNvPr id="187428" name="AutoShape 36"/>
          <p:cNvSpPr>
            <a:spLocks noChangeArrowheads="1"/>
          </p:cNvSpPr>
          <p:nvPr/>
        </p:nvSpPr>
        <p:spPr bwMode="auto">
          <a:xfrm>
            <a:off x="6324600" y="4572000"/>
            <a:ext cx="2286000" cy="1905000"/>
          </a:xfrm>
          <a:prstGeom prst="flowChartMagneticDisk">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p>
        </p:txBody>
      </p:sp>
      <p:sp>
        <p:nvSpPr>
          <p:cNvPr id="187429" name="Rectangle 37"/>
          <p:cNvSpPr>
            <a:spLocks noChangeArrowheads="1"/>
          </p:cNvSpPr>
          <p:nvPr/>
        </p:nvSpPr>
        <p:spPr bwMode="auto">
          <a:xfrm>
            <a:off x="6553200" y="4800600"/>
            <a:ext cx="1295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データ1</a:t>
            </a:r>
          </a:p>
        </p:txBody>
      </p:sp>
      <p:sp>
        <p:nvSpPr>
          <p:cNvPr id="187430" name="Text Box 38"/>
          <p:cNvSpPr txBox="1">
            <a:spLocks noChangeArrowheads="1"/>
          </p:cNvSpPr>
          <p:nvPr/>
        </p:nvSpPr>
        <p:spPr bwMode="auto">
          <a:xfrm>
            <a:off x="4572000" y="39624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メモリ</a:t>
            </a:r>
          </a:p>
        </p:txBody>
      </p:sp>
      <p:sp>
        <p:nvSpPr>
          <p:cNvPr id="187431" name="Text Box 39"/>
          <p:cNvSpPr txBox="1">
            <a:spLocks noChangeArrowheads="1"/>
          </p:cNvSpPr>
          <p:nvPr/>
        </p:nvSpPr>
        <p:spPr bwMode="auto">
          <a:xfrm>
            <a:off x="6400800" y="4038600"/>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ハードディスク</a:t>
            </a:r>
          </a:p>
        </p:txBody>
      </p:sp>
      <p:sp>
        <p:nvSpPr>
          <p:cNvPr id="187432" name="Rectangle 40"/>
          <p:cNvSpPr>
            <a:spLocks noChangeArrowheads="1"/>
          </p:cNvSpPr>
          <p:nvPr/>
        </p:nvSpPr>
        <p:spPr bwMode="auto">
          <a:xfrm>
            <a:off x="6553200" y="5257800"/>
            <a:ext cx="1295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データ2</a:t>
            </a:r>
          </a:p>
        </p:txBody>
      </p:sp>
      <p:sp>
        <p:nvSpPr>
          <p:cNvPr id="187433" name="Rectangle 41"/>
          <p:cNvSpPr>
            <a:spLocks noChangeArrowheads="1"/>
          </p:cNvSpPr>
          <p:nvPr/>
        </p:nvSpPr>
        <p:spPr bwMode="auto">
          <a:xfrm>
            <a:off x="6553200" y="6019800"/>
            <a:ext cx="12954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データ3</a:t>
            </a:r>
          </a:p>
        </p:txBody>
      </p:sp>
      <p:sp>
        <p:nvSpPr>
          <p:cNvPr id="187435" name="AutoShape 43"/>
          <p:cNvSpPr>
            <a:spLocks noChangeArrowheads="1"/>
          </p:cNvSpPr>
          <p:nvPr/>
        </p:nvSpPr>
        <p:spPr bwMode="auto">
          <a:xfrm>
            <a:off x="1828800" y="3657600"/>
            <a:ext cx="1676400" cy="762000"/>
          </a:xfrm>
          <a:prstGeom prst="wedgeRoundRectCallout">
            <a:avLst>
              <a:gd name="adj1" fmla="val -60606"/>
              <a:gd name="adj2" fmla="val 6458"/>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データ1が必要</a:t>
            </a:r>
          </a:p>
        </p:txBody>
      </p:sp>
      <p:grpSp>
        <p:nvGrpSpPr>
          <p:cNvPr id="187436" name="Group 44"/>
          <p:cNvGrpSpPr>
            <a:grpSpLocks/>
          </p:cNvGrpSpPr>
          <p:nvPr/>
        </p:nvGrpSpPr>
        <p:grpSpPr bwMode="auto">
          <a:xfrm>
            <a:off x="4419600" y="4648200"/>
            <a:ext cx="2133600" cy="381000"/>
            <a:chOff x="2880" y="2496"/>
            <a:chExt cx="1344" cy="240"/>
          </a:xfrm>
        </p:grpSpPr>
        <p:sp>
          <p:nvSpPr>
            <p:cNvPr id="187437" name="Line 45"/>
            <p:cNvSpPr>
              <a:spLocks noChangeShapeType="1"/>
            </p:cNvSpPr>
            <p:nvPr/>
          </p:nvSpPr>
          <p:spPr bwMode="auto">
            <a:xfrm flipH="1" flipV="1">
              <a:off x="3696" y="2592"/>
              <a:ext cx="528" cy="14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7438" name="Rectangle 46"/>
            <p:cNvSpPr>
              <a:spLocks noChangeArrowheads="1"/>
            </p:cNvSpPr>
            <p:nvPr/>
          </p:nvSpPr>
          <p:spPr bwMode="auto">
            <a:xfrm>
              <a:off x="2880" y="2496"/>
              <a:ext cx="81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データ1</a:t>
              </a:r>
            </a:p>
          </p:txBody>
        </p:sp>
      </p:grpSp>
      <p:grpSp>
        <p:nvGrpSpPr>
          <p:cNvPr id="187439" name="Group 47"/>
          <p:cNvGrpSpPr>
            <a:grpSpLocks/>
          </p:cNvGrpSpPr>
          <p:nvPr/>
        </p:nvGrpSpPr>
        <p:grpSpPr bwMode="auto">
          <a:xfrm>
            <a:off x="4419600" y="5029200"/>
            <a:ext cx="2133600" cy="685800"/>
            <a:chOff x="2880" y="2736"/>
            <a:chExt cx="1344" cy="432"/>
          </a:xfrm>
        </p:grpSpPr>
        <p:sp>
          <p:nvSpPr>
            <p:cNvPr id="187440" name="Rectangle 48"/>
            <p:cNvSpPr>
              <a:spLocks noChangeArrowheads="1"/>
            </p:cNvSpPr>
            <p:nvPr/>
          </p:nvSpPr>
          <p:spPr bwMode="auto">
            <a:xfrm>
              <a:off x="2880" y="2736"/>
              <a:ext cx="816"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データ2</a:t>
              </a:r>
            </a:p>
          </p:txBody>
        </p:sp>
        <p:sp>
          <p:nvSpPr>
            <p:cNvPr id="187441" name="Line 49"/>
            <p:cNvSpPr>
              <a:spLocks noChangeShapeType="1"/>
            </p:cNvSpPr>
            <p:nvPr/>
          </p:nvSpPr>
          <p:spPr bwMode="auto">
            <a:xfrm flipH="1" flipV="1">
              <a:off x="3696" y="2976"/>
              <a:ext cx="528" cy="14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7442" name="AutoShape 50"/>
          <p:cNvSpPr>
            <a:spLocks noChangeArrowheads="1"/>
          </p:cNvSpPr>
          <p:nvPr/>
        </p:nvSpPr>
        <p:spPr bwMode="auto">
          <a:xfrm>
            <a:off x="1828800" y="5943600"/>
            <a:ext cx="1676400" cy="762000"/>
          </a:xfrm>
          <a:prstGeom prst="wedgeRoundRectCallout">
            <a:avLst>
              <a:gd name="adj1" fmla="val -56060"/>
              <a:gd name="adj2" fmla="val -230625"/>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データ3が必要</a:t>
            </a:r>
          </a:p>
        </p:txBody>
      </p:sp>
      <p:sp>
        <p:nvSpPr>
          <p:cNvPr id="187443" name="AutoShape 51"/>
          <p:cNvSpPr>
            <a:spLocks noChangeArrowheads="1"/>
          </p:cNvSpPr>
          <p:nvPr/>
        </p:nvSpPr>
        <p:spPr bwMode="auto">
          <a:xfrm>
            <a:off x="1828800" y="4724400"/>
            <a:ext cx="1676400" cy="762000"/>
          </a:xfrm>
          <a:prstGeom prst="wedgeRoundRectCallout">
            <a:avLst>
              <a:gd name="adj1" fmla="val -58523"/>
              <a:gd name="adj2" fmla="val -105208"/>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データ2が必要</a:t>
            </a:r>
          </a:p>
        </p:txBody>
      </p:sp>
      <p:grpSp>
        <p:nvGrpSpPr>
          <p:cNvPr id="187444" name="Group 52"/>
          <p:cNvGrpSpPr>
            <a:grpSpLocks noChangeAspect="1"/>
          </p:cNvGrpSpPr>
          <p:nvPr/>
        </p:nvGrpSpPr>
        <p:grpSpPr bwMode="auto">
          <a:xfrm>
            <a:off x="685800" y="3962400"/>
            <a:ext cx="831850" cy="742950"/>
            <a:chOff x="2304" y="1584"/>
            <a:chExt cx="1740" cy="1554"/>
          </a:xfrm>
        </p:grpSpPr>
        <p:sp>
          <p:nvSpPr>
            <p:cNvPr id="187445"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87446"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7447"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7448"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435"/>
                                        </p:tgtEl>
                                        <p:attrNameLst>
                                          <p:attrName>style.visibility</p:attrName>
                                        </p:attrNameLst>
                                      </p:cBhvr>
                                      <p:to>
                                        <p:strVal val="visible"/>
                                      </p:to>
                                    </p:set>
                                    <p:animEffect transition="in" filter="checkerboard(across)">
                                      <p:cBhvr>
                                        <p:cTn id="7" dur="500"/>
                                        <p:tgtEl>
                                          <p:spTgt spid="187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87436"/>
                                        </p:tgtEl>
                                        <p:attrNameLst>
                                          <p:attrName>style.visibility</p:attrName>
                                        </p:attrNameLst>
                                      </p:cBhvr>
                                      <p:to>
                                        <p:strVal val="visible"/>
                                      </p:to>
                                    </p:set>
                                    <p:animEffect transition="in" filter="wipe(right)">
                                      <p:cBhvr>
                                        <p:cTn id="12" dur="500"/>
                                        <p:tgtEl>
                                          <p:spTgt spid="187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7443"/>
                                        </p:tgtEl>
                                        <p:attrNameLst>
                                          <p:attrName>style.visibility</p:attrName>
                                        </p:attrNameLst>
                                      </p:cBhvr>
                                      <p:to>
                                        <p:strVal val="visible"/>
                                      </p:to>
                                    </p:set>
                                    <p:animEffect transition="in" filter="checkerboard(across)">
                                      <p:cBhvr>
                                        <p:cTn id="17" dur="500"/>
                                        <p:tgtEl>
                                          <p:spTgt spid="1874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87439"/>
                                        </p:tgtEl>
                                        <p:attrNameLst>
                                          <p:attrName>style.visibility</p:attrName>
                                        </p:attrNameLst>
                                      </p:cBhvr>
                                      <p:to>
                                        <p:strVal val="visible"/>
                                      </p:to>
                                    </p:set>
                                    <p:animEffect transition="in" filter="wipe(right)">
                                      <p:cBhvr>
                                        <p:cTn id="22" dur="500"/>
                                        <p:tgtEl>
                                          <p:spTgt spid="1874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7442"/>
                                        </p:tgtEl>
                                        <p:attrNameLst>
                                          <p:attrName>style.visibility</p:attrName>
                                        </p:attrNameLst>
                                      </p:cBhvr>
                                      <p:to>
                                        <p:strVal val="visible"/>
                                      </p:to>
                                    </p:set>
                                    <p:animEffect transition="in" filter="checkerboard(across)">
                                      <p:cBhvr>
                                        <p:cTn id="27" dur="500"/>
                                        <p:tgtEl>
                                          <p:spTgt spid="187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35" grpId="0" animBg="1" autoUpdateAnimBg="0"/>
      <p:bldP spid="187442" grpId="0" animBg="1" autoUpdateAnimBg="0"/>
      <p:bldP spid="18744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5800" y="525463"/>
            <a:ext cx="7772400" cy="1311275"/>
          </a:xfrm>
        </p:spPr>
        <p:txBody>
          <a:bodyPr/>
          <a:lstStyle/>
          <a:p>
            <a:r>
              <a:rPr lang="ja-JP" altLang="en-US" sz="3600"/>
              <a:t>カーネルの構成要素</a:t>
            </a:r>
            <a:br>
              <a:rPr lang="ja-JP" altLang="en-US"/>
            </a:br>
            <a:r>
              <a:rPr lang="ja-JP" altLang="en-US"/>
              <a:t>記憶管理</a:t>
            </a:r>
          </a:p>
        </p:txBody>
      </p:sp>
      <p:sp>
        <p:nvSpPr>
          <p:cNvPr id="189443" name="Rectangle 3"/>
          <p:cNvSpPr>
            <a:spLocks noGrp="1" noChangeArrowheads="1"/>
          </p:cNvSpPr>
          <p:nvPr>
            <p:ph type="body" idx="1"/>
          </p:nvPr>
        </p:nvSpPr>
        <p:spPr>
          <a:xfrm>
            <a:off x="685800" y="1981200"/>
            <a:ext cx="7772400" cy="1676400"/>
          </a:xfrm>
        </p:spPr>
        <p:txBody>
          <a:bodyPr/>
          <a:lstStyle/>
          <a:p>
            <a:pPr marL="609600" indent="-609600">
              <a:buFontTx/>
              <a:buAutoNum type="arabicPeriod" startAt="4"/>
            </a:pPr>
            <a:r>
              <a:rPr lang="ja-JP" altLang="en-US">
                <a:latin typeface="Times New Roman" panose="02020603050405020304" pitchFamily="18" charset="0"/>
              </a:rPr>
              <a:t>記憶管理</a:t>
            </a:r>
          </a:p>
          <a:p>
            <a:pPr marL="990600" lvl="1" indent="-533400"/>
            <a:r>
              <a:rPr lang="ja-JP" altLang="en-US">
                <a:latin typeface="Times New Roman" panose="02020603050405020304" pitchFamily="18" charset="0"/>
              </a:rPr>
              <a:t>主記憶管理:メモリ割り付け</a:t>
            </a:r>
          </a:p>
          <a:p>
            <a:pPr marL="990600" lvl="1" indent="-533400"/>
            <a:r>
              <a:rPr lang="ja-JP" altLang="en-US">
                <a:latin typeface="Times New Roman" panose="02020603050405020304" pitchFamily="18" charset="0"/>
              </a:rPr>
              <a:t>仮想記憶管理:ページング, 動的置き換え</a:t>
            </a:r>
          </a:p>
        </p:txBody>
      </p:sp>
      <p:grpSp>
        <p:nvGrpSpPr>
          <p:cNvPr id="189460" name="Group 20"/>
          <p:cNvGrpSpPr>
            <a:grpSpLocks noChangeAspect="1"/>
          </p:cNvGrpSpPr>
          <p:nvPr/>
        </p:nvGrpSpPr>
        <p:grpSpPr bwMode="auto">
          <a:xfrm>
            <a:off x="685800" y="3962400"/>
            <a:ext cx="831850" cy="742950"/>
            <a:chOff x="2304" y="1584"/>
            <a:chExt cx="1740" cy="1554"/>
          </a:xfrm>
        </p:grpSpPr>
        <p:sp>
          <p:nvSpPr>
            <p:cNvPr id="189461"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89462"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9463"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89464"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89465" name="Rectangle 25"/>
          <p:cNvSpPr>
            <a:spLocks noChangeArrowheads="1"/>
          </p:cNvSpPr>
          <p:nvPr/>
        </p:nvSpPr>
        <p:spPr bwMode="auto">
          <a:xfrm>
            <a:off x="4419600" y="4648200"/>
            <a:ext cx="1295400" cy="1143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solidFill>
                <a:srgbClr val="000000"/>
              </a:solidFill>
            </a:endParaRPr>
          </a:p>
        </p:txBody>
      </p:sp>
      <p:sp>
        <p:nvSpPr>
          <p:cNvPr id="189466" name="AutoShape 26"/>
          <p:cNvSpPr>
            <a:spLocks noChangeArrowheads="1"/>
          </p:cNvSpPr>
          <p:nvPr/>
        </p:nvSpPr>
        <p:spPr bwMode="auto">
          <a:xfrm>
            <a:off x="6324600" y="4572000"/>
            <a:ext cx="2286000" cy="1905000"/>
          </a:xfrm>
          <a:prstGeom prst="flowChartMagneticDisk">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p>
        </p:txBody>
      </p:sp>
      <p:sp>
        <p:nvSpPr>
          <p:cNvPr id="189467" name="Rectangle 27"/>
          <p:cNvSpPr>
            <a:spLocks noChangeArrowheads="1"/>
          </p:cNvSpPr>
          <p:nvPr/>
        </p:nvSpPr>
        <p:spPr bwMode="auto">
          <a:xfrm>
            <a:off x="6553200" y="4800600"/>
            <a:ext cx="1295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データ1</a:t>
            </a:r>
          </a:p>
        </p:txBody>
      </p:sp>
      <p:sp>
        <p:nvSpPr>
          <p:cNvPr id="189468" name="Text Box 28"/>
          <p:cNvSpPr txBox="1">
            <a:spLocks noChangeArrowheads="1"/>
          </p:cNvSpPr>
          <p:nvPr/>
        </p:nvSpPr>
        <p:spPr bwMode="auto">
          <a:xfrm>
            <a:off x="4572000" y="39624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メモリ</a:t>
            </a:r>
          </a:p>
        </p:txBody>
      </p:sp>
      <p:sp>
        <p:nvSpPr>
          <p:cNvPr id="189469" name="Text Box 29"/>
          <p:cNvSpPr txBox="1">
            <a:spLocks noChangeArrowheads="1"/>
          </p:cNvSpPr>
          <p:nvPr/>
        </p:nvSpPr>
        <p:spPr bwMode="auto">
          <a:xfrm>
            <a:off x="6400800" y="4038600"/>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ハードディスク</a:t>
            </a:r>
          </a:p>
        </p:txBody>
      </p:sp>
      <p:sp>
        <p:nvSpPr>
          <p:cNvPr id="189470" name="Rectangle 30"/>
          <p:cNvSpPr>
            <a:spLocks noChangeArrowheads="1"/>
          </p:cNvSpPr>
          <p:nvPr/>
        </p:nvSpPr>
        <p:spPr bwMode="auto">
          <a:xfrm>
            <a:off x="6553200" y="5257800"/>
            <a:ext cx="1295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データ2</a:t>
            </a:r>
          </a:p>
        </p:txBody>
      </p:sp>
      <p:sp>
        <p:nvSpPr>
          <p:cNvPr id="189471" name="Rectangle 31"/>
          <p:cNvSpPr>
            <a:spLocks noChangeArrowheads="1"/>
          </p:cNvSpPr>
          <p:nvPr/>
        </p:nvSpPr>
        <p:spPr bwMode="auto">
          <a:xfrm>
            <a:off x="6553200" y="6019800"/>
            <a:ext cx="12954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データ3</a:t>
            </a:r>
          </a:p>
        </p:txBody>
      </p:sp>
      <p:sp>
        <p:nvSpPr>
          <p:cNvPr id="189472" name="Line 32"/>
          <p:cNvSpPr>
            <a:spLocks noChangeShapeType="1"/>
          </p:cNvSpPr>
          <p:nvPr/>
        </p:nvSpPr>
        <p:spPr bwMode="auto">
          <a:xfrm flipH="1" flipV="1">
            <a:off x="5715000" y="4800600"/>
            <a:ext cx="838200" cy="228600"/>
          </a:xfrm>
          <a:prstGeom prst="line">
            <a:avLst/>
          </a:prstGeom>
          <a:noFill/>
          <a:ln w="38100">
            <a:solidFill>
              <a:srgbClr val="FF99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89473" name="Group 33"/>
          <p:cNvGrpSpPr>
            <a:grpSpLocks/>
          </p:cNvGrpSpPr>
          <p:nvPr/>
        </p:nvGrpSpPr>
        <p:grpSpPr bwMode="auto">
          <a:xfrm>
            <a:off x="4419600" y="5029200"/>
            <a:ext cx="2133600" cy="685800"/>
            <a:chOff x="2880" y="2736"/>
            <a:chExt cx="1344" cy="432"/>
          </a:xfrm>
        </p:grpSpPr>
        <p:sp>
          <p:nvSpPr>
            <p:cNvPr id="189474" name="Rectangle 34"/>
            <p:cNvSpPr>
              <a:spLocks noChangeArrowheads="1"/>
            </p:cNvSpPr>
            <p:nvPr/>
          </p:nvSpPr>
          <p:spPr bwMode="auto">
            <a:xfrm>
              <a:off x="2880" y="2736"/>
              <a:ext cx="816"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データ2</a:t>
              </a:r>
            </a:p>
          </p:txBody>
        </p:sp>
        <p:sp>
          <p:nvSpPr>
            <p:cNvPr id="189475" name="Line 35"/>
            <p:cNvSpPr>
              <a:spLocks noChangeShapeType="1"/>
            </p:cNvSpPr>
            <p:nvPr/>
          </p:nvSpPr>
          <p:spPr bwMode="auto">
            <a:xfrm flipH="1" flipV="1">
              <a:off x="3696" y="2976"/>
              <a:ext cx="528" cy="14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9476" name="AutoShape 36"/>
          <p:cNvSpPr>
            <a:spLocks noChangeArrowheads="1"/>
          </p:cNvSpPr>
          <p:nvPr/>
        </p:nvSpPr>
        <p:spPr bwMode="auto">
          <a:xfrm>
            <a:off x="1828800" y="5943600"/>
            <a:ext cx="1676400" cy="762000"/>
          </a:xfrm>
          <a:prstGeom prst="wedgeRoundRectCallout">
            <a:avLst>
              <a:gd name="adj1" fmla="val -56060"/>
              <a:gd name="adj2" fmla="val -230625"/>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データ3が必要</a:t>
            </a:r>
          </a:p>
        </p:txBody>
      </p:sp>
      <p:grpSp>
        <p:nvGrpSpPr>
          <p:cNvPr id="189478" name="Group 38"/>
          <p:cNvGrpSpPr>
            <a:grpSpLocks/>
          </p:cNvGrpSpPr>
          <p:nvPr/>
        </p:nvGrpSpPr>
        <p:grpSpPr bwMode="auto">
          <a:xfrm>
            <a:off x="4419600" y="4648200"/>
            <a:ext cx="2133600" cy="1447800"/>
            <a:chOff x="2880" y="2496"/>
            <a:chExt cx="1344" cy="912"/>
          </a:xfrm>
        </p:grpSpPr>
        <p:sp>
          <p:nvSpPr>
            <p:cNvPr id="189479" name="Line 39"/>
            <p:cNvSpPr>
              <a:spLocks noChangeShapeType="1"/>
            </p:cNvSpPr>
            <p:nvPr/>
          </p:nvSpPr>
          <p:spPr bwMode="auto">
            <a:xfrm flipH="1" flipV="1">
              <a:off x="3696" y="2592"/>
              <a:ext cx="528" cy="81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9480" name="Rectangle 40"/>
            <p:cNvSpPr>
              <a:spLocks noChangeArrowheads="1"/>
            </p:cNvSpPr>
            <p:nvPr/>
          </p:nvSpPr>
          <p:spPr bwMode="auto">
            <a:xfrm>
              <a:off x="2880" y="2496"/>
              <a:ext cx="81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データ3</a:t>
              </a:r>
            </a:p>
          </p:txBody>
        </p:sp>
      </p:grpSp>
      <p:sp>
        <p:nvSpPr>
          <p:cNvPr id="189481" name="AutoShape 41"/>
          <p:cNvSpPr>
            <a:spLocks noChangeArrowheads="1"/>
          </p:cNvSpPr>
          <p:nvPr/>
        </p:nvSpPr>
        <p:spPr bwMode="auto">
          <a:xfrm>
            <a:off x="5715000" y="3657600"/>
            <a:ext cx="3048000" cy="381000"/>
          </a:xfrm>
          <a:prstGeom prst="wedgeRoundRectCallout">
            <a:avLst>
              <a:gd name="adj1" fmla="val -43542"/>
              <a:gd name="adj2" fmla="val 26916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dirty="0"/>
              <a:t>データ1を</a:t>
            </a:r>
            <a:r>
              <a:rPr lang="en-US" altLang="ja-JP" dirty="0"/>
              <a:t>HD</a:t>
            </a:r>
            <a:r>
              <a:rPr lang="ja-JP" altLang="en-US" dirty="0"/>
              <a:t>に退避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9472"/>
                                        </p:tgtEl>
                                        <p:attrNameLst>
                                          <p:attrName>style.visibility</p:attrName>
                                        </p:attrNameLst>
                                      </p:cBhvr>
                                      <p:to>
                                        <p:strVal val="visible"/>
                                      </p:to>
                                    </p:set>
                                    <p:animEffect transition="in" filter="wipe(left)">
                                      <p:cBhvr>
                                        <p:cTn id="7" dur="500"/>
                                        <p:tgtEl>
                                          <p:spTgt spid="189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9481"/>
                                        </p:tgtEl>
                                        <p:attrNameLst>
                                          <p:attrName>style.visibility</p:attrName>
                                        </p:attrNameLst>
                                      </p:cBhvr>
                                      <p:to>
                                        <p:strVal val="visible"/>
                                      </p:to>
                                    </p:set>
                                    <p:animEffect transition="in" filter="checkerboard(across)">
                                      <p:cBhvr>
                                        <p:cTn id="12" dur="500"/>
                                        <p:tgtEl>
                                          <p:spTgt spid="1894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89478"/>
                                        </p:tgtEl>
                                        <p:attrNameLst>
                                          <p:attrName>style.visibility</p:attrName>
                                        </p:attrNameLst>
                                      </p:cBhvr>
                                      <p:to>
                                        <p:strVal val="visible"/>
                                      </p:to>
                                    </p:set>
                                    <p:animEffect transition="in" filter="wipe(right)">
                                      <p:cBhvr>
                                        <p:cTn id="17" dur="500"/>
                                        <p:tgtEl>
                                          <p:spTgt spid="189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72" grpId="0" animBg="1"/>
      <p:bldP spid="18948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525463"/>
            <a:ext cx="7772400" cy="1311275"/>
          </a:xfrm>
        </p:spPr>
        <p:txBody>
          <a:bodyPr/>
          <a:lstStyle/>
          <a:p>
            <a:r>
              <a:rPr lang="ja-JP" altLang="en-US" sz="3600">
                <a:latin typeface="Times New Roman" panose="02020603050405020304" pitchFamily="18" charset="0"/>
              </a:rPr>
              <a:t>カーネルの構成要素</a:t>
            </a:r>
            <a:br>
              <a:rPr lang="ja-JP" altLang="en-US">
                <a:latin typeface="Times New Roman" panose="02020603050405020304" pitchFamily="18" charset="0"/>
              </a:rPr>
            </a:br>
            <a:r>
              <a:rPr lang="en-US" altLang="ja-JP">
                <a:latin typeface="Times New Roman" panose="02020603050405020304" pitchFamily="18" charset="0"/>
              </a:rPr>
              <a:t>CPU</a:t>
            </a:r>
            <a:r>
              <a:rPr lang="ja-JP" altLang="en-US">
                <a:latin typeface="Times New Roman" panose="02020603050405020304" pitchFamily="18" charset="0"/>
              </a:rPr>
              <a:t>スケジューラ</a:t>
            </a:r>
          </a:p>
        </p:txBody>
      </p:sp>
      <p:sp>
        <p:nvSpPr>
          <p:cNvPr id="191491" name="Rectangle 3"/>
          <p:cNvSpPr>
            <a:spLocks noGrp="1" noChangeArrowheads="1"/>
          </p:cNvSpPr>
          <p:nvPr>
            <p:ph type="body" idx="1"/>
          </p:nvPr>
        </p:nvSpPr>
        <p:spPr>
          <a:xfrm>
            <a:off x="685800" y="1981200"/>
            <a:ext cx="7772400" cy="1676400"/>
          </a:xfrm>
        </p:spPr>
        <p:txBody>
          <a:bodyPr/>
          <a:lstStyle/>
          <a:p>
            <a:pPr marL="609600" indent="-609600">
              <a:buFontTx/>
              <a:buAutoNum type="arabicPeriod" startAt="5"/>
            </a:pPr>
            <a:r>
              <a:rPr lang="en-US" altLang="ja-JP">
                <a:latin typeface="Times New Roman" panose="02020603050405020304" pitchFamily="18" charset="0"/>
              </a:rPr>
              <a:t>CPU</a:t>
            </a:r>
            <a:r>
              <a:rPr lang="ja-JP" altLang="en-US">
                <a:latin typeface="Times New Roman" panose="02020603050405020304" pitchFamily="18" charset="0"/>
              </a:rPr>
              <a:t>スケジューラ</a:t>
            </a:r>
          </a:p>
          <a:p>
            <a:pPr marL="990600" lvl="1" indent="-533400"/>
            <a:r>
              <a:rPr lang="en-US" altLang="ja-JP">
                <a:latin typeface="Times New Roman" panose="02020603050405020304" pitchFamily="18" charset="0"/>
              </a:rPr>
              <a:t>CPU</a:t>
            </a:r>
            <a:r>
              <a:rPr lang="ja-JP" altLang="en-US">
                <a:latin typeface="Times New Roman" panose="02020603050405020304" pitchFamily="18" charset="0"/>
              </a:rPr>
              <a:t>のプロセスへの割り付けを管理</a:t>
            </a:r>
          </a:p>
        </p:txBody>
      </p:sp>
      <p:grpSp>
        <p:nvGrpSpPr>
          <p:cNvPr id="191512" name="Group 24"/>
          <p:cNvGrpSpPr>
            <a:grpSpLocks/>
          </p:cNvGrpSpPr>
          <p:nvPr/>
        </p:nvGrpSpPr>
        <p:grpSpPr bwMode="auto">
          <a:xfrm>
            <a:off x="-38100" y="3810000"/>
            <a:ext cx="2622550" cy="787400"/>
            <a:chOff x="72" y="2736"/>
            <a:chExt cx="1652" cy="496"/>
          </a:xfrm>
        </p:grpSpPr>
        <p:grpSp>
          <p:nvGrpSpPr>
            <p:cNvPr id="191513" name="Group 25"/>
            <p:cNvGrpSpPr>
              <a:grpSpLocks noChangeAspect="1"/>
            </p:cNvGrpSpPr>
            <p:nvPr/>
          </p:nvGrpSpPr>
          <p:grpSpPr bwMode="auto">
            <a:xfrm>
              <a:off x="1200" y="2736"/>
              <a:ext cx="524" cy="468"/>
              <a:chOff x="2304" y="1584"/>
              <a:chExt cx="1740" cy="1554"/>
            </a:xfrm>
          </p:grpSpPr>
          <p:sp>
            <p:nvSpPr>
              <p:cNvPr id="191514"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91515"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1516"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1517"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91518" name="Text Box 30"/>
            <p:cNvSpPr txBox="1">
              <a:spLocks noChangeArrowheads="1"/>
            </p:cNvSpPr>
            <p:nvPr/>
          </p:nvSpPr>
          <p:spPr bwMode="auto">
            <a:xfrm>
              <a:off x="72" y="2786"/>
              <a:ext cx="121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プログラム1</a:t>
              </a:r>
            </a:p>
          </p:txBody>
        </p:sp>
      </p:grpSp>
      <p:grpSp>
        <p:nvGrpSpPr>
          <p:cNvPr id="191519" name="Group 31"/>
          <p:cNvGrpSpPr>
            <a:grpSpLocks/>
          </p:cNvGrpSpPr>
          <p:nvPr/>
        </p:nvGrpSpPr>
        <p:grpSpPr bwMode="auto">
          <a:xfrm>
            <a:off x="-41275" y="4800603"/>
            <a:ext cx="2625725" cy="820738"/>
            <a:chOff x="70" y="2736"/>
            <a:chExt cx="1654" cy="517"/>
          </a:xfrm>
        </p:grpSpPr>
        <p:grpSp>
          <p:nvGrpSpPr>
            <p:cNvPr id="191520" name="Group 32"/>
            <p:cNvGrpSpPr>
              <a:grpSpLocks noChangeAspect="1"/>
            </p:cNvGrpSpPr>
            <p:nvPr/>
          </p:nvGrpSpPr>
          <p:grpSpPr bwMode="auto">
            <a:xfrm>
              <a:off x="1200" y="2736"/>
              <a:ext cx="524" cy="468"/>
              <a:chOff x="2304" y="1584"/>
              <a:chExt cx="1740" cy="1554"/>
            </a:xfrm>
          </p:grpSpPr>
          <p:sp>
            <p:nvSpPr>
              <p:cNvPr id="191521"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91522"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1523"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1524"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91525" name="Text Box 37"/>
            <p:cNvSpPr txBox="1">
              <a:spLocks noChangeArrowheads="1"/>
            </p:cNvSpPr>
            <p:nvPr/>
          </p:nvSpPr>
          <p:spPr bwMode="auto">
            <a:xfrm>
              <a:off x="70" y="2807"/>
              <a:ext cx="121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プログラム2</a:t>
              </a:r>
            </a:p>
          </p:txBody>
        </p:sp>
      </p:grpSp>
      <p:grpSp>
        <p:nvGrpSpPr>
          <p:cNvPr id="191526" name="Group 38"/>
          <p:cNvGrpSpPr>
            <a:grpSpLocks/>
          </p:cNvGrpSpPr>
          <p:nvPr/>
        </p:nvGrpSpPr>
        <p:grpSpPr bwMode="auto">
          <a:xfrm>
            <a:off x="-41275" y="5715003"/>
            <a:ext cx="2625725" cy="820738"/>
            <a:chOff x="70" y="2736"/>
            <a:chExt cx="1654" cy="517"/>
          </a:xfrm>
        </p:grpSpPr>
        <p:grpSp>
          <p:nvGrpSpPr>
            <p:cNvPr id="191527" name="Group 39"/>
            <p:cNvGrpSpPr>
              <a:grpSpLocks noChangeAspect="1"/>
            </p:cNvGrpSpPr>
            <p:nvPr/>
          </p:nvGrpSpPr>
          <p:grpSpPr bwMode="auto">
            <a:xfrm>
              <a:off x="1200" y="2736"/>
              <a:ext cx="524" cy="468"/>
              <a:chOff x="2304" y="1584"/>
              <a:chExt cx="1740" cy="1554"/>
            </a:xfrm>
          </p:grpSpPr>
          <p:sp>
            <p:nvSpPr>
              <p:cNvPr id="191528"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91529"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1530"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1531"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91532" name="Text Box 44"/>
            <p:cNvSpPr txBox="1">
              <a:spLocks noChangeArrowheads="1"/>
            </p:cNvSpPr>
            <p:nvPr/>
          </p:nvSpPr>
          <p:spPr bwMode="auto">
            <a:xfrm>
              <a:off x="70" y="2807"/>
              <a:ext cx="121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a:t>
              </a:r>
              <a:r>
                <a:rPr lang="en-US" altLang="ja-JP" sz="2000" dirty="0"/>
                <a:t>3</a:t>
              </a:r>
              <a:endParaRPr lang="ja-JP" altLang="en-US" sz="2000" dirty="0"/>
            </a:p>
          </p:txBody>
        </p:sp>
      </p:grpSp>
      <p:sp>
        <p:nvSpPr>
          <p:cNvPr id="191533" name="Line 45"/>
          <p:cNvSpPr>
            <a:spLocks noChangeShapeType="1"/>
          </p:cNvSpPr>
          <p:nvPr/>
        </p:nvSpPr>
        <p:spPr bwMode="auto">
          <a:xfrm>
            <a:off x="3124200" y="3124200"/>
            <a:ext cx="0" cy="3733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34" name="Line 46"/>
          <p:cNvSpPr>
            <a:spLocks noChangeShapeType="1"/>
          </p:cNvSpPr>
          <p:nvPr/>
        </p:nvSpPr>
        <p:spPr bwMode="auto">
          <a:xfrm>
            <a:off x="3124200" y="4267200"/>
            <a:ext cx="914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35" name="Line 47"/>
          <p:cNvSpPr>
            <a:spLocks noChangeShapeType="1"/>
          </p:cNvSpPr>
          <p:nvPr/>
        </p:nvSpPr>
        <p:spPr bwMode="auto">
          <a:xfrm>
            <a:off x="4038600" y="3352800"/>
            <a:ext cx="4572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36" name="Text Box 48"/>
          <p:cNvSpPr txBox="1">
            <a:spLocks noChangeArrowheads="1"/>
          </p:cNvSpPr>
          <p:nvPr/>
        </p:nvSpPr>
        <p:spPr bwMode="auto">
          <a:xfrm>
            <a:off x="2514600" y="31242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p>
        </p:txBody>
      </p:sp>
      <p:sp>
        <p:nvSpPr>
          <p:cNvPr id="191537" name="Line 49"/>
          <p:cNvSpPr>
            <a:spLocks noChangeShapeType="1"/>
          </p:cNvSpPr>
          <p:nvPr/>
        </p:nvSpPr>
        <p:spPr bwMode="auto">
          <a:xfrm flipV="1">
            <a:off x="4038600" y="3352800"/>
            <a:ext cx="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38" name="Line 50"/>
          <p:cNvSpPr>
            <a:spLocks noChangeShapeType="1"/>
          </p:cNvSpPr>
          <p:nvPr/>
        </p:nvSpPr>
        <p:spPr bwMode="auto">
          <a:xfrm>
            <a:off x="4495800" y="3352800"/>
            <a:ext cx="0" cy="1905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39" name="Line 51"/>
          <p:cNvSpPr>
            <a:spLocks noChangeShapeType="1"/>
          </p:cNvSpPr>
          <p:nvPr/>
        </p:nvSpPr>
        <p:spPr bwMode="auto">
          <a:xfrm>
            <a:off x="4495800" y="5257800"/>
            <a:ext cx="6096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0" name="Line 52"/>
          <p:cNvSpPr>
            <a:spLocks noChangeShapeType="1"/>
          </p:cNvSpPr>
          <p:nvPr/>
        </p:nvSpPr>
        <p:spPr bwMode="auto">
          <a:xfrm>
            <a:off x="5105400" y="3352800"/>
            <a:ext cx="4572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1" name="Line 53"/>
          <p:cNvSpPr>
            <a:spLocks noChangeShapeType="1"/>
          </p:cNvSpPr>
          <p:nvPr/>
        </p:nvSpPr>
        <p:spPr bwMode="auto">
          <a:xfrm flipV="1">
            <a:off x="5105400" y="3352800"/>
            <a:ext cx="0" cy="1905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2" name="Line 54"/>
          <p:cNvSpPr>
            <a:spLocks noChangeShapeType="1"/>
          </p:cNvSpPr>
          <p:nvPr/>
        </p:nvSpPr>
        <p:spPr bwMode="auto">
          <a:xfrm>
            <a:off x="5562600" y="3352800"/>
            <a:ext cx="0" cy="3048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3" name="Line 55"/>
          <p:cNvSpPr>
            <a:spLocks noChangeShapeType="1"/>
          </p:cNvSpPr>
          <p:nvPr/>
        </p:nvSpPr>
        <p:spPr bwMode="auto">
          <a:xfrm>
            <a:off x="5562600" y="6400800"/>
            <a:ext cx="9906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4" name="Line 56"/>
          <p:cNvSpPr>
            <a:spLocks noChangeShapeType="1"/>
          </p:cNvSpPr>
          <p:nvPr/>
        </p:nvSpPr>
        <p:spPr bwMode="auto">
          <a:xfrm>
            <a:off x="6553200" y="3352800"/>
            <a:ext cx="4572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5" name="Line 57"/>
          <p:cNvSpPr>
            <a:spLocks noChangeShapeType="1"/>
          </p:cNvSpPr>
          <p:nvPr/>
        </p:nvSpPr>
        <p:spPr bwMode="auto">
          <a:xfrm flipV="1">
            <a:off x="6553200" y="3352800"/>
            <a:ext cx="0" cy="3048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6" name="Line 58"/>
          <p:cNvSpPr>
            <a:spLocks noChangeShapeType="1"/>
          </p:cNvSpPr>
          <p:nvPr/>
        </p:nvSpPr>
        <p:spPr bwMode="auto">
          <a:xfrm>
            <a:off x="7010400" y="3352800"/>
            <a:ext cx="0" cy="1905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7" name="Line 59"/>
          <p:cNvSpPr>
            <a:spLocks noChangeShapeType="1"/>
          </p:cNvSpPr>
          <p:nvPr/>
        </p:nvSpPr>
        <p:spPr bwMode="auto">
          <a:xfrm>
            <a:off x="7010400" y="5257800"/>
            <a:ext cx="381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548" name="AutoShape 60"/>
          <p:cNvSpPr>
            <a:spLocks noChangeArrowheads="1"/>
          </p:cNvSpPr>
          <p:nvPr/>
        </p:nvSpPr>
        <p:spPr bwMode="auto">
          <a:xfrm>
            <a:off x="3657600" y="3124200"/>
            <a:ext cx="3657600" cy="457200"/>
          </a:xfrm>
          <a:prstGeom prst="roundRect">
            <a:avLst>
              <a:gd name="adj" fmla="val 16667"/>
            </a:avLst>
          </a:prstGeom>
          <a:noFill/>
          <a:ln w="38100">
            <a:solidFill>
              <a:srgbClr val="CCFFCC"/>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91549" name="Text Box 61"/>
          <p:cNvSpPr txBox="1">
            <a:spLocks noChangeArrowheads="1"/>
          </p:cNvSpPr>
          <p:nvPr/>
        </p:nvSpPr>
        <p:spPr bwMode="auto">
          <a:xfrm>
            <a:off x="4724400" y="3733800"/>
            <a:ext cx="4183063" cy="13096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ディスパッチャ</a:t>
            </a:r>
            <a:r>
              <a:rPr lang="ja-JP" altLang="en-US"/>
              <a:t>(</a:t>
            </a:r>
            <a:r>
              <a:rPr lang="en-US" altLang="ja-JP" b="1"/>
              <a:t>dispatcher)</a:t>
            </a:r>
          </a:p>
          <a:p>
            <a:r>
              <a:rPr lang="ja-JP" altLang="en-US" b="1"/>
              <a:t>プロセスへの</a:t>
            </a:r>
            <a:r>
              <a:rPr lang="en-US" altLang="ja-JP" b="1"/>
              <a:t>CPU</a:t>
            </a:r>
            <a:r>
              <a:rPr lang="ja-JP" altLang="en-US" b="1"/>
              <a:t>割り付けを</a:t>
            </a:r>
          </a:p>
          <a:p>
            <a:r>
              <a:rPr lang="ja-JP" altLang="en-US" b="1"/>
              <a:t>行うプログラム</a:t>
            </a:r>
            <a:r>
              <a:rPr lang="ja-JP"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534"/>
                                        </p:tgtEl>
                                        <p:attrNameLst>
                                          <p:attrName>style.visibility</p:attrName>
                                        </p:attrNameLst>
                                      </p:cBhvr>
                                      <p:to>
                                        <p:strVal val="visible"/>
                                      </p:to>
                                    </p:set>
                                    <p:animEffect transition="in" filter="wipe(left)">
                                      <p:cBhvr>
                                        <p:cTn id="7" dur="500"/>
                                        <p:tgtEl>
                                          <p:spTgt spid="191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1537"/>
                                        </p:tgtEl>
                                        <p:attrNameLst>
                                          <p:attrName>style.visibility</p:attrName>
                                        </p:attrNameLst>
                                      </p:cBhvr>
                                      <p:to>
                                        <p:strVal val="visible"/>
                                      </p:to>
                                    </p:set>
                                    <p:animEffect transition="in" filter="wipe(down)">
                                      <p:cBhvr>
                                        <p:cTn id="12" dur="500"/>
                                        <p:tgtEl>
                                          <p:spTgt spid="19153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1535"/>
                                        </p:tgtEl>
                                        <p:attrNameLst>
                                          <p:attrName>style.visibility</p:attrName>
                                        </p:attrNameLst>
                                      </p:cBhvr>
                                      <p:to>
                                        <p:strVal val="visible"/>
                                      </p:to>
                                    </p:set>
                                    <p:animEffect transition="in" filter="wipe(left)">
                                      <p:cBhvr>
                                        <p:cTn id="16" dur="500"/>
                                        <p:tgtEl>
                                          <p:spTgt spid="1915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91538"/>
                                        </p:tgtEl>
                                        <p:attrNameLst>
                                          <p:attrName>style.visibility</p:attrName>
                                        </p:attrNameLst>
                                      </p:cBhvr>
                                      <p:to>
                                        <p:strVal val="visible"/>
                                      </p:to>
                                    </p:set>
                                    <p:animEffect transition="in" filter="wipe(up)">
                                      <p:cBhvr>
                                        <p:cTn id="21" dur="500"/>
                                        <p:tgtEl>
                                          <p:spTgt spid="191538"/>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91539"/>
                                        </p:tgtEl>
                                        <p:attrNameLst>
                                          <p:attrName>style.visibility</p:attrName>
                                        </p:attrNameLst>
                                      </p:cBhvr>
                                      <p:to>
                                        <p:strVal val="visible"/>
                                      </p:to>
                                    </p:set>
                                    <p:animEffect transition="in" filter="wipe(left)">
                                      <p:cBhvr>
                                        <p:cTn id="25" dur="500"/>
                                        <p:tgtEl>
                                          <p:spTgt spid="1915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1541"/>
                                        </p:tgtEl>
                                        <p:attrNameLst>
                                          <p:attrName>style.visibility</p:attrName>
                                        </p:attrNameLst>
                                      </p:cBhvr>
                                      <p:to>
                                        <p:strVal val="visible"/>
                                      </p:to>
                                    </p:set>
                                    <p:animEffect transition="in" filter="wipe(down)">
                                      <p:cBhvr>
                                        <p:cTn id="30" dur="500"/>
                                        <p:tgtEl>
                                          <p:spTgt spid="191541"/>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91540"/>
                                        </p:tgtEl>
                                        <p:attrNameLst>
                                          <p:attrName>style.visibility</p:attrName>
                                        </p:attrNameLst>
                                      </p:cBhvr>
                                      <p:to>
                                        <p:strVal val="visible"/>
                                      </p:to>
                                    </p:set>
                                    <p:animEffect transition="in" filter="wipe(left)">
                                      <p:cBhvr>
                                        <p:cTn id="34" dur="500"/>
                                        <p:tgtEl>
                                          <p:spTgt spid="1915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1542"/>
                                        </p:tgtEl>
                                        <p:attrNameLst>
                                          <p:attrName>style.visibility</p:attrName>
                                        </p:attrNameLst>
                                      </p:cBhvr>
                                      <p:to>
                                        <p:strVal val="visible"/>
                                      </p:to>
                                    </p:set>
                                    <p:animEffect transition="in" filter="wipe(up)">
                                      <p:cBhvr>
                                        <p:cTn id="39" dur="500"/>
                                        <p:tgtEl>
                                          <p:spTgt spid="191542"/>
                                        </p:tgtEl>
                                      </p:cBhvr>
                                    </p:animEffec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91543"/>
                                        </p:tgtEl>
                                        <p:attrNameLst>
                                          <p:attrName>style.visibility</p:attrName>
                                        </p:attrNameLst>
                                      </p:cBhvr>
                                      <p:to>
                                        <p:strVal val="visible"/>
                                      </p:to>
                                    </p:set>
                                    <p:animEffect transition="in" filter="wipe(left)">
                                      <p:cBhvr>
                                        <p:cTn id="43" dur="500"/>
                                        <p:tgtEl>
                                          <p:spTgt spid="191543"/>
                                        </p:tgtEl>
                                      </p:cBhvr>
                                    </p:animEffect>
                                  </p:childTnLst>
                                </p:cTn>
                              </p:par>
                            </p:childTnLst>
                          </p:cTn>
                        </p:par>
                        <p:par>
                          <p:cTn id="44" fill="hold" nodeType="afterGroup">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91545"/>
                                        </p:tgtEl>
                                        <p:attrNameLst>
                                          <p:attrName>style.visibility</p:attrName>
                                        </p:attrNameLst>
                                      </p:cBhvr>
                                      <p:to>
                                        <p:strVal val="visible"/>
                                      </p:to>
                                    </p:set>
                                    <p:animEffect transition="in" filter="wipe(down)">
                                      <p:cBhvr>
                                        <p:cTn id="47" dur="500"/>
                                        <p:tgtEl>
                                          <p:spTgt spid="191545"/>
                                        </p:tgtEl>
                                      </p:cBhvr>
                                    </p:animEffect>
                                  </p:childTnLst>
                                </p:cTn>
                              </p:par>
                            </p:childTnLst>
                          </p:cTn>
                        </p:par>
                        <p:par>
                          <p:cTn id="48" fill="hold" nodeType="afterGroup">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91544"/>
                                        </p:tgtEl>
                                        <p:attrNameLst>
                                          <p:attrName>style.visibility</p:attrName>
                                        </p:attrNameLst>
                                      </p:cBhvr>
                                      <p:to>
                                        <p:strVal val="visible"/>
                                      </p:to>
                                    </p:set>
                                    <p:animEffect transition="in" filter="wipe(left)">
                                      <p:cBhvr>
                                        <p:cTn id="51" dur="500"/>
                                        <p:tgtEl>
                                          <p:spTgt spid="191544"/>
                                        </p:tgtEl>
                                      </p:cBhvr>
                                    </p:animEffect>
                                  </p:childTnLst>
                                </p:cTn>
                              </p:par>
                            </p:childTnLst>
                          </p:cTn>
                        </p:par>
                        <p:par>
                          <p:cTn id="52" fill="hold" nodeType="afterGroup">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191546"/>
                                        </p:tgtEl>
                                        <p:attrNameLst>
                                          <p:attrName>style.visibility</p:attrName>
                                        </p:attrNameLst>
                                      </p:cBhvr>
                                      <p:to>
                                        <p:strVal val="visible"/>
                                      </p:to>
                                    </p:set>
                                    <p:animEffect transition="in" filter="wipe(up)">
                                      <p:cBhvr>
                                        <p:cTn id="55" dur="500"/>
                                        <p:tgtEl>
                                          <p:spTgt spid="191546"/>
                                        </p:tgtEl>
                                      </p:cBhvr>
                                    </p:animEffect>
                                  </p:childTnLst>
                                </p:cTn>
                              </p:par>
                            </p:childTnLst>
                          </p:cTn>
                        </p:par>
                        <p:par>
                          <p:cTn id="56" fill="hold" nodeType="afterGroup">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191547"/>
                                        </p:tgtEl>
                                        <p:attrNameLst>
                                          <p:attrName>style.visibility</p:attrName>
                                        </p:attrNameLst>
                                      </p:cBhvr>
                                      <p:to>
                                        <p:strVal val="visible"/>
                                      </p:to>
                                    </p:set>
                                    <p:animEffect transition="in" filter="wipe(left)">
                                      <p:cBhvr>
                                        <p:cTn id="59" dur="500"/>
                                        <p:tgtEl>
                                          <p:spTgt spid="19154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91548"/>
                                        </p:tgtEl>
                                        <p:attrNameLst>
                                          <p:attrName>style.visibility</p:attrName>
                                        </p:attrNameLst>
                                      </p:cBhvr>
                                      <p:to>
                                        <p:strVal val="visible"/>
                                      </p:to>
                                    </p:set>
                                    <p:animEffect transition="in" filter="checkerboard(across)">
                                      <p:cBhvr>
                                        <p:cTn id="64" dur="500"/>
                                        <p:tgtEl>
                                          <p:spTgt spid="19154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91549"/>
                                        </p:tgtEl>
                                        <p:attrNameLst>
                                          <p:attrName>style.visibility</p:attrName>
                                        </p:attrNameLst>
                                      </p:cBhvr>
                                      <p:to>
                                        <p:strVal val="visible"/>
                                      </p:to>
                                    </p:set>
                                    <p:animEffect transition="in" filter="checkerboard(across)">
                                      <p:cBhvr>
                                        <p:cTn id="69" dur="500"/>
                                        <p:tgtEl>
                                          <p:spTgt spid="191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34" grpId="0" animBg="1"/>
      <p:bldP spid="191535" grpId="0" animBg="1"/>
      <p:bldP spid="191537" grpId="0" animBg="1"/>
      <p:bldP spid="191538" grpId="0" animBg="1"/>
      <p:bldP spid="191539" grpId="0" animBg="1"/>
      <p:bldP spid="191540" grpId="0" animBg="1"/>
      <p:bldP spid="191541" grpId="0" animBg="1"/>
      <p:bldP spid="191542" grpId="0" animBg="1"/>
      <p:bldP spid="191543" grpId="0" animBg="1"/>
      <p:bldP spid="191544" grpId="0" animBg="1"/>
      <p:bldP spid="191545" grpId="0" animBg="1"/>
      <p:bldP spid="191546" grpId="0" animBg="1"/>
      <p:bldP spid="191547" grpId="0" animBg="1"/>
      <p:bldP spid="191548" grpId="0" animBg="1"/>
      <p:bldP spid="19154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525463"/>
            <a:ext cx="7772400" cy="1311275"/>
          </a:xfrm>
        </p:spPr>
        <p:txBody>
          <a:bodyPr/>
          <a:lstStyle/>
          <a:p>
            <a:r>
              <a:rPr lang="ja-JP" altLang="en-US" sz="3600">
                <a:latin typeface="Times New Roman" panose="02020603050405020304" pitchFamily="18" charset="0"/>
              </a:rPr>
              <a:t>カーネルの構成要素</a:t>
            </a:r>
            <a:br>
              <a:rPr lang="ja-JP" altLang="en-US">
                <a:latin typeface="Times New Roman" panose="02020603050405020304" pitchFamily="18" charset="0"/>
              </a:rPr>
            </a:br>
            <a:r>
              <a:rPr lang="ja-JP" altLang="en-US">
                <a:latin typeface="Times New Roman" panose="02020603050405020304" pitchFamily="18" charset="0"/>
              </a:rPr>
              <a:t>プロセス管理</a:t>
            </a:r>
          </a:p>
        </p:txBody>
      </p:sp>
      <p:sp>
        <p:nvSpPr>
          <p:cNvPr id="192515" name="Rectangle 3"/>
          <p:cNvSpPr>
            <a:spLocks noGrp="1" noChangeArrowheads="1"/>
          </p:cNvSpPr>
          <p:nvPr>
            <p:ph type="body" idx="1"/>
          </p:nvPr>
        </p:nvSpPr>
        <p:spPr>
          <a:xfrm>
            <a:off x="685800" y="1981200"/>
            <a:ext cx="7772400" cy="1676400"/>
          </a:xfrm>
        </p:spPr>
        <p:txBody>
          <a:bodyPr/>
          <a:lstStyle/>
          <a:p>
            <a:pPr marL="609600" indent="-609600">
              <a:buFontTx/>
              <a:buAutoNum type="arabicPeriod" startAt="6"/>
            </a:pPr>
            <a:r>
              <a:rPr lang="ja-JP" altLang="en-US">
                <a:latin typeface="Times New Roman" panose="02020603050405020304" pitchFamily="18" charset="0"/>
              </a:rPr>
              <a:t>プロセス管理</a:t>
            </a:r>
          </a:p>
          <a:p>
            <a:pPr marL="990600" lvl="1" indent="-533400"/>
            <a:r>
              <a:rPr lang="ja-JP" altLang="en-US">
                <a:latin typeface="Times New Roman" panose="02020603050405020304" pitchFamily="18" charset="0"/>
              </a:rPr>
              <a:t>プロセスの生成と消滅</a:t>
            </a:r>
          </a:p>
        </p:txBody>
      </p:sp>
      <p:grpSp>
        <p:nvGrpSpPr>
          <p:cNvPr id="192554" name="Group 42"/>
          <p:cNvGrpSpPr>
            <a:grpSpLocks/>
          </p:cNvGrpSpPr>
          <p:nvPr/>
        </p:nvGrpSpPr>
        <p:grpSpPr bwMode="auto">
          <a:xfrm>
            <a:off x="228600" y="3657600"/>
            <a:ext cx="4038600" cy="2667000"/>
            <a:chOff x="2880" y="1776"/>
            <a:chExt cx="2544" cy="1680"/>
          </a:xfrm>
        </p:grpSpPr>
        <p:sp>
          <p:nvSpPr>
            <p:cNvPr id="192555" name="Rectangle 43"/>
            <p:cNvSpPr>
              <a:spLocks noChangeArrowheads="1"/>
            </p:cNvSpPr>
            <p:nvPr/>
          </p:nvSpPr>
          <p:spPr bwMode="auto">
            <a:xfrm>
              <a:off x="3216" y="1776"/>
              <a:ext cx="1872" cy="1104"/>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56" name="AutoShape 44"/>
            <p:cNvSpPr>
              <a:spLocks noChangeArrowheads="1"/>
            </p:cNvSpPr>
            <p:nvPr/>
          </p:nvSpPr>
          <p:spPr bwMode="auto">
            <a:xfrm flipV="1">
              <a:off x="2880" y="2928"/>
              <a:ext cx="2544" cy="384"/>
            </a:xfrm>
            <a:custGeom>
              <a:avLst/>
              <a:gdLst>
                <a:gd name="G0" fmla="+- 2844 0 0"/>
                <a:gd name="G1" fmla="+- 21600 0 2844"/>
                <a:gd name="G2" fmla="*/ 2844 1 2"/>
                <a:gd name="G3" fmla="+- 21600 0 G2"/>
                <a:gd name="G4" fmla="+/ 2844 21600 2"/>
                <a:gd name="G5" fmla="+/ G1 0 2"/>
                <a:gd name="G6" fmla="*/ 21600 21600 2844"/>
                <a:gd name="G7" fmla="*/ G6 1 2"/>
                <a:gd name="G8" fmla="+- 21600 0 G7"/>
                <a:gd name="G9" fmla="*/ 21600 1 2"/>
                <a:gd name="G10" fmla="+- 2844 0 G9"/>
                <a:gd name="G11" fmla="?: G10 G8 0"/>
                <a:gd name="G12" fmla="?: G10 G7 21600"/>
                <a:gd name="T0" fmla="*/ 20178 w 21600"/>
                <a:gd name="T1" fmla="*/ 10800 h 21600"/>
                <a:gd name="T2" fmla="*/ 10800 w 21600"/>
                <a:gd name="T3" fmla="*/ 21600 h 21600"/>
                <a:gd name="T4" fmla="*/ 1422 w 21600"/>
                <a:gd name="T5" fmla="*/ 10800 h 21600"/>
                <a:gd name="T6" fmla="*/ 10800 w 21600"/>
                <a:gd name="T7" fmla="*/ 0 h 21600"/>
                <a:gd name="T8" fmla="*/ 3222 w 21600"/>
                <a:gd name="T9" fmla="*/ 3222 h 21600"/>
                <a:gd name="T10" fmla="*/ 18378 w 21600"/>
                <a:gd name="T11" fmla="*/ 18378 h 21600"/>
              </a:gdLst>
              <a:ahLst/>
              <a:cxnLst>
                <a:cxn ang="0">
                  <a:pos x="T0" y="T1"/>
                </a:cxn>
                <a:cxn ang="0">
                  <a:pos x="T2" y="T3"/>
                </a:cxn>
                <a:cxn ang="0">
                  <a:pos x="T4" y="T5"/>
                </a:cxn>
                <a:cxn ang="0">
                  <a:pos x="T6" y="T7"/>
                </a:cxn>
              </a:cxnLst>
              <a:rect l="T8" t="T9" r="T10" b="T11"/>
              <a:pathLst>
                <a:path w="21600" h="21600">
                  <a:moveTo>
                    <a:pt x="0" y="0"/>
                  </a:moveTo>
                  <a:lnTo>
                    <a:pt x="2844" y="21600"/>
                  </a:lnTo>
                  <a:lnTo>
                    <a:pt x="18756" y="21600"/>
                  </a:lnTo>
                  <a:lnTo>
                    <a:pt x="2160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57" name="Rectangle 45"/>
            <p:cNvSpPr>
              <a:spLocks noChangeArrowheads="1"/>
            </p:cNvSpPr>
            <p:nvPr/>
          </p:nvSpPr>
          <p:spPr bwMode="auto">
            <a:xfrm>
              <a:off x="2880" y="3312"/>
              <a:ext cx="2544" cy="144"/>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58" name="AutoShape 46"/>
            <p:cNvSpPr>
              <a:spLocks noChangeArrowheads="1"/>
            </p:cNvSpPr>
            <p:nvPr/>
          </p:nvSpPr>
          <p:spPr bwMode="auto">
            <a:xfrm flipV="1">
              <a:off x="3216" y="2976"/>
              <a:ext cx="1872" cy="48"/>
            </a:xfrm>
            <a:custGeom>
              <a:avLst/>
              <a:gdLst>
                <a:gd name="G0" fmla="+- 484 0 0"/>
                <a:gd name="G1" fmla="+- 21600 0 484"/>
                <a:gd name="G2" fmla="*/ 484 1 2"/>
                <a:gd name="G3" fmla="+- 21600 0 G2"/>
                <a:gd name="G4" fmla="+/ 484 21600 2"/>
                <a:gd name="G5" fmla="+/ G1 0 2"/>
                <a:gd name="G6" fmla="*/ 21600 21600 484"/>
                <a:gd name="G7" fmla="*/ G6 1 2"/>
                <a:gd name="G8" fmla="+- 21600 0 G7"/>
                <a:gd name="G9" fmla="*/ 21600 1 2"/>
                <a:gd name="G10" fmla="+- 484 0 G9"/>
                <a:gd name="G11" fmla="?: G10 G8 0"/>
                <a:gd name="G12" fmla="?: G10 G7 21600"/>
                <a:gd name="T0" fmla="*/ 21358 w 21600"/>
                <a:gd name="T1" fmla="*/ 10800 h 21600"/>
                <a:gd name="T2" fmla="*/ 10800 w 21600"/>
                <a:gd name="T3" fmla="*/ 21600 h 21600"/>
                <a:gd name="T4" fmla="*/ 242 w 21600"/>
                <a:gd name="T5" fmla="*/ 10800 h 21600"/>
                <a:gd name="T6" fmla="*/ 10800 w 21600"/>
                <a:gd name="T7" fmla="*/ 0 h 21600"/>
                <a:gd name="T8" fmla="*/ 2042 w 21600"/>
                <a:gd name="T9" fmla="*/ 2042 h 21600"/>
                <a:gd name="T10" fmla="*/ 19558 w 21600"/>
                <a:gd name="T11" fmla="*/ 19558 h 21600"/>
              </a:gdLst>
              <a:ahLst/>
              <a:cxnLst>
                <a:cxn ang="0">
                  <a:pos x="T0" y="T1"/>
                </a:cxn>
                <a:cxn ang="0">
                  <a:pos x="T2" y="T3"/>
                </a:cxn>
                <a:cxn ang="0">
                  <a:pos x="T4" y="T5"/>
                </a:cxn>
                <a:cxn ang="0">
                  <a:pos x="T6" y="T7"/>
                </a:cxn>
              </a:cxnLst>
              <a:rect l="T8" t="T9" r="T10" b="T11"/>
              <a:pathLst>
                <a:path w="21600" h="21600">
                  <a:moveTo>
                    <a:pt x="0" y="0"/>
                  </a:moveTo>
                  <a:lnTo>
                    <a:pt x="484" y="21600"/>
                  </a:lnTo>
                  <a:lnTo>
                    <a:pt x="21116" y="21600"/>
                  </a:lnTo>
                  <a:lnTo>
                    <a:pt x="2160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59" name="AutoShape 47"/>
            <p:cNvSpPr>
              <a:spLocks noChangeArrowheads="1"/>
            </p:cNvSpPr>
            <p:nvPr/>
          </p:nvSpPr>
          <p:spPr bwMode="auto">
            <a:xfrm flipV="1">
              <a:off x="3120" y="3072"/>
              <a:ext cx="2064" cy="48"/>
            </a:xfrm>
            <a:custGeom>
              <a:avLst/>
              <a:gdLst>
                <a:gd name="G0" fmla="+- 449 0 0"/>
                <a:gd name="G1" fmla="+- 21600 0 449"/>
                <a:gd name="G2" fmla="*/ 449 1 2"/>
                <a:gd name="G3" fmla="+- 21600 0 G2"/>
                <a:gd name="G4" fmla="+/ 449 21600 2"/>
                <a:gd name="G5" fmla="+/ G1 0 2"/>
                <a:gd name="G6" fmla="*/ 21600 21600 449"/>
                <a:gd name="G7" fmla="*/ G6 1 2"/>
                <a:gd name="G8" fmla="+- 21600 0 G7"/>
                <a:gd name="G9" fmla="*/ 21600 1 2"/>
                <a:gd name="G10" fmla="+- 449 0 G9"/>
                <a:gd name="G11" fmla="?: G10 G8 0"/>
                <a:gd name="G12" fmla="?: G10 G7 21600"/>
                <a:gd name="T0" fmla="*/ 21375 w 21600"/>
                <a:gd name="T1" fmla="*/ 10800 h 21600"/>
                <a:gd name="T2" fmla="*/ 10800 w 21600"/>
                <a:gd name="T3" fmla="*/ 21600 h 21600"/>
                <a:gd name="T4" fmla="*/ 225 w 21600"/>
                <a:gd name="T5" fmla="*/ 10800 h 21600"/>
                <a:gd name="T6" fmla="*/ 10800 w 21600"/>
                <a:gd name="T7" fmla="*/ 0 h 21600"/>
                <a:gd name="T8" fmla="*/ 2025 w 21600"/>
                <a:gd name="T9" fmla="*/ 2025 h 21600"/>
                <a:gd name="T10" fmla="*/ 19575 w 21600"/>
                <a:gd name="T11" fmla="*/ 19575 h 21600"/>
              </a:gdLst>
              <a:ahLst/>
              <a:cxnLst>
                <a:cxn ang="0">
                  <a:pos x="T0" y="T1"/>
                </a:cxn>
                <a:cxn ang="0">
                  <a:pos x="T2" y="T3"/>
                </a:cxn>
                <a:cxn ang="0">
                  <a:pos x="T4" y="T5"/>
                </a:cxn>
                <a:cxn ang="0">
                  <a:pos x="T6" y="T7"/>
                </a:cxn>
              </a:cxnLst>
              <a:rect l="T8" t="T9" r="T10" b="T11"/>
              <a:pathLst>
                <a:path w="21600" h="21600">
                  <a:moveTo>
                    <a:pt x="0" y="0"/>
                  </a:moveTo>
                  <a:lnTo>
                    <a:pt x="449" y="21600"/>
                  </a:lnTo>
                  <a:lnTo>
                    <a:pt x="21151" y="21600"/>
                  </a:lnTo>
                  <a:lnTo>
                    <a:pt x="2160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60" name="AutoShape 48"/>
            <p:cNvSpPr>
              <a:spLocks noChangeArrowheads="1"/>
            </p:cNvSpPr>
            <p:nvPr/>
          </p:nvSpPr>
          <p:spPr bwMode="auto">
            <a:xfrm flipV="1">
              <a:off x="3216" y="3168"/>
              <a:ext cx="1920" cy="48"/>
            </a:xfrm>
            <a:custGeom>
              <a:avLst/>
              <a:gdLst>
                <a:gd name="G0" fmla="+- 112 0 0"/>
                <a:gd name="G1" fmla="+- 21600 0 112"/>
                <a:gd name="G2" fmla="*/ 112 1 2"/>
                <a:gd name="G3" fmla="+- 21600 0 G2"/>
                <a:gd name="G4" fmla="+/ 112 21600 2"/>
                <a:gd name="G5" fmla="+/ G1 0 2"/>
                <a:gd name="G6" fmla="*/ 21600 21600 112"/>
                <a:gd name="G7" fmla="*/ G6 1 2"/>
                <a:gd name="G8" fmla="+- 21600 0 G7"/>
                <a:gd name="G9" fmla="*/ 21600 1 2"/>
                <a:gd name="G10" fmla="+- 112 0 G9"/>
                <a:gd name="G11" fmla="?: G10 G8 0"/>
                <a:gd name="G12" fmla="?: G10 G7 21600"/>
                <a:gd name="T0" fmla="*/ 21544 w 21600"/>
                <a:gd name="T1" fmla="*/ 10800 h 21600"/>
                <a:gd name="T2" fmla="*/ 10800 w 21600"/>
                <a:gd name="T3" fmla="*/ 21600 h 21600"/>
                <a:gd name="T4" fmla="*/ 56 w 21600"/>
                <a:gd name="T5" fmla="*/ 10800 h 21600"/>
                <a:gd name="T6" fmla="*/ 10800 w 21600"/>
                <a:gd name="T7" fmla="*/ 0 h 21600"/>
                <a:gd name="T8" fmla="*/ 1856 w 21600"/>
                <a:gd name="T9" fmla="*/ 1856 h 21600"/>
                <a:gd name="T10" fmla="*/ 19744 w 21600"/>
                <a:gd name="T11" fmla="*/ 19744 h 21600"/>
              </a:gdLst>
              <a:ahLst/>
              <a:cxnLst>
                <a:cxn ang="0">
                  <a:pos x="T0" y="T1"/>
                </a:cxn>
                <a:cxn ang="0">
                  <a:pos x="T2" y="T3"/>
                </a:cxn>
                <a:cxn ang="0">
                  <a:pos x="T4" y="T5"/>
                </a:cxn>
                <a:cxn ang="0">
                  <a:pos x="T6" y="T7"/>
                </a:cxn>
              </a:cxnLst>
              <a:rect l="T8" t="T9" r="T10" b="T11"/>
              <a:pathLst>
                <a:path w="21600" h="21600">
                  <a:moveTo>
                    <a:pt x="0" y="0"/>
                  </a:moveTo>
                  <a:lnTo>
                    <a:pt x="112" y="21600"/>
                  </a:lnTo>
                  <a:lnTo>
                    <a:pt x="21488" y="21600"/>
                  </a:lnTo>
                  <a:lnTo>
                    <a:pt x="2160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61" name="Rectangle 49"/>
            <p:cNvSpPr>
              <a:spLocks noChangeArrowheads="1"/>
            </p:cNvSpPr>
            <p:nvPr/>
          </p:nvSpPr>
          <p:spPr bwMode="auto">
            <a:xfrm>
              <a:off x="3264" y="1824"/>
              <a:ext cx="1776" cy="1008"/>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92562" name="Rectangle 50"/>
          <p:cNvSpPr>
            <a:spLocks noChangeArrowheads="1"/>
          </p:cNvSpPr>
          <p:nvPr/>
        </p:nvSpPr>
        <p:spPr bwMode="auto">
          <a:xfrm>
            <a:off x="914400" y="3886200"/>
            <a:ext cx="152400" cy="228600"/>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63" name="Oval 51"/>
          <p:cNvSpPr>
            <a:spLocks noChangeArrowheads="1"/>
          </p:cNvSpPr>
          <p:nvPr/>
        </p:nvSpPr>
        <p:spPr bwMode="auto">
          <a:xfrm>
            <a:off x="914400" y="4191000"/>
            <a:ext cx="152400" cy="152400"/>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64" name="Rectangle 52"/>
          <p:cNvSpPr>
            <a:spLocks noChangeArrowheads="1"/>
          </p:cNvSpPr>
          <p:nvPr/>
        </p:nvSpPr>
        <p:spPr bwMode="auto">
          <a:xfrm>
            <a:off x="914400" y="4419600"/>
            <a:ext cx="152400" cy="152400"/>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65" name="AutoShape 53"/>
          <p:cNvSpPr>
            <a:spLocks noChangeArrowheads="1"/>
          </p:cNvSpPr>
          <p:nvPr/>
        </p:nvSpPr>
        <p:spPr bwMode="auto">
          <a:xfrm>
            <a:off x="914400" y="4648200"/>
            <a:ext cx="152400" cy="228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92566" name="Group 54"/>
          <p:cNvGrpSpPr>
            <a:grpSpLocks/>
          </p:cNvGrpSpPr>
          <p:nvPr/>
        </p:nvGrpSpPr>
        <p:grpSpPr bwMode="auto">
          <a:xfrm>
            <a:off x="1371600" y="3886200"/>
            <a:ext cx="1447800" cy="914400"/>
            <a:chOff x="4320" y="192"/>
            <a:chExt cx="912" cy="576"/>
          </a:xfrm>
        </p:grpSpPr>
        <p:sp>
          <p:nvSpPr>
            <p:cNvPr id="192567" name="Rectangle 55"/>
            <p:cNvSpPr>
              <a:spLocks noChangeArrowheads="1"/>
            </p:cNvSpPr>
            <p:nvPr/>
          </p:nvSpPr>
          <p:spPr bwMode="auto">
            <a:xfrm>
              <a:off x="4320" y="192"/>
              <a:ext cx="912" cy="576"/>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68" name="Rectangle 56"/>
            <p:cNvSpPr>
              <a:spLocks noChangeArrowheads="1"/>
            </p:cNvSpPr>
            <p:nvPr/>
          </p:nvSpPr>
          <p:spPr bwMode="auto">
            <a:xfrm>
              <a:off x="4320" y="192"/>
              <a:ext cx="912" cy="48"/>
            </a:xfrm>
            <a:prstGeom prst="rect">
              <a:avLst/>
            </a:prstGeom>
            <a:solidFill>
              <a:srgbClr val="000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69" name="Line 57"/>
            <p:cNvSpPr>
              <a:spLocks noChangeShapeType="1"/>
            </p:cNvSpPr>
            <p:nvPr/>
          </p:nvSpPr>
          <p:spPr bwMode="auto">
            <a:xfrm>
              <a:off x="4368" y="336"/>
              <a:ext cx="432"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70" name="Line 58"/>
            <p:cNvSpPr>
              <a:spLocks noChangeShapeType="1"/>
            </p:cNvSpPr>
            <p:nvPr/>
          </p:nvSpPr>
          <p:spPr bwMode="auto">
            <a:xfrm>
              <a:off x="4368" y="432"/>
              <a:ext cx="384"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71" name="Line 59"/>
            <p:cNvSpPr>
              <a:spLocks noChangeShapeType="1"/>
            </p:cNvSpPr>
            <p:nvPr/>
          </p:nvSpPr>
          <p:spPr bwMode="auto">
            <a:xfrm>
              <a:off x="4368" y="528"/>
              <a:ext cx="528"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72" name="Line 60"/>
            <p:cNvSpPr>
              <a:spLocks noChangeShapeType="1"/>
            </p:cNvSpPr>
            <p:nvPr/>
          </p:nvSpPr>
          <p:spPr bwMode="auto">
            <a:xfrm>
              <a:off x="4368" y="624"/>
              <a:ext cx="144"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92573" name="Group 61"/>
          <p:cNvGrpSpPr>
            <a:grpSpLocks/>
          </p:cNvGrpSpPr>
          <p:nvPr/>
        </p:nvGrpSpPr>
        <p:grpSpPr bwMode="auto">
          <a:xfrm>
            <a:off x="1600200" y="3810000"/>
            <a:ext cx="1905000" cy="1447800"/>
            <a:chOff x="2928" y="3072"/>
            <a:chExt cx="1200" cy="912"/>
          </a:xfrm>
        </p:grpSpPr>
        <p:sp>
          <p:nvSpPr>
            <p:cNvPr id="192574" name="Rectangle 62"/>
            <p:cNvSpPr>
              <a:spLocks noChangeArrowheads="1"/>
            </p:cNvSpPr>
            <p:nvPr/>
          </p:nvSpPr>
          <p:spPr bwMode="auto">
            <a:xfrm>
              <a:off x="2928" y="3072"/>
              <a:ext cx="1200" cy="912"/>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75" name="Rectangle 63"/>
            <p:cNvSpPr>
              <a:spLocks noChangeArrowheads="1"/>
            </p:cNvSpPr>
            <p:nvPr/>
          </p:nvSpPr>
          <p:spPr bwMode="auto">
            <a:xfrm>
              <a:off x="2976" y="3312"/>
              <a:ext cx="1104" cy="624"/>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76" name="Rectangle 64"/>
            <p:cNvSpPr>
              <a:spLocks noChangeArrowheads="1"/>
            </p:cNvSpPr>
            <p:nvPr/>
          </p:nvSpPr>
          <p:spPr bwMode="auto">
            <a:xfrm>
              <a:off x="3168" y="3120"/>
              <a:ext cx="912" cy="48"/>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77" name="Oval 65"/>
            <p:cNvSpPr>
              <a:spLocks noChangeArrowheads="1"/>
            </p:cNvSpPr>
            <p:nvPr/>
          </p:nvSpPr>
          <p:spPr bwMode="auto">
            <a:xfrm>
              <a:off x="2976" y="3120"/>
              <a:ext cx="48" cy="48"/>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78" name="Oval 66"/>
            <p:cNvSpPr>
              <a:spLocks noChangeArrowheads="1"/>
            </p:cNvSpPr>
            <p:nvPr/>
          </p:nvSpPr>
          <p:spPr bwMode="auto">
            <a:xfrm>
              <a:off x="3072" y="3120"/>
              <a:ext cx="48" cy="48"/>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79" name="Rectangle 67"/>
            <p:cNvSpPr>
              <a:spLocks noChangeArrowheads="1"/>
            </p:cNvSpPr>
            <p:nvPr/>
          </p:nvSpPr>
          <p:spPr bwMode="auto">
            <a:xfrm>
              <a:off x="2976" y="3216"/>
              <a:ext cx="96" cy="48"/>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80" name="Rectangle 68"/>
            <p:cNvSpPr>
              <a:spLocks noChangeArrowheads="1"/>
            </p:cNvSpPr>
            <p:nvPr/>
          </p:nvSpPr>
          <p:spPr bwMode="auto">
            <a:xfrm>
              <a:off x="3120" y="3216"/>
              <a:ext cx="96" cy="48"/>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81" name="Rectangle 69"/>
            <p:cNvSpPr>
              <a:spLocks noChangeArrowheads="1"/>
            </p:cNvSpPr>
            <p:nvPr/>
          </p:nvSpPr>
          <p:spPr bwMode="auto">
            <a:xfrm>
              <a:off x="3264" y="3216"/>
              <a:ext cx="96" cy="48"/>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92582" name="Picture 70" descr="C:\Documents and Settings\Takashi\My Documents\OS\image\花.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 y="3408"/>
              <a:ext cx="461" cy="461"/>
            </a:xfrm>
            <a:prstGeom prst="rect">
              <a:avLst/>
            </a:prstGeom>
            <a:noFill/>
            <a:extLst>
              <a:ext uri="{909E8E84-426E-40DD-AFC4-6F175D3DCCD1}">
                <a14:hiddenFill xmlns:a14="http://schemas.microsoft.com/office/drawing/2010/main">
                  <a:solidFill>
                    <a:srgbClr val="FFFFFF"/>
                  </a:solidFill>
                </a14:hiddenFill>
              </a:ext>
            </a:extLst>
          </p:spPr>
        </p:pic>
        <p:sp>
          <p:nvSpPr>
            <p:cNvPr id="192583" name="Line 71"/>
            <p:cNvSpPr>
              <a:spLocks noChangeShapeType="1"/>
            </p:cNvSpPr>
            <p:nvPr/>
          </p:nvSpPr>
          <p:spPr bwMode="auto">
            <a:xfrm>
              <a:off x="3600" y="3504"/>
              <a:ext cx="384"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84" name="Line 72"/>
            <p:cNvSpPr>
              <a:spLocks noChangeShapeType="1"/>
            </p:cNvSpPr>
            <p:nvPr/>
          </p:nvSpPr>
          <p:spPr bwMode="auto">
            <a:xfrm>
              <a:off x="3600" y="3600"/>
              <a:ext cx="384"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85" name="Line 73"/>
            <p:cNvSpPr>
              <a:spLocks noChangeShapeType="1"/>
            </p:cNvSpPr>
            <p:nvPr/>
          </p:nvSpPr>
          <p:spPr bwMode="auto">
            <a:xfrm>
              <a:off x="3600" y="3696"/>
              <a:ext cx="384"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86" name="Line 74"/>
            <p:cNvSpPr>
              <a:spLocks noChangeShapeType="1"/>
            </p:cNvSpPr>
            <p:nvPr/>
          </p:nvSpPr>
          <p:spPr bwMode="auto">
            <a:xfrm>
              <a:off x="3600" y="3792"/>
              <a:ext cx="192"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2587" name="AutoShape 75"/>
          <p:cNvSpPr>
            <a:spLocks noChangeArrowheads="1"/>
          </p:cNvSpPr>
          <p:nvPr/>
        </p:nvSpPr>
        <p:spPr bwMode="auto">
          <a:xfrm>
            <a:off x="990600" y="4419600"/>
            <a:ext cx="228600" cy="152400"/>
          </a:xfrm>
          <a:prstGeom prst="triangle">
            <a:avLst>
              <a:gd name="adj"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89" name="Rectangle 77"/>
          <p:cNvSpPr>
            <a:spLocks noChangeArrowheads="1"/>
          </p:cNvSpPr>
          <p:nvPr/>
        </p:nvSpPr>
        <p:spPr bwMode="auto">
          <a:xfrm>
            <a:off x="5181600" y="3505200"/>
            <a:ext cx="35052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90" name="Text Box 78"/>
          <p:cNvSpPr txBox="1">
            <a:spLocks noChangeArrowheads="1"/>
          </p:cNvSpPr>
          <p:nvPr/>
        </p:nvSpPr>
        <p:spPr bwMode="auto">
          <a:xfrm>
            <a:off x="4038600" y="3505200"/>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IO</a:t>
            </a:r>
            <a:r>
              <a:rPr lang="ja-JP" altLang="en-US"/>
              <a:t>装置</a:t>
            </a:r>
          </a:p>
        </p:txBody>
      </p:sp>
      <p:sp>
        <p:nvSpPr>
          <p:cNvPr id="192591" name="Line 79"/>
          <p:cNvSpPr>
            <a:spLocks noChangeShapeType="1"/>
          </p:cNvSpPr>
          <p:nvPr/>
        </p:nvSpPr>
        <p:spPr bwMode="auto">
          <a:xfrm>
            <a:off x="5638800" y="3733800"/>
            <a:ext cx="0" cy="838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92" name="AutoShape 80"/>
          <p:cNvSpPr>
            <a:spLocks noChangeArrowheads="1"/>
          </p:cNvSpPr>
          <p:nvPr/>
        </p:nvSpPr>
        <p:spPr bwMode="auto">
          <a:xfrm>
            <a:off x="5638800" y="2590800"/>
            <a:ext cx="1828800" cy="685800"/>
          </a:xfrm>
          <a:prstGeom prst="wedgeRoundRectCallout">
            <a:avLst>
              <a:gd name="adj1" fmla="val -48611"/>
              <a:gd name="adj2" fmla="val 113657"/>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2000"/>
              <a:t>アイコンが</a:t>
            </a:r>
          </a:p>
          <a:p>
            <a:pPr algn="ctr"/>
            <a:r>
              <a:rPr lang="ja-JP" altLang="en-US" sz="2000"/>
              <a:t>クリックされた</a:t>
            </a:r>
          </a:p>
        </p:txBody>
      </p:sp>
      <p:sp>
        <p:nvSpPr>
          <p:cNvPr id="192593" name="Rectangle 81"/>
          <p:cNvSpPr>
            <a:spLocks noChangeArrowheads="1"/>
          </p:cNvSpPr>
          <p:nvPr/>
        </p:nvSpPr>
        <p:spPr bwMode="auto">
          <a:xfrm>
            <a:off x="5181600" y="5105400"/>
            <a:ext cx="3733800" cy="1371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92598" name="Group 86"/>
          <p:cNvGrpSpPr>
            <a:grpSpLocks/>
          </p:cNvGrpSpPr>
          <p:nvPr/>
        </p:nvGrpSpPr>
        <p:grpSpPr bwMode="auto">
          <a:xfrm>
            <a:off x="5943600" y="5257800"/>
            <a:ext cx="1500188" cy="533400"/>
            <a:chOff x="3744" y="3312"/>
            <a:chExt cx="945" cy="336"/>
          </a:xfrm>
        </p:grpSpPr>
        <p:sp>
          <p:nvSpPr>
            <p:cNvPr id="192594" name="Line 82"/>
            <p:cNvSpPr>
              <a:spLocks noChangeShapeType="1"/>
            </p:cNvSpPr>
            <p:nvPr/>
          </p:nvSpPr>
          <p:spPr bwMode="auto">
            <a:xfrm>
              <a:off x="3744" y="3648"/>
              <a:ext cx="864"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95" name="Text Box 83"/>
            <p:cNvSpPr txBox="1">
              <a:spLocks noChangeArrowheads="1"/>
            </p:cNvSpPr>
            <p:nvPr/>
          </p:nvSpPr>
          <p:spPr bwMode="auto">
            <a:xfrm>
              <a:off x="3792" y="3312"/>
              <a:ext cx="8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プロセス1</a:t>
              </a:r>
            </a:p>
          </p:txBody>
        </p:sp>
      </p:grpSp>
      <p:sp>
        <p:nvSpPr>
          <p:cNvPr id="192596" name="Line 84"/>
          <p:cNvSpPr>
            <a:spLocks noChangeShapeType="1"/>
          </p:cNvSpPr>
          <p:nvPr/>
        </p:nvSpPr>
        <p:spPr bwMode="auto">
          <a:xfrm>
            <a:off x="7467600" y="4572000"/>
            <a:ext cx="0" cy="175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92600" name="Group 88"/>
          <p:cNvGrpSpPr>
            <a:grpSpLocks/>
          </p:cNvGrpSpPr>
          <p:nvPr/>
        </p:nvGrpSpPr>
        <p:grpSpPr bwMode="auto">
          <a:xfrm>
            <a:off x="7467600" y="5791200"/>
            <a:ext cx="1500188" cy="533400"/>
            <a:chOff x="3744" y="3312"/>
            <a:chExt cx="945" cy="336"/>
          </a:xfrm>
        </p:grpSpPr>
        <p:sp>
          <p:nvSpPr>
            <p:cNvPr id="192601" name="Line 89"/>
            <p:cNvSpPr>
              <a:spLocks noChangeShapeType="1"/>
            </p:cNvSpPr>
            <p:nvPr/>
          </p:nvSpPr>
          <p:spPr bwMode="auto">
            <a:xfrm>
              <a:off x="3744" y="3648"/>
              <a:ext cx="864"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602" name="Text Box 90"/>
            <p:cNvSpPr txBox="1">
              <a:spLocks noChangeArrowheads="1"/>
            </p:cNvSpPr>
            <p:nvPr/>
          </p:nvSpPr>
          <p:spPr bwMode="auto">
            <a:xfrm>
              <a:off x="3792" y="3312"/>
              <a:ext cx="8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プロセス2</a:t>
              </a:r>
            </a:p>
          </p:txBody>
        </p:sp>
      </p:grpSp>
      <p:sp>
        <p:nvSpPr>
          <p:cNvPr id="192603" name="Text Box 91"/>
          <p:cNvSpPr txBox="1">
            <a:spLocks noChangeArrowheads="1"/>
          </p:cNvSpPr>
          <p:nvPr/>
        </p:nvSpPr>
        <p:spPr bwMode="auto">
          <a:xfrm>
            <a:off x="4038600" y="5334000"/>
            <a:ext cx="19319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アプリケーション</a:t>
            </a:r>
          </a:p>
          <a:p>
            <a:r>
              <a:rPr lang="ja-JP" altLang="en-US" sz="2000" dirty="0"/>
              <a:t>プログラム</a:t>
            </a:r>
          </a:p>
        </p:txBody>
      </p:sp>
      <p:sp>
        <p:nvSpPr>
          <p:cNvPr id="192605" name="Rectangle 93"/>
          <p:cNvSpPr>
            <a:spLocks noChangeArrowheads="1"/>
          </p:cNvSpPr>
          <p:nvPr/>
        </p:nvSpPr>
        <p:spPr bwMode="auto">
          <a:xfrm>
            <a:off x="5181600" y="4267200"/>
            <a:ext cx="35052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606" name="Text Box 94"/>
          <p:cNvSpPr txBox="1">
            <a:spLocks noChangeArrowheads="1"/>
          </p:cNvSpPr>
          <p:nvPr/>
        </p:nvSpPr>
        <p:spPr bwMode="auto">
          <a:xfrm>
            <a:off x="4495800" y="43434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p>
        </p:txBody>
      </p:sp>
      <p:sp>
        <p:nvSpPr>
          <p:cNvPr id="192607" name="Line 95"/>
          <p:cNvSpPr>
            <a:spLocks noChangeShapeType="1"/>
          </p:cNvSpPr>
          <p:nvPr/>
        </p:nvSpPr>
        <p:spPr bwMode="auto">
          <a:xfrm>
            <a:off x="5638800" y="4572000"/>
            <a:ext cx="3048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608" name="Line 96"/>
          <p:cNvSpPr>
            <a:spLocks noChangeShapeType="1"/>
          </p:cNvSpPr>
          <p:nvPr/>
        </p:nvSpPr>
        <p:spPr bwMode="auto">
          <a:xfrm>
            <a:off x="5943600" y="4572000"/>
            <a:ext cx="0" cy="1219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609" name="Line 97"/>
          <p:cNvSpPr>
            <a:spLocks noChangeShapeType="1"/>
          </p:cNvSpPr>
          <p:nvPr/>
        </p:nvSpPr>
        <p:spPr bwMode="auto">
          <a:xfrm>
            <a:off x="7162800" y="3733800"/>
            <a:ext cx="0" cy="838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610" name="Line 98"/>
          <p:cNvSpPr>
            <a:spLocks noChangeShapeType="1"/>
          </p:cNvSpPr>
          <p:nvPr/>
        </p:nvSpPr>
        <p:spPr bwMode="auto">
          <a:xfrm>
            <a:off x="7162800" y="4572000"/>
            <a:ext cx="3048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2587"/>
                                        </p:tgtEl>
                                        <p:attrNameLst>
                                          <p:attrName>style.visibility</p:attrName>
                                        </p:attrNameLst>
                                      </p:cBhvr>
                                      <p:to>
                                        <p:strVal val="visible"/>
                                      </p:to>
                                    </p:set>
                                    <p:animEffect transition="in" filter="checkerboard(across)">
                                      <p:cBhvr>
                                        <p:cTn id="7" dur="500"/>
                                        <p:tgtEl>
                                          <p:spTgt spid="192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2592"/>
                                        </p:tgtEl>
                                        <p:attrNameLst>
                                          <p:attrName>style.visibility</p:attrName>
                                        </p:attrNameLst>
                                      </p:cBhvr>
                                      <p:to>
                                        <p:strVal val="visible"/>
                                      </p:to>
                                    </p:set>
                                    <p:animEffect transition="in" filter="checkerboard(across)">
                                      <p:cBhvr>
                                        <p:cTn id="12" dur="500"/>
                                        <p:tgtEl>
                                          <p:spTgt spid="1925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591"/>
                                        </p:tgtEl>
                                        <p:attrNameLst>
                                          <p:attrName>style.visibility</p:attrName>
                                        </p:attrNameLst>
                                      </p:cBhvr>
                                      <p:to>
                                        <p:strVal val="visible"/>
                                      </p:to>
                                    </p:set>
                                    <p:animEffect transition="in" filter="wipe(left)">
                                      <p:cBhvr>
                                        <p:cTn id="17" dur="500"/>
                                        <p:tgtEl>
                                          <p:spTgt spid="192591"/>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92607"/>
                                        </p:tgtEl>
                                        <p:attrNameLst>
                                          <p:attrName>style.visibility</p:attrName>
                                        </p:attrNameLst>
                                      </p:cBhvr>
                                      <p:to>
                                        <p:strVal val="visible"/>
                                      </p:to>
                                    </p:set>
                                    <p:animEffect transition="in" filter="wipe(left)">
                                      <p:cBhvr>
                                        <p:cTn id="21" dur="500"/>
                                        <p:tgtEl>
                                          <p:spTgt spid="1926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2608"/>
                                        </p:tgtEl>
                                        <p:attrNameLst>
                                          <p:attrName>style.visibility</p:attrName>
                                        </p:attrNameLst>
                                      </p:cBhvr>
                                      <p:to>
                                        <p:strVal val="visible"/>
                                      </p:to>
                                    </p:set>
                                    <p:animEffect transition="in" filter="wipe(up)">
                                      <p:cBhvr>
                                        <p:cTn id="26" dur="500"/>
                                        <p:tgtEl>
                                          <p:spTgt spid="192608"/>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192598"/>
                                        </p:tgtEl>
                                        <p:attrNameLst>
                                          <p:attrName>style.visibility</p:attrName>
                                        </p:attrNameLst>
                                      </p:cBhvr>
                                      <p:to>
                                        <p:strVal val="visible"/>
                                      </p:to>
                                    </p:set>
                                    <p:animEffect transition="in" filter="wipe(left)">
                                      <p:cBhvr>
                                        <p:cTn id="30" dur="500"/>
                                        <p:tgtEl>
                                          <p:spTgt spid="19259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92566"/>
                                        </p:tgtEl>
                                        <p:attrNameLst>
                                          <p:attrName>style.visibility</p:attrName>
                                        </p:attrNameLst>
                                      </p:cBhvr>
                                      <p:to>
                                        <p:strVal val="visible"/>
                                      </p:to>
                                    </p:set>
                                    <p:animEffect transition="in" filter="checkerboard(across)">
                                      <p:cBhvr>
                                        <p:cTn id="35" dur="500"/>
                                        <p:tgtEl>
                                          <p:spTgt spid="19256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609"/>
                                        </p:tgtEl>
                                        <p:attrNameLst>
                                          <p:attrName>style.visibility</p:attrName>
                                        </p:attrNameLst>
                                      </p:cBhvr>
                                      <p:to>
                                        <p:strVal val="visible"/>
                                      </p:to>
                                    </p:set>
                                    <p:animEffect transition="in" filter="wipe(left)">
                                      <p:cBhvr>
                                        <p:cTn id="40" dur="500"/>
                                        <p:tgtEl>
                                          <p:spTgt spid="192609"/>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92610"/>
                                        </p:tgtEl>
                                        <p:attrNameLst>
                                          <p:attrName>style.visibility</p:attrName>
                                        </p:attrNameLst>
                                      </p:cBhvr>
                                      <p:to>
                                        <p:strVal val="visible"/>
                                      </p:to>
                                    </p:set>
                                    <p:animEffect transition="in" filter="wipe(left)">
                                      <p:cBhvr>
                                        <p:cTn id="44" dur="500"/>
                                        <p:tgtEl>
                                          <p:spTgt spid="1926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596"/>
                                        </p:tgtEl>
                                        <p:attrNameLst>
                                          <p:attrName>style.visibility</p:attrName>
                                        </p:attrNameLst>
                                      </p:cBhvr>
                                      <p:to>
                                        <p:strVal val="visible"/>
                                      </p:to>
                                    </p:set>
                                    <p:animEffect transition="in" filter="wipe(left)">
                                      <p:cBhvr>
                                        <p:cTn id="49" dur="500"/>
                                        <p:tgtEl>
                                          <p:spTgt spid="192596"/>
                                        </p:tgtEl>
                                      </p:cBhvr>
                                    </p:animEffect>
                                  </p:childTnLst>
                                </p:cTn>
                              </p:par>
                            </p:childTnLst>
                          </p:cTn>
                        </p:par>
                        <p:par>
                          <p:cTn id="50" fill="hold" nodeType="afterGroup">
                            <p:stCondLst>
                              <p:cond delay="500"/>
                            </p:stCondLst>
                            <p:childTnLst>
                              <p:par>
                                <p:cTn id="51" presetID="22" presetClass="entr" presetSubtype="8" fill="hold" nodeType="afterEffect">
                                  <p:stCondLst>
                                    <p:cond delay="0"/>
                                  </p:stCondLst>
                                  <p:childTnLst>
                                    <p:set>
                                      <p:cBhvr>
                                        <p:cTn id="52" dur="1" fill="hold">
                                          <p:stCondLst>
                                            <p:cond delay="0"/>
                                          </p:stCondLst>
                                        </p:cTn>
                                        <p:tgtEl>
                                          <p:spTgt spid="192600"/>
                                        </p:tgtEl>
                                        <p:attrNameLst>
                                          <p:attrName>style.visibility</p:attrName>
                                        </p:attrNameLst>
                                      </p:cBhvr>
                                      <p:to>
                                        <p:strVal val="visible"/>
                                      </p:to>
                                    </p:set>
                                    <p:animEffect transition="in" filter="wipe(left)">
                                      <p:cBhvr>
                                        <p:cTn id="53" dur="500"/>
                                        <p:tgtEl>
                                          <p:spTgt spid="19260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192573"/>
                                        </p:tgtEl>
                                        <p:attrNameLst>
                                          <p:attrName>style.visibility</p:attrName>
                                        </p:attrNameLst>
                                      </p:cBhvr>
                                      <p:to>
                                        <p:strVal val="visible"/>
                                      </p:to>
                                    </p:set>
                                    <p:animEffect transition="in" filter="checkerboard(across)">
                                      <p:cBhvr>
                                        <p:cTn id="58" dur="500"/>
                                        <p:tgtEl>
                                          <p:spTgt spid="19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87" grpId="0" animBg="1"/>
      <p:bldP spid="192591" grpId="0" animBg="1"/>
      <p:bldP spid="192592" grpId="0" animBg="1" autoUpdateAnimBg="0"/>
      <p:bldP spid="192596" grpId="0" animBg="1"/>
      <p:bldP spid="192607" grpId="0" animBg="1"/>
      <p:bldP spid="192608" grpId="0" animBg="1"/>
      <p:bldP spid="192609" grpId="0" animBg="1"/>
      <p:bldP spid="1926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525463"/>
            <a:ext cx="7772400" cy="1311275"/>
          </a:xfrm>
        </p:spPr>
        <p:txBody>
          <a:bodyPr/>
          <a:lstStyle/>
          <a:p>
            <a:r>
              <a:rPr lang="ja-JP" altLang="en-US" sz="3600">
                <a:latin typeface="Times New Roman" panose="02020603050405020304" pitchFamily="18" charset="0"/>
              </a:rPr>
              <a:t>カーネルの構成要素</a:t>
            </a:r>
            <a:br>
              <a:rPr lang="ja-JP" altLang="en-US">
                <a:latin typeface="Times New Roman" panose="02020603050405020304" pitchFamily="18" charset="0"/>
              </a:rPr>
            </a:br>
            <a:r>
              <a:rPr lang="ja-JP" altLang="en-US">
                <a:latin typeface="Times New Roman" panose="02020603050405020304" pitchFamily="18" charset="0"/>
              </a:rPr>
              <a:t>同期と通信制御</a:t>
            </a:r>
            <a:endParaRPr lang="en-US" altLang="ja-JP">
              <a:latin typeface="Times New Roman" panose="02020603050405020304" pitchFamily="18" charset="0"/>
            </a:endParaRPr>
          </a:p>
        </p:txBody>
      </p:sp>
      <p:sp>
        <p:nvSpPr>
          <p:cNvPr id="193539" name="Rectangle 3"/>
          <p:cNvSpPr>
            <a:spLocks noGrp="1" noChangeArrowheads="1"/>
          </p:cNvSpPr>
          <p:nvPr>
            <p:ph type="body" idx="1"/>
          </p:nvPr>
        </p:nvSpPr>
        <p:spPr>
          <a:xfrm>
            <a:off x="685800" y="1981200"/>
            <a:ext cx="7772400" cy="2362200"/>
          </a:xfrm>
        </p:spPr>
        <p:txBody>
          <a:bodyPr/>
          <a:lstStyle/>
          <a:p>
            <a:pPr marL="609600" indent="-609600">
              <a:buFontTx/>
              <a:buAutoNum type="arabicPeriod" startAt="7"/>
            </a:pPr>
            <a:r>
              <a:rPr lang="ja-JP" altLang="en-US">
                <a:latin typeface="Times New Roman" panose="02020603050405020304" pitchFamily="18" charset="0"/>
              </a:rPr>
              <a:t>同期と通信制御</a:t>
            </a:r>
          </a:p>
          <a:p>
            <a:pPr marL="990600" lvl="1" indent="-533400"/>
            <a:r>
              <a:rPr lang="ja-JP" altLang="en-US">
                <a:latin typeface="Times New Roman" panose="02020603050405020304" pitchFamily="18" charset="0"/>
              </a:rPr>
              <a:t>並行プロセス間の協調処理</a:t>
            </a:r>
          </a:p>
          <a:p>
            <a:pPr marL="1371600" lvl="2" indent="-457200"/>
            <a:r>
              <a:rPr lang="ja-JP" altLang="en-US">
                <a:latin typeface="Times New Roman" panose="02020603050405020304" pitchFamily="18" charset="0"/>
              </a:rPr>
              <a:t>プロセス間同期 : 排他制御, </a:t>
            </a:r>
            <a:r>
              <a:rPr lang="en-US" altLang="ja-JP">
                <a:latin typeface="Times New Roman" panose="02020603050405020304" pitchFamily="18" charset="0"/>
              </a:rPr>
              <a:t>read-write</a:t>
            </a:r>
            <a:r>
              <a:rPr lang="ja-JP" altLang="en-US">
                <a:latin typeface="Times New Roman" panose="02020603050405020304" pitchFamily="18" charset="0"/>
              </a:rPr>
              <a:t>の同期</a:t>
            </a:r>
          </a:p>
          <a:p>
            <a:pPr marL="1371600" lvl="2" indent="-457200"/>
            <a:r>
              <a:rPr lang="ja-JP" altLang="en-US">
                <a:latin typeface="Times New Roman" panose="02020603050405020304" pitchFamily="18" charset="0"/>
              </a:rPr>
              <a:t>プロセス間通信 : メッセージ転送</a:t>
            </a:r>
          </a:p>
        </p:txBody>
      </p:sp>
      <p:grpSp>
        <p:nvGrpSpPr>
          <p:cNvPr id="193594" name="Group 58"/>
          <p:cNvGrpSpPr>
            <a:grpSpLocks noChangeAspect="1"/>
          </p:cNvGrpSpPr>
          <p:nvPr/>
        </p:nvGrpSpPr>
        <p:grpSpPr bwMode="auto">
          <a:xfrm>
            <a:off x="1219200" y="4495800"/>
            <a:ext cx="831850" cy="742950"/>
            <a:chOff x="2304" y="1584"/>
            <a:chExt cx="1740" cy="1554"/>
          </a:xfrm>
        </p:grpSpPr>
        <p:sp>
          <p:nvSpPr>
            <p:cNvPr id="193595"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93596"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3597"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3598"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grpSp>
        <p:nvGrpSpPr>
          <p:cNvPr id="193599" name="Group 63"/>
          <p:cNvGrpSpPr>
            <a:grpSpLocks noChangeAspect="1"/>
          </p:cNvGrpSpPr>
          <p:nvPr/>
        </p:nvGrpSpPr>
        <p:grpSpPr bwMode="auto">
          <a:xfrm>
            <a:off x="3429000" y="4495800"/>
            <a:ext cx="831850" cy="742950"/>
            <a:chOff x="2304" y="1584"/>
            <a:chExt cx="1740" cy="1554"/>
          </a:xfrm>
        </p:grpSpPr>
        <p:sp>
          <p:nvSpPr>
            <p:cNvPr id="193600"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93601"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3602"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3603"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93604" name="Rectangle 68"/>
          <p:cNvSpPr>
            <a:spLocks noChangeArrowheads="1"/>
          </p:cNvSpPr>
          <p:nvPr/>
        </p:nvSpPr>
        <p:spPr bwMode="auto">
          <a:xfrm>
            <a:off x="1981200" y="5867400"/>
            <a:ext cx="1524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メモリ</a:t>
            </a:r>
          </a:p>
        </p:txBody>
      </p:sp>
      <p:sp>
        <p:nvSpPr>
          <p:cNvPr id="193605" name="Text Box 69"/>
          <p:cNvSpPr txBox="1">
            <a:spLocks noChangeArrowheads="1"/>
          </p:cNvSpPr>
          <p:nvPr/>
        </p:nvSpPr>
        <p:spPr bwMode="auto">
          <a:xfrm>
            <a:off x="914400" y="4038600"/>
            <a:ext cx="142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プロセス1</a:t>
            </a:r>
          </a:p>
        </p:txBody>
      </p:sp>
      <p:sp>
        <p:nvSpPr>
          <p:cNvPr id="193606" name="Text Box 70"/>
          <p:cNvSpPr txBox="1">
            <a:spLocks noChangeArrowheads="1"/>
          </p:cNvSpPr>
          <p:nvPr/>
        </p:nvSpPr>
        <p:spPr bwMode="auto">
          <a:xfrm>
            <a:off x="3276600" y="4038600"/>
            <a:ext cx="142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プロセス2</a:t>
            </a:r>
          </a:p>
        </p:txBody>
      </p:sp>
      <p:sp>
        <p:nvSpPr>
          <p:cNvPr id="193607" name="Line 71"/>
          <p:cNvSpPr>
            <a:spLocks noChangeShapeType="1"/>
          </p:cNvSpPr>
          <p:nvPr/>
        </p:nvSpPr>
        <p:spPr bwMode="auto">
          <a:xfrm>
            <a:off x="1752600" y="5334000"/>
            <a:ext cx="762000" cy="5334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3608" name="Line 72"/>
          <p:cNvSpPr>
            <a:spLocks noChangeShapeType="1"/>
          </p:cNvSpPr>
          <p:nvPr/>
        </p:nvSpPr>
        <p:spPr bwMode="auto">
          <a:xfrm flipH="1">
            <a:off x="2971800" y="5334000"/>
            <a:ext cx="838200" cy="5334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93610" name="Group 74"/>
          <p:cNvGrpSpPr>
            <a:grpSpLocks noChangeAspect="1"/>
          </p:cNvGrpSpPr>
          <p:nvPr/>
        </p:nvGrpSpPr>
        <p:grpSpPr bwMode="auto">
          <a:xfrm>
            <a:off x="5181600" y="4495800"/>
            <a:ext cx="831850" cy="742950"/>
            <a:chOff x="2304" y="1584"/>
            <a:chExt cx="1740" cy="1554"/>
          </a:xfrm>
        </p:grpSpPr>
        <p:sp>
          <p:nvSpPr>
            <p:cNvPr id="193611"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93612"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3613"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3614"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grpSp>
        <p:nvGrpSpPr>
          <p:cNvPr id="193615" name="Group 79"/>
          <p:cNvGrpSpPr>
            <a:grpSpLocks noChangeAspect="1"/>
          </p:cNvGrpSpPr>
          <p:nvPr/>
        </p:nvGrpSpPr>
        <p:grpSpPr bwMode="auto">
          <a:xfrm>
            <a:off x="7391400" y="4495800"/>
            <a:ext cx="831850" cy="742950"/>
            <a:chOff x="2304" y="1584"/>
            <a:chExt cx="1740" cy="1554"/>
          </a:xfrm>
        </p:grpSpPr>
        <p:sp>
          <p:nvSpPr>
            <p:cNvPr id="193616" name="Film"/>
            <p:cNvSpPr>
              <a:spLocks noChangeAspect="1"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93617" name="Sound"/>
            <p:cNvSpPr>
              <a:spLocks noChangeAspect="1"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3618" name="Photo"/>
            <p:cNvSpPr>
              <a:spLocks noChangeAspect="1"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93619" name="Music"/>
            <p:cNvSpPr>
              <a:spLocks noChangeAspect="1"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93620" name="Text Box 84"/>
          <p:cNvSpPr txBox="1">
            <a:spLocks noChangeArrowheads="1"/>
          </p:cNvSpPr>
          <p:nvPr/>
        </p:nvSpPr>
        <p:spPr bwMode="auto">
          <a:xfrm>
            <a:off x="4876800" y="4038600"/>
            <a:ext cx="142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プロセス3</a:t>
            </a:r>
          </a:p>
        </p:txBody>
      </p:sp>
      <p:sp>
        <p:nvSpPr>
          <p:cNvPr id="193621" name="Text Box 85"/>
          <p:cNvSpPr txBox="1">
            <a:spLocks noChangeArrowheads="1"/>
          </p:cNvSpPr>
          <p:nvPr/>
        </p:nvSpPr>
        <p:spPr bwMode="auto">
          <a:xfrm>
            <a:off x="7239000" y="4038600"/>
            <a:ext cx="142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プロセス4</a:t>
            </a:r>
          </a:p>
        </p:txBody>
      </p:sp>
      <p:sp>
        <p:nvSpPr>
          <p:cNvPr id="193622" name="Line 86"/>
          <p:cNvSpPr>
            <a:spLocks noChangeShapeType="1"/>
          </p:cNvSpPr>
          <p:nvPr/>
        </p:nvSpPr>
        <p:spPr bwMode="auto">
          <a:xfrm>
            <a:off x="6172200" y="4953000"/>
            <a:ext cx="12192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3607"/>
                                        </p:tgtEl>
                                        <p:attrNameLst>
                                          <p:attrName>style.visibility</p:attrName>
                                        </p:attrNameLst>
                                      </p:cBhvr>
                                      <p:to>
                                        <p:strVal val="visible"/>
                                      </p:to>
                                    </p:set>
                                    <p:animEffect transition="in" filter="wipe(up)">
                                      <p:cBhvr>
                                        <p:cTn id="7" dur="500"/>
                                        <p:tgtEl>
                                          <p:spTgt spid="193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3608"/>
                                        </p:tgtEl>
                                        <p:attrNameLst>
                                          <p:attrName>style.visibility</p:attrName>
                                        </p:attrNameLst>
                                      </p:cBhvr>
                                      <p:to>
                                        <p:strVal val="visible"/>
                                      </p:to>
                                    </p:set>
                                    <p:animEffect transition="in" filter="wipe(up)">
                                      <p:cBhvr>
                                        <p:cTn id="12" dur="500"/>
                                        <p:tgtEl>
                                          <p:spTgt spid="193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622"/>
                                        </p:tgtEl>
                                        <p:attrNameLst>
                                          <p:attrName>style.visibility</p:attrName>
                                        </p:attrNameLst>
                                      </p:cBhvr>
                                      <p:to>
                                        <p:strVal val="visible"/>
                                      </p:to>
                                    </p:set>
                                    <p:animEffect transition="in" filter="wipe(left)">
                                      <p:cBhvr>
                                        <p:cTn id="17" dur="500"/>
                                        <p:tgtEl>
                                          <p:spTgt spid="193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07" grpId="0" animBg="1"/>
      <p:bldP spid="193608" grpId="0" animBg="1"/>
      <p:bldP spid="1936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525463"/>
            <a:ext cx="7772400" cy="1311275"/>
          </a:xfrm>
        </p:spPr>
        <p:txBody>
          <a:bodyPr/>
          <a:lstStyle/>
          <a:p>
            <a:r>
              <a:rPr lang="ja-JP" altLang="en-US" sz="3600">
                <a:latin typeface="Times New Roman" panose="02020603050405020304" pitchFamily="18" charset="0"/>
              </a:rPr>
              <a:t>カーネルの構成要素</a:t>
            </a:r>
            <a:br>
              <a:rPr lang="ja-JP" altLang="en-US">
                <a:latin typeface="Times New Roman" panose="02020603050405020304" pitchFamily="18" charset="0"/>
              </a:rPr>
            </a:br>
            <a:r>
              <a:rPr lang="ja-JP" altLang="en-US">
                <a:latin typeface="Times New Roman" panose="02020603050405020304" pitchFamily="18" charset="0"/>
              </a:rPr>
              <a:t>ファイルシステム</a:t>
            </a:r>
          </a:p>
        </p:txBody>
      </p:sp>
      <p:sp>
        <p:nvSpPr>
          <p:cNvPr id="194563" name="Rectangle 3"/>
          <p:cNvSpPr>
            <a:spLocks noGrp="1" noChangeArrowheads="1"/>
          </p:cNvSpPr>
          <p:nvPr>
            <p:ph type="body" idx="1"/>
          </p:nvPr>
        </p:nvSpPr>
        <p:spPr>
          <a:xfrm>
            <a:off x="685800" y="1981200"/>
            <a:ext cx="7772400" cy="4038600"/>
          </a:xfrm>
        </p:spPr>
        <p:txBody>
          <a:bodyPr/>
          <a:lstStyle/>
          <a:p>
            <a:pPr marL="609600" indent="-609600">
              <a:buFontTx/>
              <a:buAutoNum type="arabicPeriod" startAt="8"/>
            </a:pPr>
            <a:r>
              <a:rPr lang="ja-JP" altLang="en-US">
                <a:latin typeface="Times New Roman" panose="02020603050405020304" pitchFamily="18" charset="0"/>
              </a:rPr>
              <a:t>ファイルシステム</a:t>
            </a:r>
          </a:p>
          <a:p>
            <a:pPr marL="990600" lvl="1" indent="-533400"/>
            <a:r>
              <a:rPr lang="ja-JP" altLang="en-US">
                <a:latin typeface="Times New Roman" panose="02020603050405020304" pitchFamily="18" charset="0"/>
              </a:rPr>
              <a:t>ファイル制御の規定と提供</a:t>
            </a:r>
          </a:p>
          <a:p>
            <a:pPr marL="1371600" lvl="2" indent="-457200"/>
            <a:r>
              <a:rPr lang="ja-JP" altLang="en-US">
                <a:latin typeface="Times New Roman" panose="02020603050405020304" pitchFamily="18" charset="0"/>
              </a:rPr>
              <a:t>ファイル構造 : バイト列/レコード列, キー</a:t>
            </a:r>
          </a:p>
          <a:p>
            <a:pPr marL="1371600" lvl="2" indent="-457200"/>
            <a:r>
              <a:rPr lang="ja-JP" altLang="en-US">
                <a:latin typeface="Times New Roman" panose="02020603050405020304" pitchFamily="18" charset="0"/>
              </a:rPr>
              <a:t>アクセス法 : 順アクセス, ランダムアクセス</a:t>
            </a:r>
          </a:p>
          <a:p>
            <a:pPr marL="990600" lvl="1" indent="-533400"/>
            <a:r>
              <a:rPr lang="ja-JP" altLang="en-US">
                <a:latin typeface="Times New Roman" panose="02020603050405020304" pitchFamily="18" charset="0"/>
              </a:rPr>
              <a:t>ディレクトリ管理</a:t>
            </a:r>
          </a:p>
          <a:p>
            <a:pPr marL="990600" lvl="1" indent="-533400"/>
            <a:r>
              <a:rPr lang="ja-JP" altLang="en-US">
                <a:latin typeface="Times New Roman" panose="02020603050405020304" pitchFamily="18" charset="0"/>
              </a:rPr>
              <a:t>ファイル保護</a:t>
            </a:r>
          </a:p>
          <a:p>
            <a:pPr marL="1371600" lvl="2" indent="-457200"/>
            <a:r>
              <a:rPr lang="ja-JP" altLang="en-US">
                <a:latin typeface="Times New Roman" panose="02020603050405020304" pitchFamily="18" charset="0"/>
              </a:rPr>
              <a:t>領域割り付け</a:t>
            </a:r>
          </a:p>
          <a:p>
            <a:pPr marL="1371600" lvl="2" indent="-457200"/>
            <a:r>
              <a:rPr lang="ja-JP" altLang="en-US">
                <a:latin typeface="Times New Roman" panose="02020603050405020304" pitchFamily="18" charset="0"/>
              </a:rPr>
              <a:t>一貫性制御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 Teams&#10;&#10;自動的に生成された説明">
            <a:extLst>
              <a:ext uri="{FF2B5EF4-FFF2-40B4-BE49-F238E27FC236}">
                <a16:creationId xmlns:a16="http://schemas.microsoft.com/office/drawing/2014/main" id="{40578240-A608-04DE-5269-38515692D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Tree>
    <p:extLst>
      <p:ext uri="{BB962C8B-B14F-4D97-AF65-F5344CB8AC3E}">
        <p14:creationId xmlns:p14="http://schemas.microsoft.com/office/powerpoint/2010/main" val="3972163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800100"/>
            <a:ext cx="7772400" cy="762000"/>
          </a:xfrm>
        </p:spPr>
        <p:txBody>
          <a:bodyPr/>
          <a:lstStyle/>
          <a:p>
            <a:r>
              <a:rPr lang="en-US" altLang="ja-JP">
                <a:latin typeface="Times New Roman" panose="02020603050405020304" pitchFamily="18" charset="0"/>
              </a:rPr>
              <a:t>OS</a:t>
            </a:r>
            <a:r>
              <a:rPr lang="ja-JP" altLang="en-US">
                <a:latin typeface="Times New Roman" panose="02020603050405020304" pitchFamily="18" charset="0"/>
              </a:rPr>
              <a:t>の実現法</a:t>
            </a:r>
          </a:p>
        </p:txBody>
      </p:sp>
      <p:sp>
        <p:nvSpPr>
          <p:cNvPr id="195587" name="Rectangle 3"/>
          <p:cNvSpPr>
            <a:spLocks noGrp="1" noChangeArrowheads="1"/>
          </p:cNvSpPr>
          <p:nvPr>
            <p:ph type="body" idx="1"/>
          </p:nvPr>
        </p:nvSpPr>
        <p:spPr>
          <a:xfrm>
            <a:off x="685800" y="1981200"/>
            <a:ext cx="7772400" cy="762000"/>
          </a:xfrm>
        </p:spPr>
        <p:txBody>
          <a:bodyPr/>
          <a:lstStyle/>
          <a:p>
            <a:r>
              <a:rPr lang="en-US" altLang="ja-JP">
                <a:latin typeface="Times New Roman" panose="02020603050405020304" pitchFamily="18" charset="0"/>
              </a:rPr>
              <a:t>OS</a:t>
            </a:r>
            <a:r>
              <a:rPr lang="ja-JP" altLang="en-US">
                <a:latin typeface="Times New Roman" panose="02020603050405020304" pitchFamily="18" charset="0"/>
              </a:rPr>
              <a:t>は多数のモジュールから構成される</a:t>
            </a:r>
          </a:p>
        </p:txBody>
      </p:sp>
      <p:sp>
        <p:nvSpPr>
          <p:cNvPr id="195588" name="Rectangle 4"/>
          <p:cNvSpPr>
            <a:spLocks noChangeArrowheads="1"/>
          </p:cNvSpPr>
          <p:nvPr/>
        </p:nvSpPr>
        <p:spPr bwMode="auto">
          <a:xfrm>
            <a:off x="1219200" y="3733800"/>
            <a:ext cx="6858000" cy="2743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5589" name="Text Box 5"/>
          <p:cNvSpPr txBox="1">
            <a:spLocks noChangeArrowheads="1"/>
          </p:cNvSpPr>
          <p:nvPr/>
        </p:nvSpPr>
        <p:spPr bwMode="auto">
          <a:xfrm>
            <a:off x="1219200" y="3200400"/>
            <a:ext cx="703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t>OS</a:t>
            </a:r>
          </a:p>
        </p:txBody>
      </p:sp>
      <p:sp>
        <p:nvSpPr>
          <p:cNvPr id="195590" name="Rectangle 6"/>
          <p:cNvSpPr>
            <a:spLocks noChangeArrowheads="1"/>
          </p:cNvSpPr>
          <p:nvPr/>
        </p:nvSpPr>
        <p:spPr bwMode="auto">
          <a:xfrm>
            <a:off x="2057400" y="3962400"/>
            <a:ext cx="21336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t>入出力モジュール</a:t>
            </a:r>
          </a:p>
        </p:txBody>
      </p:sp>
      <p:sp>
        <p:nvSpPr>
          <p:cNvPr id="195591" name="Rectangle 7"/>
          <p:cNvSpPr>
            <a:spLocks noChangeArrowheads="1"/>
          </p:cNvSpPr>
          <p:nvPr/>
        </p:nvSpPr>
        <p:spPr bwMode="auto">
          <a:xfrm>
            <a:off x="2057400" y="4572000"/>
            <a:ext cx="27432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t>ファイル管理モジュール</a:t>
            </a:r>
          </a:p>
        </p:txBody>
      </p:sp>
      <p:sp>
        <p:nvSpPr>
          <p:cNvPr id="195592" name="Rectangle 8"/>
          <p:cNvSpPr>
            <a:spLocks noChangeArrowheads="1"/>
          </p:cNvSpPr>
          <p:nvPr/>
        </p:nvSpPr>
        <p:spPr bwMode="auto">
          <a:xfrm>
            <a:off x="2057400" y="5181600"/>
            <a:ext cx="23622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t>割込制御モジュール</a:t>
            </a:r>
          </a:p>
        </p:txBody>
      </p:sp>
      <p:sp>
        <p:nvSpPr>
          <p:cNvPr id="195593" name="Rectangle 9"/>
          <p:cNvSpPr>
            <a:spLocks noChangeArrowheads="1"/>
          </p:cNvSpPr>
          <p:nvPr/>
        </p:nvSpPr>
        <p:spPr bwMode="auto">
          <a:xfrm>
            <a:off x="2057400" y="5791200"/>
            <a:ext cx="26670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t>スケジューラモジュール</a:t>
            </a:r>
          </a:p>
        </p:txBody>
      </p:sp>
      <p:sp>
        <p:nvSpPr>
          <p:cNvPr id="195594" name="Rectangle 10"/>
          <p:cNvSpPr>
            <a:spLocks noChangeArrowheads="1"/>
          </p:cNvSpPr>
          <p:nvPr/>
        </p:nvSpPr>
        <p:spPr bwMode="auto">
          <a:xfrm>
            <a:off x="4953000" y="3962400"/>
            <a:ext cx="26670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t>プロセス管理モジュール</a:t>
            </a:r>
          </a:p>
        </p:txBody>
      </p:sp>
      <p:sp>
        <p:nvSpPr>
          <p:cNvPr id="195595" name="Rectangle 11"/>
          <p:cNvSpPr>
            <a:spLocks noChangeArrowheads="1"/>
          </p:cNvSpPr>
          <p:nvPr/>
        </p:nvSpPr>
        <p:spPr bwMode="auto">
          <a:xfrm>
            <a:off x="4953000" y="4572000"/>
            <a:ext cx="21336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t>タイマモジュール</a:t>
            </a:r>
          </a:p>
        </p:txBody>
      </p:sp>
      <p:sp>
        <p:nvSpPr>
          <p:cNvPr id="195596" name="Line 12"/>
          <p:cNvSpPr>
            <a:spLocks noChangeShapeType="1"/>
          </p:cNvSpPr>
          <p:nvPr/>
        </p:nvSpPr>
        <p:spPr bwMode="auto">
          <a:xfrm>
            <a:off x="6324600" y="5257800"/>
            <a:ext cx="0" cy="1066800"/>
          </a:xfrm>
          <a:prstGeom prst="line">
            <a:avLst/>
          </a:prstGeom>
          <a:noFill/>
          <a:ln w="476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555625"/>
            <a:ext cx="7772400" cy="1250950"/>
          </a:xfrm>
        </p:spPr>
        <p:txBody>
          <a:bodyPr/>
          <a:lstStyle/>
          <a:p>
            <a:r>
              <a:rPr lang="en-US" altLang="ja-JP" sz="3600">
                <a:latin typeface="Times New Roman" panose="02020603050405020304" pitchFamily="18" charset="0"/>
              </a:rPr>
              <a:t>OS</a:t>
            </a:r>
            <a:r>
              <a:rPr lang="ja-JP" altLang="en-US" sz="3600">
                <a:latin typeface="Times New Roman" panose="02020603050405020304" pitchFamily="18" charset="0"/>
              </a:rPr>
              <a:t>の実現法</a:t>
            </a:r>
            <a:br>
              <a:rPr lang="ja-JP" altLang="en-US" sz="3600">
                <a:latin typeface="Times New Roman" panose="02020603050405020304" pitchFamily="18" charset="0"/>
              </a:rPr>
            </a:br>
            <a:r>
              <a:rPr lang="ja-JP" altLang="en-US" sz="4000">
                <a:latin typeface="Times New Roman" panose="02020603050405020304" pitchFamily="18" charset="0"/>
              </a:rPr>
              <a:t>モジュール化</a:t>
            </a:r>
          </a:p>
        </p:txBody>
      </p:sp>
      <p:sp>
        <p:nvSpPr>
          <p:cNvPr id="196611" name="Rectangle 3"/>
          <p:cNvSpPr>
            <a:spLocks noGrp="1" noChangeArrowheads="1"/>
          </p:cNvSpPr>
          <p:nvPr>
            <p:ph type="body" idx="1"/>
          </p:nvPr>
        </p:nvSpPr>
        <p:spPr/>
        <p:txBody>
          <a:bodyPr/>
          <a:lstStyle/>
          <a:p>
            <a:r>
              <a:rPr lang="ja-JP" altLang="en-US">
                <a:latin typeface="Times New Roman" panose="02020603050405020304" pitchFamily="18" charset="0"/>
              </a:rPr>
              <a:t>モジュール化の基準</a:t>
            </a:r>
          </a:p>
          <a:p>
            <a:pPr lvl="1"/>
            <a:r>
              <a:rPr lang="ja-JP" altLang="en-US">
                <a:latin typeface="Times New Roman" panose="02020603050405020304" pitchFamily="18" charset="0"/>
              </a:rPr>
              <a:t>情報隠蔽(</a:t>
            </a:r>
            <a:r>
              <a:rPr lang="en-US" altLang="ja-JP">
                <a:latin typeface="Times New Roman" panose="02020603050405020304" pitchFamily="18" charset="0"/>
              </a:rPr>
              <a:t>information hiding)</a:t>
            </a:r>
          </a:p>
          <a:p>
            <a:pPr lvl="1"/>
            <a:r>
              <a:rPr lang="ja-JP" altLang="en-US">
                <a:latin typeface="Times New Roman" panose="02020603050405020304" pitchFamily="18" charset="0"/>
              </a:rPr>
              <a:t>方針と機構の分離</a:t>
            </a:r>
          </a:p>
          <a:p>
            <a:pPr lvl="1"/>
            <a:r>
              <a:rPr lang="ja-JP" altLang="en-US">
                <a:latin typeface="Times New Roman" panose="02020603050405020304" pitchFamily="18" charset="0"/>
              </a:rPr>
              <a:t>階層化(</a:t>
            </a:r>
            <a:r>
              <a:rPr lang="en-US" altLang="ja-JP">
                <a:latin typeface="Times New Roman" panose="02020603050405020304" pitchFamily="18" charset="0"/>
              </a:rPr>
              <a:t>Layering)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525463"/>
            <a:ext cx="7772400" cy="1311275"/>
          </a:xfrm>
        </p:spPr>
        <p:txBody>
          <a:bodyPr/>
          <a:lstStyle/>
          <a:p>
            <a:r>
              <a:rPr lang="en-US" altLang="ja-JP" sz="4000">
                <a:latin typeface="Times New Roman" panose="02020603050405020304" pitchFamily="18" charset="0"/>
              </a:rPr>
              <a:t>OS</a:t>
            </a:r>
            <a:r>
              <a:rPr lang="ja-JP" altLang="en-US" sz="4000">
                <a:latin typeface="Times New Roman" panose="02020603050405020304" pitchFamily="18" charset="0"/>
              </a:rPr>
              <a:t>の実現法</a:t>
            </a:r>
            <a:br>
              <a:rPr lang="ja-JP" altLang="en-US" sz="4000">
                <a:latin typeface="Times New Roman" panose="02020603050405020304" pitchFamily="18" charset="0"/>
              </a:rPr>
            </a:br>
            <a:r>
              <a:rPr lang="ja-JP" altLang="en-US" sz="4000">
                <a:latin typeface="Times New Roman" panose="02020603050405020304" pitchFamily="18" charset="0"/>
              </a:rPr>
              <a:t>情報隠蔽</a:t>
            </a:r>
            <a:endParaRPr lang="en-US" altLang="ja-JP" sz="4000">
              <a:latin typeface="Times New Roman" panose="02020603050405020304" pitchFamily="18" charset="0"/>
            </a:endParaRPr>
          </a:p>
        </p:txBody>
      </p:sp>
      <p:sp>
        <p:nvSpPr>
          <p:cNvPr id="197635" name="Rectangle 3"/>
          <p:cNvSpPr>
            <a:spLocks noGrp="1" noChangeArrowheads="1"/>
          </p:cNvSpPr>
          <p:nvPr>
            <p:ph type="body" idx="1"/>
          </p:nvPr>
        </p:nvSpPr>
        <p:spPr>
          <a:xfrm>
            <a:off x="685800" y="1981200"/>
            <a:ext cx="7772400" cy="1371600"/>
          </a:xfrm>
        </p:spPr>
        <p:txBody>
          <a:bodyPr/>
          <a:lstStyle/>
          <a:p>
            <a:r>
              <a:rPr lang="ja-JP" altLang="en-US">
                <a:latin typeface="Times New Roman" panose="02020603050405020304" pitchFamily="18" charset="0"/>
              </a:rPr>
              <a:t>モジュール内部の情報を隠蔽</a:t>
            </a:r>
          </a:p>
          <a:p>
            <a:r>
              <a:rPr lang="ja-JP" altLang="en-US">
                <a:latin typeface="Times New Roman" panose="02020603050405020304" pitchFamily="18" charset="0"/>
              </a:rPr>
              <a:t>インタフェースのみ公開</a:t>
            </a:r>
          </a:p>
        </p:txBody>
      </p:sp>
      <p:sp>
        <p:nvSpPr>
          <p:cNvPr id="197636" name="Rectangle 4"/>
          <p:cNvSpPr>
            <a:spLocks noChangeArrowheads="1"/>
          </p:cNvSpPr>
          <p:nvPr/>
        </p:nvSpPr>
        <p:spPr bwMode="auto">
          <a:xfrm>
            <a:off x="914400" y="3657600"/>
            <a:ext cx="3717925" cy="2057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7637" name="Text Box 5"/>
          <p:cNvSpPr txBox="1">
            <a:spLocks noChangeArrowheads="1"/>
          </p:cNvSpPr>
          <p:nvPr/>
        </p:nvSpPr>
        <p:spPr bwMode="auto">
          <a:xfrm>
            <a:off x="822325" y="3144838"/>
            <a:ext cx="1579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モジュール</a:t>
            </a:r>
          </a:p>
        </p:txBody>
      </p:sp>
      <p:sp>
        <p:nvSpPr>
          <p:cNvPr id="197638" name="Text Box 6"/>
          <p:cNvSpPr txBox="1">
            <a:spLocks noChangeArrowheads="1"/>
          </p:cNvSpPr>
          <p:nvPr/>
        </p:nvSpPr>
        <p:spPr bwMode="auto">
          <a:xfrm>
            <a:off x="990600" y="4343400"/>
            <a:ext cx="32496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モジュールのプログラム</a:t>
            </a:r>
          </a:p>
          <a:p>
            <a:pPr>
              <a:buClr>
                <a:schemeClr val="tx2"/>
              </a:buClr>
              <a:buSzPct val="70000"/>
              <a:buFont typeface="Wingdings" panose="05000000000000000000" pitchFamily="2" charset="2"/>
              <a:buChar char="l"/>
            </a:pPr>
            <a:r>
              <a:rPr lang="ja-JP" altLang="en-US"/>
              <a:t> ローカル変数</a:t>
            </a:r>
          </a:p>
          <a:p>
            <a:pPr>
              <a:buClr>
                <a:schemeClr val="tx2"/>
              </a:buClr>
              <a:buSzPct val="70000"/>
              <a:buFont typeface="Wingdings" panose="05000000000000000000" pitchFamily="2" charset="2"/>
              <a:buChar char="l"/>
            </a:pPr>
            <a:r>
              <a:rPr lang="en-US" altLang="ja-JP"/>
              <a:t> </a:t>
            </a:r>
            <a:r>
              <a:rPr lang="ja-JP" altLang="en-US"/>
              <a:t>ローカルメソッド</a:t>
            </a:r>
          </a:p>
        </p:txBody>
      </p:sp>
      <p:sp>
        <p:nvSpPr>
          <p:cNvPr id="197639" name="Rectangle 7"/>
          <p:cNvSpPr>
            <a:spLocks noChangeArrowheads="1"/>
          </p:cNvSpPr>
          <p:nvPr/>
        </p:nvSpPr>
        <p:spPr bwMode="auto">
          <a:xfrm>
            <a:off x="990600" y="4267200"/>
            <a:ext cx="3565525"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ブラックボックス</a:t>
            </a:r>
          </a:p>
        </p:txBody>
      </p:sp>
      <p:sp>
        <p:nvSpPr>
          <p:cNvPr id="197640" name="Text Box 8"/>
          <p:cNvSpPr txBox="1">
            <a:spLocks noChangeArrowheads="1"/>
          </p:cNvSpPr>
          <p:nvPr/>
        </p:nvSpPr>
        <p:spPr bwMode="auto">
          <a:xfrm>
            <a:off x="990600" y="3810000"/>
            <a:ext cx="1973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インタフェース</a:t>
            </a:r>
          </a:p>
        </p:txBody>
      </p:sp>
      <p:sp>
        <p:nvSpPr>
          <p:cNvPr id="197641" name="Text Box 9"/>
          <p:cNvSpPr txBox="1">
            <a:spLocks noChangeArrowheads="1"/>
          </p:cNvSpPr>
          <p:nvPr/>
        </p:nvSpPr>
        <p:spPr bwMode="auto">
          <a:xfrm>
            <a:off x="5013325" y="3373438"/>
            <a:ext cx="31432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モジュール内で</a:t>
            </a:r>
          </a:p>
          <a:p>
            <a:pPr>
              <a:buClr>
                <a:schemeClr val="tx2"/>
              </a:buClr>
              <a:buSzPct val="70000"/>
              <a:buFont typeface="Wingdings" panose="05000000000000000000" pitchFamily="2" charset="2"/>
              <a:buChar char="l"/>
            </a:pPr>
            <a:r>
              <a:rPr lang="ja-JP" altLang="en-US"/>
              <a:t> どう処理をしているか</a:t>
            </a:r>
          </a:p>
          <a:p>
            <a:pPr>
              <a:buClr>
                <a:schemeClr val="tx2"/>
              </a:buClr>
              <a:buSzPct val="70000"/>
              <a:buFont typeface="Wingdings" panose="05000000000000000000" pitchFamily="2" charset="2"/>
              <a:buChar char="l"/>
            </a:pPr>
            <a:r>
              <a:rPr lang="ja-JP" altLang="en-US"/>
              <a:t> ローカル変数</a:t>
            </a:r>
          </a:p>
          <a:p>
            <a:pPr>
              <a:buClr>
                <a:schemeClr val="tx2"/>
              </a:buClr>
              <a:buSzPct val="70000"/>
              <a:buFont typeface="Wingdings" panose="05000000000000000000" pitchFamily="2" charset="2"/>
              <a:buChar char="l"/>
            </a:pPr>
            <a:r>
              <a:rPr lang="ja-JP" altLang="en-US"/>
              <a:t> ローカルメソッド</a:t>
            </a:r>
          </a:p>
          <a:p>
            <a:r>
              <a:rPr lang="ja-JP" altLang="en-US"/>
              <a:t>を隠蔽する</a:t>
            </a:r>
          </a:p>
        </p:txBody>
      </p:sp>
      <p:sp>
        <p:nvSpPr>
          <p:cNvPr id="197642" name="Text Box 10"/>
          <p:cNvSpPr txBox="1">
            <a:spLocks noChangeArrowheads="1"/>
          </p:cNvSpPr>
          <p:nvPr/>
        </p:nvSpPr>
        <p:spPr bwMode="auto">
          <a:xfrm>
            <a:off x="533400" y="5715000"/>
            <a:ext cx="8175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buSzPct val="70000"/>
              <a:buFont typeface="Wingdings" panose="05000000000000000000" pitchFamily="2" charset="2"/>
              <a:buChar char="l"/>
            </a:pPr>
            <a:r>
              <a:rPr lang="ja-JP" altLang="en-US" sz="2800"/>
              <a:t> モジュール内の変更が他のモジュールに影響しない</a:t>
            </a:r>
          </a:p>
          <a:p>
            <a:pPr>
              <a:buClr>
                <a:schemeClr val="tx2"/>
              </a:buClr>
              <a:buSzPct val="70000"/>
              <a:buFont typeface="Wingdings" panose="05000000000000000000" pitchFamily="2" charset="2"/>
              <a:buChar char="l"/>
            </a:pPr>
            <a:r>
              <a:rPr lang="ja-JP" altLang="en-US" sz="2800"/>
              <a:t> システム全体の見通しが立ちやすい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7639"/>
                                        </p:tgtEl>
                                        <p:attrNameLst>
                                          <p:attrName>style.visibility</p:attrName>
                                        </p:attrNameLst>
                                      </p:cBhvr>
                                      <p:to>
                                        <p:strVal val="visible"/>
                                      </p:to>
                                    </p:set>
                                    <p:animEffect transition="in" filter="checkerboard(across)">
                                      <p:cBhvr>
                                        <p:cTn id="7" dur="500"/>
                                        <p:tgtEl>
                                          <p:spTgt spid="197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7641"/>
                                        </p:tgtEl>
                                        <p:attrNameLst>
                                          <p:attrName>style.visibility</p:attrName>
                                        </p:attrNameLst>
                                      </p:cBhvr>
                                      <p:to>
                                        <p:strVal val="visible"/>
                                      </p:to>
                                    </p:set>
                                    <p:animEffect transition="in" filter="checkerboard(across)">
                                      <p:cBhvr>
                                        <p:cTn id="12" dur="500"/>
                                        <p:tgtEl>
                                          <p:spTgt spid="1976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7642"/>
                                        </p:tgtEl>
                                        <p:attrNameLst>
                                          <p:attrName>style.visibility</p:attrName>
                                        </p:attrNameLst>
                                      </p:cBhvr>
                                      <p:to>
                                        <p:strVal val="visible"/>
                                      </p:to>
                                    </p:set>
                                    <p:anim calcmode="lin" valueType="num">
                                      <p:cBhvr additive="base">
                                        <p:cTn id="17" dur="500" fill="hold"/>
                                        <p:tgtEl>
                                          <p:spTgt spid="197642"/>
                                        </p:tgtEl>
                                        <p:attrNameLst>
                                          <p:attrName>ppt_x</p:attrName>
                                        </p:attrNameLst>
                                      </p:cBhvr>
                                      <p:tavLst>
                                        <p:tav tm="0">
                                          <p:val>
                                            <p:strVal val="#ppt_x"/>
                                          </p:val>
                                        </p:tav>
                                        <p:tav tm="100000">
                                          <p:val>
                                            <p:strVal val="#ppt_x"/>
                                          </p:val>
                                        </p:tav>
                                      </p:tavLst>
                                    </p:anim>
                                    <p:anim calcmode="lin" valueType="num">
                                      <p:cBhvr additive="base">
                                        <p:cTn id="18" dur="500" fill="hold"/>
                                        <p:tgtEl>
                                          <p:spTgt spid="197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animBg="1" autoUpdateAnimBg="0"/>
      <p:bldP spid="197641" grpId="0" autoUpdateAnimBg="0"/>
      <p:bldP spid="19764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5800" y="525463"/>
            <a:ext cx="7772400" cy="1311275"/>
          </a:xfrm>
        </p:spPr>
        <p:txBody>
          <a:bodyPr/>
          <a:lstStyle/>
          <a:p>
            <a:r>
              <a:rPr lang="en-US" altLang="ja-JP" sz="4000">
                <a:latin typeface="Times New Roman" panose="02020603050405020304" pitchFamily="18" charset="0"/>
              </a:rPr>
              <a:t>OS</a:t>
            </a:r>
            <a:r>
              <a:rPr lang="ja-JP" altLang="en-US" sz="4000">
                <a:latin typeface="Times New Roman" panose="02020603050405020304" pitchFamily="18" charset="0"/>
              </a:rPr>
              <a:t>の実現法</a:t>
            </a:r>
            <a:br>
              <a:rPr lang="ja-JP" altLang="en-US" sz="4000">
                <a:latin typeface="Times New Roman" panose="02020603050405020304" pitchFamily="18" charset="0"/>
              </a:rPr>
            </a:br>
            <a:r>
              <a:rPr lang="ja-JP" altLang="en-US" sz="4000">
                <a:latin typeface="Times New Roman" panose="02020603050405020304" pitchFamily="18" charset="0"/>
              </a:rPr>
              <a:t>抽象データ型</a:t>
            </a:r>
            <a:r>
              <a:rPr lang="ja-JP" altLang="en-US" sz="3200">
                <a:latin typeface="Times New Roman" panose="02020603050405020304" pitchFamily="18" charset="0"/>
              </a:rPr>
              <a:t>(</a:t>
            </a:r>
            <a:r>
              <a:rPr lang="en-US" altLang="ja-JP" sz="3200">
                <a:latin typeface="Times New Roman" panose="02020603050405020304" pitchFamily="18" charset="0"/>
              </a:rPr>
              <a:t>abstract data type)</a:t>
            </a:r>
          </a:p>
        </p:txBody>
      </p:sp>
      <p:sp>
        <p:nvSpPr>
          <p:cNvPr id="198659" name="Rectangle 3"/>
          <p:cNvSpPr>
            <a:spLocks noGrp="1" noChangeArrowheads="1"/>
          </p:cNvSpPr>
          <p:nvPr>
            <p:ph type="body" idx="1"/>
          </p:nvPr>
        </p:nvSpPr>
        <p:spPr>
          <a:xfrm>
            <a:off x="685800" y="1981200"/>
            <a:ext cx="7772400" cy="3124200"/>
          </a:xfrm>
        </p:spPr>
        <p:txBody>
          <a:bodyPr/>
          <a:lstStyle/>
          <a:p>
            <a:r>
              <a:rPr lang="ja-JP" altLang="en-US" dirty="0">
                <a:latin typeface="Times New Roman" panose="02020603050405020304" pitchFamily="18" charset="0"/>
              </a:rPr>
              <a:t>抽象データ型</a:t>
            </a:r>
            <a:r>
              <a:rPr lang="ja-JP" altLang="en-US" sz="2400" dirty="0">
                <a:latin typeface="Times New Roman" panose="02020603050405020304" pitchFamily="18" charset="0"/>
              </a:rPr>
              <a:t>(</a:t>
            </a:r>
            <a:r>
              <a:rPr lang="en-US" altLang="ja-JP" sz="2400" dirty="0">
                <a:latin typeface="Times New Roman" panose="02020603050405020304" pitchFamily="18" charset="0"/>
              </a:rPr>
              <a:t>abstract data type)</a:t>
            </a:r>
          </a:p>
          <a:p>
            <a:pPr lvl="1"/>
            <a:r>
              <a:rPr lang="ja-JP" altLang="en-US" dirty="0">
                <a:latin typeface="Times New Roman" panose="02020603050405020304" pitchFamily="18" charset="0"/>
              </a:rPr>
              <a:t>複数の手続きによりデータ型を定義</a:t>
            </a:r>
          </a:p>
        </p:txBody>
      </p:sp>
      <p:grpSp>
        <p:nvGrpSpPr>
          <p:cNvPr id="198660" name="Group 4"/>
          <p:cNvGrpSpPr>
            <a:grpSpLocks/>
          </p:cNvGrpSpPr>
          <p:nvPr/>
        </p:nvGrpSpPr>
        <p:grpSpPr bwMode="auto">
          <a:xfrm>
            <a:off x="827584" y="3933056"/>
            <a:ext cx="2895600" cy="1600200"/>
            <a:chOff x="240" y="2880"/>
            <a:chExt cx="1824" cy="1008"/>
          </a:xfrm>
        </p:grpSpPr>
        <p:sp>
          <p:nvSpPr>
            <p:cNvPr id="198661" name="Rectangle 5"/>
            <p:cNvSpPr>
              <a:spLocks noChangeArrowheads="1"/>
            </p:cNvSpPr>
            <p:nvPr/>
          </p:nvSpPr>
          <p:spPr bwMode="auto">
            <a:xfrm>
              <a:off x="672" y="3360"/>
              <a:ext cx="139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時計モジュール</a:t>
              </a:r>
            </a:p>
          </p:txBody>
        </p:sp>
        <p:sp>
          <p:nvSpPr>
            <p:cNvPr id="198662" name="Text Box 6"/>
            <p:cNvSpPr txBox="1">
              <a:spLocks noChangeArrowheads="1"/>
            </p:cNvSpPr>
            <p:nvPr/>
          </p:nvSpPr>
          <p:spPr bwMode="auto">
            <a:xfrm>
              <a:off x="240" y="2880"/>
              <a:ext cx="1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例 : 時計モジュール</a:t>
              </a:r>
            </a:p>
          </p:txBody>
        </p:sp>
      </p:grpSp>
      <p:sp>
        <p:nvSpPr>
          <p:cNvPr id="198663" name="Text Box 7"/>
          <p:cNvSpPr txBox="1">
            <a:spLocks noChangeArrowheads="1"/>
          </p:cNvSpPr>
          <p:nvPr/>
        </p:nvSpPr>
        <p:spPr bwMode="auto">
          <a:xfrm>
            <a:off x="4164509" y="4126731"/>
            <a:ext cx="319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buSzPct val="70000"/>
              <a:buFont typeface="Wingdings" panose="05000000000000000000" pitchFamily="2" charset="2"/>
              <a:buChar char="l"/>
            </a:pPr>
            <a:r>
              <a:rPr lang="ja-JP" altLang="en-US"/>
              <a:t> 現時刻を教えてくれる</a:t>
            </a:r>
          </a:p>
        </p:txBody>
      </p:sp>
      <p:sp>
        <p:nvSpPr>
          <p:cNvPr id="198664" name="Text Box 8"/>
          <p:cNvSpPr txBox="1">
            <a:spLocks noChangeArrowheads="1"/>
          </p:cNvSpPr>
          <p:nvPr/>
        </p:nvSpPr>
        <p:spPr bwMode="auto">
          <a:xfrm>
            <a:off x="4180384" y="4618856"/>
            <a:ext cx="216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buSzPct val="70000"/>
              <a:buFont typeface="Wingdings" panose="05000000000000000000" pitchFamily="2" charset="2"/>
              <a:buChar char="l"/>
            </a:pPr>
            <a:r>
              <a:rPr lang="ja-JP" altLang="en-US"/>
              <a:t> 時間を計れる</a:t>
            </a:r>
            <a:endParaRPr lang="en-US" altLang="ja-JP"/>
          </a:p>
        </p:txBody>
      </p:sp>
      <p:sp>
        <p:nvSpPr>
          <p:cNvPr id="198665" name="Text Box 9"/>
          <p:cNvSpPr txBox="1">
            <a:spLocks noChangeArrowheads="1"/>
          </p:cNvSpPr>
          <p:nvPr/>
        </p:nvSpPr>
        <p:spPr bwMode="auto">
          <a:xfrm>
            <a:off x="4180384" y="5076056"/>
            <a:ext cx="353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buSzPct val="70000"/>
              <a:buFont typeface="Wingdings" panose="05000000000000000000" pitchFamily="2" charset="2"/>
              <a:buChar char="l"/>
            </a:pPr>
            <a:r>
              <a:rPr lang="ja-JP" altLang="en-US"/>
              <a:t> 決まった時刻にアラーム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checkerboard(across)">
                                      <p:cBhvr>
                                        <p:cTn id="7" dur="500"/>
                                        <p:tgtEl>
                                          <p:spTgt spid="198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8663"/>
                                        </p:tgtEl>
                                        <p:attrNameLst>
                                          <p:attrName>style.visibility</p:attrName>
                                        </p:attrNameLst>
                                      </p:cBhvr>
                                      <p:to>
                                        <p:strVal val="visible"/>
                                      </p:to>
                                    </p:set>
                                    <p:anim calcmode="lin" valueType="num">
                                      <p:cBhvr additive="base">
                                        <p:cTn id="12" dur="500" fill="hold"/>
                                        <p:tgtEl>
                                          <p:spTgt spid="198663"/>
                                        </p:tgtEl>
                                        <p:attrNameLst>
                                          <p:attrName>ppt_x</p:attrName>
                                        </p:attrNameLst>
                                      </p:cBhvr>
                                      <p:tavLst>
                                        <p:tav tm="0">
                                          <p:val>
                                            <p:strVal val="#ppt_x"/>
                                          </p:val>
                                        </p:tav>
                                        <p:tav tm="100000">
                                          <p:val>
                                            <p:strVal val="#ppt_x"/>
                                          </p:val>
                                        </p:tav>
                                      </p:tavLst>
                                    </p:anim>
                                    <p:anim calcmode="lin" valueType="num">
                                      <p:cBhvr additive="base">
                                        <p:cTn id="13" dur="500" fill="hold"/>
                                        <p:tgtEl>
                                          <p:spTgt spid="19866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8664"/>
                                        </p:tgtEl>
                                        <p:attrNameLst>
                                          <p:attrName>style.visibility</p:attrName>
                                        </p:attrNameLst>
                                      </p:cBhvr>
                                      <p:to>
                                        <p:strVal val="visible"/>
                                      </p:to>
                                    </p:set>
                                    <p:anim calcmode="lin" valueType="num">
                                      <p:cBhvr additive="base">
                                        <p:cTn id="18" dur="500" fill="hold"/>
                                        <p:tgtEl>
                                          <p:spTgt spid="198664"/>
                                        </p:tgtEl>
                                        <p:attrNameLst>
                                          <p:attrName>ppt_x</p:attrName>
                                        </p:attrNameLst>
                                      </p:cBhvr>
                                      <p:tavLst>
                                        <p:tav tm="0">
                                          <p:val>
                                            <p:strVal val="#ppt_x"/>
                                          </p:val>
                                        </p:tav>
                                        <p:tav tm="100000">
                                          <p:val>
                                            <p:strVal val="#ppt_x"/>
                                          </p:val>
                                        </p:tav>
                                      </p:tavLst>
                                    </p:anim>
                                    <p:anim calcmode="lin" valueType="num">
                                      <p:cBhvr additive="base">
                                        <p:cTn id="19" dur="500" fill="hold"/>
                                        <p:tgtEl>
                                          <p:spTgt spid="19866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8665"/>
                                        </p:tgtEl>
                                        <p:attrNameLst>
                                          <p:attrName>style.visibility</p:attrName>
                                        </p:attrNameLst>
                                      </p:cBhvr>
                                      <p:to>
                                        <p:strVal val="visible"/>
                                      </p:to>
                                    </p:set>
                                    <p:anim calcmode="lin" valueType="num">
                                      <p:cBhvr additive="base">
                                        <p:cTn id="24" dur="500" fill="hold"/>
                                        <p:tgtEl>
                                          <p:spTgt spid="198665"/>
                                        </p:tgtEl>
                                        <p:attrNameLst>
                                          <p:attrName>ppt_x</p:attrName>
                                        </p:attrNameLst>
                                      </p:cBhvr>
                                      <p:tavLst>
                                        <p:tav tm="0">
                                          <p:val>
                                            <p:strVal val="#ppt_x"/>
                                          </p:val>
                                        </p:tav>
                                        <p:tav tm="100000">
                                          <p:val>
                                            <p:strVal val="#ppt_x"/>
                                          </p:val>
                                        </p:tav>
                                      </p:tavLst>
                                    </p:anim>
                                    <p:anim calcmode="lin" valueType="num">
                                      <p:cBhvr additive="base">
                                        <p:cTn id="25" dur="500" fill="hold"/>
                                        <p:tgtEl>
                                          <p:spTgt spid="198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3" grpId="0" autoUpdateAnimBg="0"/>
      <p:bldP spid="198664" grpId="0" autoUpdateAnimBg="0"/>
      <p:bldP spid="19866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5800" y="525463"/>
            <a:ext cx="7772400" cy="1311275"/>
          </a:xfrm>
        </p:spPr>
        <p:txBody>
          <a:bodyPr/>
          <a:lstStyle/>
          <a:p>
            <a:r>
              <a:rPr lang="en-US" altLang="ja-JP" sz="4000">
                <a:latin typeface="Times New Roman" panose="02020603050405020304" pitchFamily="18" charset="0"/>
              </a:rPr>
              <a:t>OS</a:t>
            </a:r>
            <a:r>
              <a:rPr lang="ja-JP" altLang="en-US" sz="4000">
                <a:latin typeface="Times New Roman" panose="02020603050405020304" pitchFamily="18" charset="0"/>
              </a:rPr>
              <a:t>の実現法</a:t>
            </a:r>
            <a:br>
              <a:rPr lang="ja-JP" altLang="en-US" sz="4000">
                <a:latin typeface="Times New Roman" panose="02020603050405020304" pitchFamily="18" charset="0"/>
              </a:rPr>
            </a:br>
            <a:r>
              <a:rPr lang="ja-JP" altLang="en-US" sz="4000">
                <a:latin typeface="Times New Roman" panose="02020603050405020304" pitchFamily="18" charset="0"/>
              </a:rPr>
              <a:t>方針と機構の分離</a:t>
            </a:r>
          </a:p>
        </p:txBody>
      </p:sp>
      <p:sp>
        <p:nvSpPr>
          <p:cNvPr id="199683" name="Rectangle 3"/>
          <p:cNvSpPr>
            <a:spLocks noGrp="1" noChangeArrowheads="1"/>
          </p:cNvSpPr>
          <p:nvPr>
            <p:ph type="body" idx="1"/>
          </p:nvPr>
        </p:nvSpPr>
        <p:spPr/>
        <p:txBody>
          <a:bodyPr/>
          <a:lstStyle/>
          <a:p>
            <a:r>
              <a:rPr lang="ja-JP" altLang="en-US" dirty="0"/>
              <a:t>方針を決定する部分と実際の処理を行う部分を別のモジュールにする</a:t>
            </a:r>
          </a:p>
        </p:txBody>
      </p:sp>
      <p:sp>
        <p:nvSpPr>
          <p:cNvPr id="199684" name="Text Box 4"/>
          <p:cNvSpPr txBox="1">
            <a:spLocks noChangeArrowheads="1"/>
          </p:cNvSpPr>
          <p:nvPr/>
        </p:nvSpPr>
        <p:spPr bwMode="auto">
          <a:xfrm>
            <a:off x="914400" y="3048000"/>
            <a:ext cx="499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例 : </a:t>
            </a:r>
            <a:r>
              <a:rPr lang="en-US" altLang="ja-JP"/>
              <a:t>CPU</a:t>
            </a:r>
            <a:r>
              <a:rPr lang="ja-JP" altLang="en-US"/>
              <a:t>スケジューラとディスパッチャ</a:t>
            </a:r>
          </a:p>
        </p:txBody>
      </p:sp>
      <p:sp>
        <p:nvSpPr>
          <p:cNvPr id="199685" name="Text Box 5"/>
          <p:cNvSpPr txBox="1">
            <a:spLocks noChangeArrowheads="1"/>
          </p:cNvSpPr>
          <p:nvPr/>
        </p:nvSpPr>
        <p:spPr bwMode="auto">
          <a:xfrm>
            <a:off x="1447800" y="3657600"/>
            <a:ext cx="53562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CPU</a:t>
            </a:r>
            <a:r>
              <a:rPr lang="ja-JP" altLang="en-US"/>
              <a:t>スケジューラ</a:t>
            </a:r>
          </a:p>
          <a:p>
            <a:pPr>
              <a:buClr>
                <a:schemeClr val="tx2"/>
              </a:buClr>
              <a:buSzPct val="70000"/>
              <a:buFont typeface="Wingdings" panose="05000000000000000000" pitchFamily="2" charset="2"/>
              <a:buChar char="l"/>
            </a:pPr>
            <a:r>
              <a:rPr lang="ja-JP" altLang="en-US"/>
              <a:t> スケジューリングアルゴリズムの実現</a:t>
            </a:r>
          </a:p>
          <a:p>
            <a:pPr>
              <a:buClr>
                <a:schemeClr val="tx2"/>
              </a:buClr>
              <a:buSzPct val="70000"/>
              <a:buFont typeface="Wingdings" panose="05000000000000000000" pitchFamily="2" charset="2"/>
              <a:buChar char="l"/>
            </a:pPr>
            <a:r>
              <a:rPr lang="ja-JP" altLang="en-US"/>
              <a:t> プロセッサを割り当てるプロセスを選択</a:t>
            </a:r>
          </a:p>
        </p:txBody>
      </p:sp>
      <p:sp>
        <p:nvSpPr>
          <p:cNvPr id="199686" name="Text Box 6"/>
          <p:cNvSpPr txBox="1">
            <a:spLocks noChangeArrowheads="1"/>
          </p:cNvSpPr>
          <p:nvPr/>
        </p:nvSpPr>
        <p:spPr bwMode="auto">
          <a:xfrm>
            <a:off x="1447800" y="5105400"/>
            <a:ext cx="6523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ディスパッチャ</a:t>
            </a:r>
          </a:p>
          <a:p>
            <a:pPr>
              <a:buClr>
                <a:schemeClr val="tx2"/>
              </a:buClr>
              <a:buSzPct val="70000"/>
              <a:buFont typeface="Wingdings" panose="05000000000000000000" pitchFamily="2" charset="2"/>
              <a:buChar char="l"/>
            </a:pPr>
            <a:r>
              <a:rPr lang="ja-JP" altLang="en-US"/>
              <a:t> プロセッサ割り付けの際のレジスタの退避, 回復</a:t>
            </a:r>
          </a:p>
        </p:txBody>
      </p:sp>
      <p:grpSp>
        <p:nvGrpSpPr>
          <p:cNvPr id="199687" name="Group 7"/>
          <p:cNvGrpSpPr>
            <a:grpSpLocks/>
          </p:cNvGrpSpPr>
          <p:nvPr/>
        </p:nvGrpSpPr>
        <p:grpSpPr bwMode="auto">
          <a:xfrm>
            <a:off x="1447800" y="4876800"/>
            <a:ext cx="6477000" cy="1143000"/>
            <a:chOff x="912" y="3312"/>
            <a:chExt cx="4080" cy="720"/>
          </a:xfrm>
        </p:grpSpPr>
        <p:sp>
          <p:nvSpPr>
            <p:cNvPr id="199688" name="AutoShape 8"/>
            <p:cNvSpPr>
              <a:spLocks noChangeArrowheads="1"/>
            </p:cNvSpPr>
            <p:nvPr/>
          </p:nvSpPr>
          <p:spPr bwMode="auto">
            <a:xfrm>
              <a:off x="912" y="3456"/>
              <a:ext cx="4080" cy="576"/>
            </a:xfrm>
            <a:prstGeom prst="flowChartAlternateProcess">
              <a:avLst/>
            </a:prstGeom>
            <a:noFill/>
            <a:ln w="38100">
              <a:solidFill>
                <a:srgbClr val="FF99C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99689" name="Text Box 9"/>
            <p:cNvSpPr txBox="1">
              <a:spLocks noChangeArrowheads="1"/>
            </p:cNvSpPr>
            <p:nvPr/>
          </p:nvSpPr>
          <p:spPr bwMode="auto">
            <a:xfrm>
              <a:off x="4320" y="3312"/>
              <a:ext cx="500"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機構</a:t>
              </a:r>
            </a:p>
          </p:txBody>
        </p:sp>
      </p:grpSp>
      <p:grpSp>
        <p:nvGrpSpPr>
          <p:cNvPr id="199690" name="Group 10"/>
          <p:cNvGrpSpPr>
            <a:grpSpLocks/>
          </p:cNvGrpSpPr>
          <p:nvPr/>
        </p:nvGrpSpPr>
        <p:grpSpPr bwMode="auto">
          <a:xfrm>
            <a:off x="1447800" y="3352800"/>
            <a:ext cx="6477000" cy="1600200"/>
            <a:chOff x="912" y="2352"/>
            <a:chExt cx="4080" cy="1008"/>
          </a:xfrm>
        </p:grpSpPr>
        <p:sp>
          <p:nvSpPr>
            <p:cNvPr id="199691" name="AutoShape 11"/>
            <p:cNvSpPr>
              <a:spLocks noChangeArrowheads="1"/>
            </p:cNvSpPr>
            <p:nvPr/>
          </p:nvSpPr>
          <p:spPr bwMode="auto">
            <a:xfrm>
              <a:off x="912" y="2496"/>
              <a:ext cx="4080" cy="864"/>
            </a:xfrm>
            <a:prstGeom prst="flowChartAlternateProcess">
              <a:avLst/>
            </a:prstGeom>
            <a:noFill/>
            <a:ln w="38100">
              <a:solidFill>
                <a:srgbClr val="FF99C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99692" name="Text Box 12"/>
            <p:cNvSpPr txBox="1">
              <a:spLocks noChangeArrowheads="1"/>
            </p:cNvSpPr>
            <p:nvPr/>
          </p:nvSpPr>
          <p:spPr bwMode="auto">
            <a:xfrm>
              <a:off x="4320" y="2352"/>
              <a:ext cx="500"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方針</a:t>
              </a:r>
            </a:p>
          </p:txBody>
        </p:sp>
      </p:grpSp>
      <p:sp>
        <p:nvSpPr>
          <p:cNvPr id="199693" name="Text Box 13"/>
          <p:cNvSpPr txBox="1">
            <a:spLocks noChangeArrowheads="1"/>
          </p:cNvSpPr>
          <p:nvPr/>
        </p:nvSpPr>
        <p:spPr bwMode="auto">
          <a:xfrm>
            <a:off x="990600" y="6073775"/>
            <a:ext cx="6667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おのおのの変更, 拡張を独立に行える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9685"/>
                                        </p:tgtEl>
                                        <p:attrNameLst>
                                          <p:attrName>style.visibility</p:attrName>
                                        </p:attrNameLst>
                                      </p:cBhvr>
                                      <p:to>
                                        <p:strVal val="visible"/>
                                      </p:to>
                                    </p:set>
                                    <p:anim calcmode="lin" valueType="num">
                                      <p:cBhvr additive="base">
                                        <p:cTn id="7" dur="500" fill="hold"/>
                                        <p:tgtEl>
                                          <p:spTgt spid="199685"/>
                                        </p:tgtEl>
                                        <p:attrNameLst>
                                          <p:attrName>ppt_x</p:attrName>
                                        </p:attrNameLst>
                                      </p:cBhvr>
                                      <p:tavLst>
                                        <p:tav tm="0">
                                          <p:val>
                                            <p:strVal val="#ppt_x"/>
                                          </p:val>
                                        </p:tav>
                                        <p:tav tm="100000">
                                          <p:val>
                                            <p:strVal val="#ppt_x"/>
                                          </p:val>
                                        </p:tav>
                                      </p:tavLst>
                                    </p:anim>
                                    <p:anim calcmode="lin" valueType="num">
                                      <p:cBhvr additive="base">
                                        <p:cTn id="8" dur="500" fill="hold"/>
                                        <p:tgtEl>
                                          <p:spTgt spid="19968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9686"/>
                                        </p:tgtEl>
                                        <p:attrNameLst>
                                          <p:attrName>style.visibility</p:attrName>
                                        </p:attrNameLst>
                                      </p:cBhvr>
                                      <p:to>
                                        <p:strVal val="visible"/>
                                      </p:to>
                                    </p:set>
                                    <p:anim calcmode="lin" valueType="num">
                                      <p:cBhvr additive="base">
                                        <p:cTn id="13" dur="500" fill="hold"/>
                                        <p:tgtEl>
                                          <p:spTgt spid="199686"/>
                                        </p:tgtEl>
                                        <p:attrNameLst>
                                          <p:attrName>ppt_x</p:attrName>
                                        </p:attrNameLst>
                                      </p:cBhvr>
                                      <p:tavLst>
                                        <p:tav tm="0">
                                          <p:val>
                                            <p:strVal val="#ppt_x"/>
                                          </p:val>
                                        </p:tav>
                                        <p:tav tm="100000">
                                          <p:val>
                                            <p:strVal val="#ppt_x"/>
                                          </p:val>
                                        </p:tav>
                                      </p:tavLst>
                                    </p:anim>
                                    <p:anim calcmode="lin" valueType="num">
                                      <p:cBhvr additive="base">
                                        <p:cTn id="14" dur="500" fill="hold"/>
                                        <p:tgtEl>
                                          <p:spTgt spid="19968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99690"/>
                                        </p:tgtEl>
                                        <p:attrNameLst>
                                          <p:attrName>style.visibility</p:attrName>
                                        </p:attrNameLst>
                                      </p:cBhvr>
                                      <p:to>
                                        <p:strVal val="visible"/>
                                      </p:to>
                                    </p:set>
                                    <p:animEffect transition="in" filter="checkerboard(across)">
                                      <p:cBhvr>
                                        <p:cTn id="19" dur="500"/>
                                        <p:tgtEl>
                                          <p:spTgt spid="19969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99687"/>
                                        </p:tgtEl>
                                        <p:attrNameLst>
                                          <p:attrName>style.visibility</p:attrName>
                                        </p:attrNameLst>
                                      </p:cBhvr>
                                      <p:to>
                                        <p:strVal val="visible"/>
                                      </p:to>
                                    </p:set>
                                    <p:animEffect transition="in" filter="checkerboard(across)">
                                      <p:cBhvr>
                                        <p:cTn id="24" dur="500"/>
                                        <p:tgtEl>
                                          <p:spTgt spid="1996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9693"/>
                                        </p:tgtEl>
                                        <p:attrNameLst>
                                          <p:attrName>style.visibility</p:attrName>
                                        </p:attrNameLst>
                                      </p:cBhvr>
                                      <p:to>
                                        <p:strVal val="visible"/>
                                      </p:to>
                                    </p:set>
                                    <p:anim calcmode="lin" valueType="num">
                                      <p:cBhvr additive="base">
                                        <p:cTn id="29" dur="500" fill="hold"/>
                                        <p:tgtEl>
                                          <p:spTgt spid="199693"/>
                                        </p:tgtEl>
                                        <p:attrNameLst>
                                          <p:attrName>ppt_x</p:attrName>
                                        </p:attrNameLst>
                                      </p:cBhvr>
                                      <p:tavLst>
                                        <p:tav tm="0">
                                          <p:val>
                                            <p:strVal val="#ppt_x"/>
                                          </p:val>
                                        </p:tav>
                                        <p:tav tm="100000">
                                          <p:val>
                                            <p:strVal val="#ppt_x"/>
                                          </p:val>
                                        </p:tav>
                                      </p:tavLst>
                                    </p:anim>
                                    <p:anim calcmode="lin" valueType="num">
                                      <p:cBhvr additive="base">
                                        <p:cTn id="30" dur="500" fill="hold"/>
                                        <p:tgtEl>
                                          <p:spTgt spid="199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autoUpdateAnimBg="0"/>
      <p:bldP spid="199686" grpId="0" autoUpdateAnimBg="0"/>
      <p:bldP spid="19969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495300"/>
            <a:ext cx="7772400" cy="1371600"/>
          </a:xfrm>
        </p:spPr>
        <p:txBody>
          <a:bodyPr/>
          <a:lstStyle/>
          <a:p>
            <a:r>
              <a:rPr lang="en-US" altLang="ja-JP" sz="4000">
                <a:latin typeface="Times New Roman" panose="02020603050405020304" pitchFamily="18" charset="0"/>
              </a:rPr>
              <a:t>OS</a:t>
            </a:r>
            <a:r>
              <a:rPr lang="ja-JP" altLang="en-US" sz="4000">
                <a:latin typeface="Times New Roman" panose="02020603050405020304" pitchFamily="18" charset="0"/>
              </a:rPr>
              <a:t>の実現法</a:t>
            </a:r>
            <a:br>
              <a:rPr lang="ja-JP" altLang="en-US" sz="4000">
                <a:latin typeface="Times New Roman" panose="02020603050405020304" pitchFamily="18" charset="0"/>
              </a:rPr>
            </a:br>
            <a:r>
              <a:rPr lang="ja-JP" altLang="en-US"/>
              <a:t>階層化</a:t>
            </a:r>
            <a:r>
              <a:rPr lang="ja-JP" altLang="en-US" sz="3600">
                <a:latin typeface="Times New Roman" panose="02020603050405020304" pitchFamily="18" charset="0"/>
              </a:rPr>
              <a:t>(</a:t>
            </a:r>
            <a:r>
              <a:rPr lang="en-US" altLang="ja-JP" sz="3600">
                <a:latin typeface="Times New Roman" panose="02020603050405020304" pitchFamily="18" charset="0"/>
              </a:rPr>
              <a:t>layering)</a:t>
            </a:r>
          </a:p>
        </p:txBody>
      </p:sp>
      <p:sp>
        <p:nvSpPr>
          <p:cNvPr id="200707" name="Text Box 3"/>
          <p:cNvSpPr txBox="1">
            <a:spLocks noChangeArrowheads="1"/>
          </p:cNvSpPr>
          <p:nvPr/>
        </p:nvSpPr>
        <p:spPr bwMode="auto">
          <a:xfrm>
            <a:off x="304800" y="1981200"/>
            <a:ext cx="3946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下位層のサービスを利用</a:t>
            </a:r>
          </a:p>
          <a:p>
            <a:r>
              <a:rPr lang="ja-JP" altLang="en-US" sz="2800"/>
              <a:t>上位層にサービスを提供</a:t>
            </a:r>
          </a:p>
        </p:txBody>
      </p:sp>
      <p:grpSp>
        <p:nvGrpSpPr>
          <p:cNvPr id="200708" name="Group 4"/>
          <p:cNvGrpSpPr>
            <a:grpSpLocks/>
          </p:cNvGrpSpPr>
          <p:nvPr/>
        </p:nvGrpSpPr>
        <p:grpSpPr bwMode="auto">
          <a:xfrm>
            <a:off x="533400" y="4038600"/>
            <a:ext cx="8258175" cy="1341438"/>
            <a:chOff x="432" y="2928"/>
            <a:chExt cx="5202" cy="845"/>
          </a:xfrm>
        </p:grpSpPr>
        <p:sp>
          <p:nvSpPr>
            <p:cNvPr id="200709" name="Text Box 5"/>
            <p:cNvSpPr txBox="1">
              <a:spLocks noChangeArrowheads="1"/>
            </p:cNvSpPr>
            <p:nvPr/>
          </p:nvSpPr>
          <p:spPr bwMode="auto">
            <a:xfrm>
              <a:off x="3552" y="3216"/>
              <a:ext cx="2082"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ユーティリティ手続き</a:t>
              </a:r>
            </a:p>
            <a:p>
              <a:r>
                <a:rPr lang="ja-JP" altLang="en-US"/>
                <a:t>(サービス手続きの支援)</a:t>
              </a:r>
              <a:endParaRPr lang="en-US" altLang="ja-JP"/>
            </a:p>
          </p:txBody>
        </p:sp>
        <p:sp>
          <p:nvSpPr>
            <p:cNvPr id="200710" name="Line 6"/>
            <p:cNvSpPr>
              <a:spLocks noChangeShapeType="1"/>
            </p:cNvSpPr>
            <p:nvPr/>
          </p:nvSpPr>
          <p:spPr bwMode="auto">
            <a:xfrm>
              <a:off x="768" y="2928"/>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11" name="Line 7"/>
            <p:cNvSpPr>
              <a:spLocks noChangeShapeType="1"/>
            </p:cNvSpPr>
            <p:nvPr/>
          </p:nvSpPr>
          <p:spPr bwMode="auto">
            <a:xfrm>
              <a:off x="768" y="2928"/>
              <a:ext cx="768"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12" name="Line 8"/>
            <p:cNvSpPr>
              <a:spLocks noChangeShapeType="1"/>
            </p:cNvSpPr>
            <p:nvPr/>
          </p:nvSpPr>
          <p:spPr bwMode="auto">
            <a:xfrm flipH="1">
              <a:off x="768" y="2928"/>
              <a:ext cx="768"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13" name="Line 9"/>
            <p:cNvSpPr>
              <a:spLocks noChangeShapeType="1"/>
            </p:cNvSpPr>
            <p:nvPr/>
          </p:nvSpPr>
          <p:spPr bwMode="auto">
            <a:xfrm>
              <a:off x="1536" y="2928"/>
              <a:ext cx="768"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14" name="Line 10"/>
            <p:cNvSpPr>
              <a:spLocks noChangeShapeType="1"/>
            </p:cNvSpPr>
            <p:nvPr/>
          </p:nvSpPr>
          <p:spPr bwMode="auto">
            <a:xfrm>
              <a:off x="3072" y="2928"/>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15" name="Line 11"/>
            <p:cNvSpPr>
              <a:spLocks noChangeShapeType="1"/>
            </p:cNvSpPr>
            <p:nvPr/>
          </p:nvSpPr>
          <p:spPr bwMode="auto">
            <a:xfrm flipH="1">
              <a:off x="2304" y="2928"/>
              <a:ext cx="768"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16" name="Line 12"/>
            <p:cNvSpPr>
              <a:spLocks noChangeShapeType="1"/>
            </p:cNvSpPr>
            <p:nvPr/>
          </p:nvSpPr>
          <p:spPr bwMode="auto">
            <a:xfrm flipH="1">
              <a:off x="1536" y="2928"/>
              <a:ext cx="768"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17" name="Oval 13"/>
            <p:cNvSpPr>
              <a:spLocks noChangeArrowheads="1"/>
            </p:cNvSpPr>
            <p:nvPr/>
          </p:nvSpPr>
          <p:spPr bwMode="auto">
            <a:xfrm>
              <a:off x="432" y="3408"/>
              <a:ext cx="67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0718" name="Oval 14"/>
            <p:cNvSpPr>
              <a:spLocks noChangeArrowheads="1"/>
            </p:cNvSpPr>
            <p:nvPr/>
          </p:nvSpPr>
          <p:spPr bwMode="auto">
            <a:xfrm>
              <a:off x="1200" y="3408"/>
              <a:ext cx="67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0719" name="Oval 15"/>
            <p:cNvSpPr>
              <a:spLocks noChangeArrowheads="1"/>
            </p:cNvSpPr>
            <p:nvPr/>
          </p:nvSpPr>
          <p:spPr bwMode="auto">
            <a:xfrm>
              <a:off x="1968" y="3408"/>
              <a:ext cx="67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0720" name="Oval 16"/>
            <p:cNvSpPr>
              <a:spLocks noChangeArrowheads="1"/>
            </p:cNvSpPr>
            <p:nvPr/>
          </p:nvSpPr>
          <p:spPr bwMode="auto">
            <a:xfrm>
              <a:off x="2736" y="3408"/>
              <a:ext cx="67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00721" name="Group 17"/>
          <p:cNvGrpSpPr>
            <a:grpSpLocks/>
          </p:cNvGrpSpPr>
          <p:nvPr/>
        </p:nvGrpSpPr>
        <p:grpSpPr bwMode="auto">
          <a:xfrm>
            <a:off x="533400" y="3200400"/>
            <a:ext cx="8093075" cy="1136650"/>
            <a:chOff x="432" y="2400"/>
            <a:chExt cx="5098" cy="716"/>
          </a:xfrm>
        </p:grpSpPr>
        <p:sp>
          <p:nvSpPr>
            <p:cNvPr id="200722" name="Line 18"/>
            <p:cNvSpPr>
              <a:spLocks noChangeShapeType="1"/>
            </p:cNvSpPr>
            <p:nvPr/>
          </p:nvSpPr>
          <p:spPr bwMode="auto">
            <a:xfrm flipH="1">
              <a:off x="768" y="2400"/>
              <a:ext cx="1152"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23" name="Line 19"/>
            <p:cNvSpPr>
              <a:spLocks noChangeShapeType="1"/>
            </p:cNvSpPr>
            <p:nvPr/>
          </p:nvSpPr>
          <p:spPr bwMode="auto">
            <a:xfrm flipH="1">
              <a:off x="1536" y="2400"/>
              <a:ext cx="384"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24" name="Line 20"/>
            <p:cNvSpPr>
              <a:spLocks noChangeShapeType="1"/>
            </p:cNvSpPr>
            <p:nvPr/>
          </p:nvSpPr>
          <p:spPr bwMode="auto">
            <a:xfrm>
              <a:off x="1920" y="2400"/>
              <a:ext cx="384"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25" name="Line 21"/>
            <p:cNvSpPr>
              <a:spLocks noChangeShapeType="1"/>
            </p:cNvSpPr>
            <p:nvPr/>
          </p:nvSpPr>
          <p:spPr bwMode="auto">
            <a:xfrm>
              <a:off x="1920" y="2400"/>
              <a:ext cx="1152"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26" name="Text Box 22"/>
            <p:cNvSpPr txBox="1">
              <a:spLocks noChangeArrowheads="1"/>
            </p:cNvSpPr>
            <p:nvPr/>
          </p:nvSpPr>
          <p:spPr bwMode="auto">
            <a:xfrm>
              <a:off x="3504" y="2559"/>
              <a:ext cx="2026"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サービス手続き</a:t>
              </a:r>
            </a:p>
            <a:p>
              <a:r>
                <a:rPr lang="ja-JP" altLang="en-US"/>
                <a:t>(システムコールを実行)</a:t>
              </a:r>
              <a:endParaRPr lang="en-US" altLang="ja-JP"/>
            </a:p>
          </p:txBody>
        </p:sp>
        <p:sp>
          <p:nvSpPr>
            <p:cNvPr id="200727" name="Oval 23"/>
            <p:cNvSpPr>
              <a:spLocks noChangeArrowheads="1"/>
            </p:cNvSpPr>
            <p:nvPr/>
          </p:nvSpPr>
          <p:spPr bwMode="auto">
            <a:xfrm>
              <a:off x="432" y="2784"/>
              <a:ext cx="67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0728" name="Oval 24"/>
            <p:cNvSpPr>
              <a:spLocks noChangeArrowheads="1"/>
            </p:cNvSpPr>
            <p:nvPr/>
          </p:nvSpPr>
          <p:spPr bwMode="auto">
            <a:xfrm>
              <a:off x="1200" y="2784"/>
              <a:ext cx="67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0729" name="Oval 25"/>
            <p:cNvSpPr>
              <a:spLocks noChangeArrowheads="1"/>
            </p:cNvSpPr>
            <p:nvPr/>
          </p:nvSpPr>
          <p:spPr bwMode="auto">
            <a:xfrm>
              <a:off x="1968" y="2784"/>
              <a:ext cx="67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0730" name="Oval 26"/>
            <p:cNvSpPr>
              <a:spLocks noChangeArrowheads="1"/>
            </p:cNvSpPr>
            <p:nvPr/>
          </p:nvSpPr>
          <p:spPr bwMode="auto">
            <a:xfrm>
              <a:off x="2736" y="2784"/>
              <a:ext cx="672"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00731" name="Group 27"/>
          <p:cNvGrpSpPr>
            <a:grpSpLocks/>
          </p:cNvGrpSpPr>
          <p:nvPr/>
        </p:nvGrpSpPr>
        <p:grpSpPr bwMode="auto">
          <a:xfrm>
            <a:off x="2209800" y="2895600"/>
            <a:ext cx="5289550" cy="533400"/>
            <a:chOff x="1488" y="2208"/>
            <a:chExt cx="3332" cy="336"/>
          </a:xfrm>
        </p:grpSpPr>
        <p:sp>
          <p:nvSpPr>
            <p:cNvPr id="200732" name="Text Box 28"/>
            <p:cNvSpPr txBox="1">
              <a:spLocks noChangeArrowheads="1"/>
            </p:cNvSpPr>
            <p:nvPr/>
          </p:nvSpPr>
          <p:spPr bwMode="auto">
            <a:xfrm>
              <a:off x="3504" y="2208"/>
              <a:ext cx="13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メインの手続き</a:t>
              </a:r>
            </a:p>
          </p:txBody>
        </p:sp>
        <p:sp>
          <p:nvSpPr>
            <p:cNvPr id="200733" name="Oval 29"/>
            <p:cNvSpPr>
              <a:spLocks noChangeArrowheads="1"/>
            </p:cNvSpPr>
            <p:nvPr/>
          </p:nvSpPr>
          <p:spPr bwMode="auto">
            <a:xfrm>
              <a:off x="1488" y="2208"/>
              <a:ext cx="864"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00734" name="Text Box 30"/>
          <p:cNvSpPr txBox="1">
            <a:spLocks noChangeArrowheads="1"/>
          </p:cNvSpPr>
          <p:nvPr/>
        </p:nvSpPr>
        <p:spPr bwMode="auto">
          <a:xfrm>
            <a:off x="381000" y="5334000"/>
            <a:ext cx="5870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他の層の実装を知る必要は無い</a:t>
            </a:r>
          </a:p>
          <a:p>
            <a:r>
              <a:rPr lang="ja-JP" altLang="en-US" sz="2800"/>
              <a:t>(インタフェースのみ知っていればよい)</a:t>
            </a:r>
          </a:p>
        </p:txBody>
      </p:sp>
      <p:sp>
        <p:nvSpPr>
          <p:cNvPr id="200735" name="Text Box 31"/>
          <p:cNvSpPr txBox="1">
            <a:spLocks noChangeArrowheads="1"/>
          </p:cNvSpPr>
          <p:nvPr/>
        </p:nvSpPr>
        <p:spPr bwMode="auto">
          <a:xfrm>
            <a:off x="381000" y="6172200"/>
            <a:ext cx="4646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実装を考慮した階層化が必要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0731"/>
                                        </p:tgtEl>
                                        <p:attrNameLst>
                                          <p:attrName>style.visibility</p:attrName>
                                        </p:attrNameLst>
                                      </p:cBhvr>
                                      <p:to>
                                        <p:strVal val="visible"/>
                                      </p:to>
                                    </p:set>
                                    <p:animEffect transition="in" filter="checkerboard(across)">
                                      <p:cBhvr>
                                        <p:cTn id="7" dur="500"/>
                                        <p:tgtEl>
                                          <p:spTgt spid="200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0721"/>
                                        </p:tgtEl>
                                        <p:attrNameLst>
                                          <p:attrName>style.visibility</p:attrName>
                                        </p:attrNameLst>
                                      </p:cBhvr>
                                      <p:to>
                                        <p:strVal val="visible"/>
                                      </p:to>
                                    </p:set>
                                    <p:animEffect transition="in" filter="checkerboard(across)">
                                      <p:cBhvr>
                                        <p:cTn id="12" dur="500"/>
                                        <p:tgtEl>
                                          <p:spTgt spid="2007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00708"/>
                                        </p:tgtEl>
                                        <p:attrNameLst>
                                          <p:attrName>style.visibility</p:attrName>
                                        </p:attrNameLst>
                                      </p:cBhvr>
                                      <p:to>
                                        <p:strVal val="visible"/>
                                      </p:to>
                                    </p:set>
                                    <p:animEffect transition="in" filter="checkerboard(across)">
                                      <p:cBhvr>
                                        <p:cTn id="17" dur="500"/>
                                        <p:tgtEl>
                                          <p:spTgt spid="2007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0734"/>
                                        </p:tgtEl>
                                        <p:attrNameLst>
                                          <p:attrName>style.visibility</p:attrName>
                                        </p:attrNameLst>
                                      </p:cBhvr>
                                      <p:to>
                                        <p:strVal val="visible"/>
                                      </p:to>
                                    </p:set>
                                    <p:anim calcmode="lin" valueType="num">
                                      <p:cBhvr additive="base">
                                        <p:cTn id="22" dur="500" fill="hold"/>
                                        <p:tgtEl>
                                          <p:spTgt spid="200734"/>
                                        </p:tgtEl>
                                        <p:attrNameLst>
                                          <p:attrName>ppt_x</p:attrName>
                                        </p:attrNameLst>
                                      </p:cBhvr>
                                      <p:tavLst>
                                        <p:tav tm="0">
                                          <p:val>
                                            <p:strVal val="#ppt_x"/>
                                          </p:val>
                                        </p:tav>
                                        <p:tav tm="100000">
                                          <p:val>
                                            <p:strVal val="#ppt_x"/>
                                          </p:val>
                                        </p:tav>
                                      </p:tavLst>
                                    </p:anim>
                                    <p:anim calcmode="lin" valueType="num">
                                      <p:cBhvr additive="base">
                                        <p:cTn id="23" dur="500" fill="hold"/>
                                        <p:tgtEl>
                                          <p:spTgt spid="20073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0735"/>
                                        </p:tgtEl>
                                        <p:attrNameLst>
                                          <p:attrName>style.visibility</p:attrName>
                                        </p:attrNameLst>
                                      </p:cBhvr>
                                      <p:to>
                                        <p:strVal val="visible"/>
                                      </p:to>
                                    </p:set>
                                    <p:anim calcmode="lin" valueType="num">
                                      <p:cBhvr additive="base">
                                        <p:cTn id="28" dur="500" fill="hold"/>
                                        <p:tgtEl>
                                          <p:spTgt spid="200735"/>
                                        </p:tgtEl>
                                        <p:attrNameLst>
                                          <p:attrName>ppt_x</p:attrName>
                                        </p:attrNameLst>
                                      </p:cBhvr>
                                      <p:tavLst>
                                        <p:tav tm="0">
                                          <p:val>
                                            <p:strVal val="#ppt_x"/>
                                          </p:val>
                                        </p:tav>
                                        <p:tav tm="100000">
                                          <p:val>
                                            <p:strVal val="#ppt_x"/>
                                          </p:val>
                                        </p:tav>
                                      </p:tavLst>
                                    </p:anim>
                                    <p:anim calcmode="lin" valueType="num">
                                      <p:cBhvr additive="base">
                                        <p:cTn id="29" dur="500" fill="hold"/>
                                        <p:tgtEl>
                                          <p:spTgt spid="2007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34" grpId="0" autoUpdateAnimBg="0"/>
      <p:bldP spid="20073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85800" y="555625"/>
            <a:ext cx="8134672" cy="1250950"/>
          </a:xfrm>
        </p:spPr>
        <p:txBody>
          <a:bodyPr/>
          <a:lstStyle/>
          <a:p>
            <a:r>
              <a:rPr lang="en-US" altLang="ja-JP" sz="3600" dirty="0">
                <a:latin typeface="Times New Roman" panose="02020603050405020304" pitchFamily="18" charset="0"/>
              </a:rPr>
              <a:t>OS</a:t>
            </a:r>
            <a:r>
              <a:rPr lang="ja-JP" altLang="en-US" sz="3600" dirty="0">
                <a:latin typeface="Times New Roman" panose="02020603050405020304" pitchFamily="18" charset="0"/>
              </a:rPr>
              <a:t>の実現法</a:t>
            </a:r>
            <a:br>
              <a:rPr lang="ja-JP" altLang="en-US" sz="3600" dirty="0">
                <a:latin typeface="Times New Roman" panose="02020603050405020304" pitchFamily="18" charset="0"/>
              </a:rPr>
            </a:br>
            <a:r>
              <a:rPr lang="ja-JP" altLang="en-US" sz="4000" dirty="0">
                <a:latin typeface="Times New Roman" panose="02020603050405020304" pitchFamily="18" charset="0"/>
              </a:rPr>
              <a:t>モノリシックカーネル</a:t>
            </a:r>
            <a:r>
              <a:rPr lang="ja-JP" altLang="en-US" sz="3600" dirty="0">
                <a:latin typeface="Times New Roman" panose="02020603050405020304" pitchFamily="18" charset="0"/>
              </a:rPr>
              <a:t>(</a:t>
            </a:r>
            <a:r>
              <a:rPr lang="en-US" altLang="ja-JP" sz="3600" dirty="0">
                <a:latin typeface="Times New Roman" panose="02020603050405020304" pitchFamily="18" charset="0"/>
              </a:rPr>
              <a:t>monolithic kernel)</a:t>
            </a:r>
          </a:p>
        </p:txBody>
      </p:sp>
      <p:sp>
        <p:nvSpPr>
          <p:cNvPr id="201731" name="Rectangle 3"/>
          <p:cNvSpPr>
            <a:spLocks noGrp="1" noChangeArrowheads="1"/>
          </p:cNvSpPr>
          <p:nvPr>
            <p:ph type="body" idx="1"/>
          </p:nvPr>
        </p:nvSpPr>
        <p:spPr>
          <a:xfrm>
            <a:off x="685800" y="1828800"/>
            <a:ext cx="7772400" cy="762000"/>
          </a:xfrm>
        </p:spPr>
        <p:txBody>
          <a:bodyPr/>
          <a:lstStyle/>
          <a:p>
            <a:r>
              <a:rPr lang="en-US" altLang="ja-JP">
                <a:latin typeface="Times New Roman" panose="02020603050405020304" pitchFamily="18" charset="0"/>
              </a:rPr>
              <a:t>OS</a:t>
            </a:r>
            <a:r>
              <a:rPr lang="ja-JP" altLang="en-US">
                <a:latin typeface="Times New Roman" panose="02020603050405020304" pitchFamily="18" charset="0"/>
              </a:rPr>
              <a:t>の機能を全て取り込んだカーネル</a:t>
            </a:r>
          </a:p>
        </p:txBody>
      </p:sp>
      <p:sp>
        <p:nvSpPr>
          <p:cNvPr id="201732" name="Text Box 4"/>
          <p:cNvSpPr txBox="1">
            <a:spLocks noChangeArrowheads="1"/>
          </p:cNvSpPr>
          <p:nvPr/>
        </p:nvSpPr>
        <p:spPr bwMode="auto">
          <a:xfrm>
            <a:off x="6673850" y="2438400"/>
            <a:ext cx="24929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monolithic : </a:t>
            </a:r>
          </a:p>
          <a:p>
            <a:r>
              <a:rPr lang="ja-JP" altLang="en-US" dirty="0"/>
              <a:t>一枚岩の, 単層の</a:t>
            </a:r>
          </a:p>
        </p:txBody>
      </p:sp>
      <p:sp>
        <p:nvSpPr>
          <p:cNvPr id="201733" name="Rectangle 5"/>
          <p:cNvSpPr>
            <a:spLocks noChangeArrowheads="1"/>
          </p:cNvSpPr>
          <p:nvPr/>
        </p:nvSpPr>
        <p:spPr bwMode="auto">
          <a:xfrm>
            <a:off x="1600200" y="2819400"/>
            <a:ext cx="487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1734" name="Text Box 6"/>
          <p:cNvSpPr txBox="1">
            <a:spLocks noChangeArrowheads="1"/>
          </p:cNvSpPr>
          <p:nvPr/>
        </p:nvSpPr>
        <p:spPr bwMode="auto">
          <a:xfrm>
            <a:off x="1295400" y="2362200"/>
            <a:ext cx="55386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アプリケーションプログラム(ユーザモード)</a:t>
            </a:r>
          </a:p>
        </p:txBody>
      </p:sp>
      <p:sp>
        <p:nvSpPr>
          <p:cNvPr id="201735" name="Rectangle 7"/>
          <p:cNvSpPr>
            <a:spLocks noChangeArrowheads="1"/>
          </p:cNvSpPr>
          <p:nvPr/>
        </p:nvSpPr>
        <p:spPr bwMode="auto">
          <a:xfrm>
            <a:off x="1600200" y="3962400"/>
            <a:ext cx="4876800" cy="2895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1736" name="Text Box 8"/>
          <p:cNvSpPr txBox="1">
            <a:spLocks noChangeArrowheads="1"/>
          </p:cNvSpPr>
          <p:nvPr/>
        </p:nvSpPr>
        <p:spPr bwMode="auto">
          <a:xfrm>
            <a:off x="1295400" y="3505200"/>
            <a:ext cx="49776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モノリシックカーネル(カーネルモード)</a:t>
            </a:r>
          </a:p>
        </p:txBody>
      </p:sp>
      <p:sp>
        <p:nvSpPr>
          <p:cNvPr id="201737" name="Rectangle 9"/>
          <p:cNvSpPr>
            <a:spLocks noChangeArrowheads="1"/>
          </p:cNvSpPr>
          <p:nvPr/>
        </p:nvSpPr>
        <p:spPr bwMode="auto">
          <a:xfrm>
            <a:off x="2895600" y="4114800"/>
            <a:ext cx="22860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割込みハンドラ</a:t>
            </a:r>
          </a:p>
        </p:txBody>
      </p:sp>
      <p:sp>
        <p:nvSpPr>
          <p:cNvPr id="201738" name="Rectangle 10"/>
          <p:cNvSpPr>
            <a:spLocks noChangeArrowheads="1"/>
          </p:cNvSpPr>
          <p:nvPr/>
        </p:nvSpPr>
        <p:spPr bwMode="auto">
          <a:xfrm>
            <a:off x="2895600" y="6172200"/>
            <a:ext cx="22860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ディスパッチャ</a:t>
            </a:r>
          </a:p>
        </p:txBody>
      </p:sp>
      <p:sp>
        <p:nvSpPr>
          <p:cNvPr id="201739" name="Rectangle 11"/>
          <p:cNvSpPr>
            <a:spLocks noChangeArrowheads="1"/>
          </p:cNvSpPr>
          <p:nvPr/>
        </p:nvSpPr>
        <p:spPr bwMode="auto">
          <a:xfrm>
            <a:off x="1752600" y="5105400"/>
            <a:ext cx="6858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#1</a:t>
            </a:r>
          </a:p>
        </p:txBody>
      </p:sp>
      <p:sp>
        <p:nvSpPr>
          <p:cNvPr id="201740" name="Rectangle 12"/>
          <p:cNvSpPr>
            <a:spLocks noChangeArrowheads="1"/>
          </p:cNvSpPr>
          <p:nvPr/>
        </p:nvSpPr>
        <p:spPr bwMode="auto">
          <a:xfrm>
            <a:off x="2590800" y="5105400"/>
            <a:ext cx="6858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#2</a:t>
            </a:r>
          </a:p>
        </p:txBody>
      </p:sp>
      <p:sp>
        <p:nvSpPr>
          <p:cNvPr id="201741" name="Rectangle 13"/>
          <p:cNvSpPr>
            <a:spLocks noChangeArrowheads="1"/>
          </p:cNvSpPr>
          <p:nvPr/>
        </p:nvSpPr>
        <p:spPr bwMode="auto">
          <a:xfrm>
            <a:off x="3429000" y="5105400"/>
            <a:ext cx="6858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#3</a:t>
            </a:r>
          </a:p>
        </p:txBody>
      </p:sp>
      <p:sp>
        <p:nvSpPr>
          <p:cNvPr id="201742" name="Rectangle 14"/>
          <p:cNvSpPr>
            <a:spLocks noChangeArrowheads="1"/>
          </p:cNvSpPr>
          <p:nvPr/>
        </p:nvSpPr>
        <p:spPr bwMode="auto">
          <a:xfrm>
            <a:off x="4953000" y="5105400"/>
            <a:ext cx="6858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a:t>
            </a:r>
            <a:r>
              <a:rPr lang="en-US" altLang="ja-JP"/>
              <a:t>k</a:t>
            </a:r>
          </a:p>
        </p:txBody>
      </p:sp>
      <p:sp>
        <p:nvSpPr>
          <p:cNvPr id="201743" name="Line 15"/>
          <p:cNvSpPr>
            <a:spLocks noChangeShapeType="1"/>
          </p:cNvSpPr>
          <p:nvPr/>
        </p:nvSpPr>
        <p:spPr bwMode="auto">
          <a:xfrm>
            <a:off x="4114800" y="5410200"/>
            <a:ext cx="8382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1744" name="Line 16"/>
          <p:cNvSpPr>
            <a:spLocks noChangeShapeType="1"/>
          </p:cNvSpPr>
          <p:nvPr/>
        </p:nvSpPr>
        <p:spPr bwMode="auto">
          <a:xfrm>
            <a:off x="5638800" y="5410200"/>
            <a:ext cx="7620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1745" name="Line 17"/>
          <p:cNvSpPr>
            <a:spLocks noChangeShapeType="1"/>
          </p:cNvSpPr>
          <p:nvPr/>
        </p:nvSpPr>
        <p:spPr bwMode="auto">
          <a:xfrm>
            <a:off x="1600200" y="3048000"/>
            <a:ext cx="12192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1746" name="Rectangle 18"/>
          <p:cNvSpPr>
            <a:spLocks noChangeArrowheads="1"/>
          </p:cNvSpPr>
          <p:nvPr/>
        </p:nvSpPr>
        <p:spPr bwMode="auto">
          <a:xfrm>
            <a:off x="2819400" y="2819400"/>
            <a:ext cx="762000" cy="533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rgbClr val="000000"/>
                </a:solidFill>
              </a:rPr>
              <a:t>SC#k</a:t>
            </a:r>
          </a:p>
        </p:txBody>
      </p:sp>
      <p:sp>
        <p:nvSpPr>
          <p:cNvPr id="201747" name="Line 19"/>
          <p:cNvSpPr>
            <a:spLocks noChangeShapeType="1"/>
          </p:cNvSpPr>
          <p:nvPr/>
        </p:nvSpPr>
        <p:spPr bwMode="auto">
          <a:xfrm>
            <a:off x="2819400" y="3048000"/>
            <a:ext cx="1219200" cy="13716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1748" name="Line 20"/>
          <p:cNvSpPr>
            <a:spLocks noChangeShapeType="1"/>
          </p:cNvSpPr>
          <p:nvPr/>
        </p:nvSpPr>
        <p:spPr bwMode="auto">
          <a:xfrm>
            <a:off x="4038600" y="4419600"/>
            <a:ext cx="1295400" cy="9906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1749" name="Line 21"/>
          <p:cNvSpPr>
            <a:spLocks noChangeShapeType="1"/>
          </p:cNvSpPr>
          <p:nvPr/>
        </p:nvSpPr>
        <p:spPr bwMode="auto">
          <a:xfrm flipH="1">
            <a:off x="4038600" y="5410200"/>
            <a:ext cx="1295400" cy="10668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1750" name="Line 22"/>
          <p:cNvSpPr>
            <a:spLocks noChangeShapeType="1"/>
          </p:cNvSpPr>
          <p:nvPr/>
        </p:nvSpPr>
        <p:spPr bwMode="auto">
          <a:xfrm flipH="1" flipV="1">
            <a:off x="3581400" y="3048000"/>
            <a:ext cx="457200" cy="34290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1751" name="Line 23"/>
          <p:cNvSpPr>
            <a:spLocks noChangeShapeType="1"/>
          </p:cNvSpPr>
          <p:nvPr/>
        </p:nvSpPr>
        <p:spPr bwMode="auto">
          <a:xfrm>
            <a:off x="3581400" y="3048000"/>
            <a:ext cx="8382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1745"/>
                                        </p:tgtEl>
                                        <p:attrNameLst>
                                          <p:attrName>style.visibility</p:attrName>
                                        </p:attrNameLst>
                                      </p:cBhvr>
                                      <p:to>
                                        <p:strVal val="visible"/>
                                      </p:to>
                                    </p:set>
                                    <p:animEffect transition="in" filter="wipe(left)">
                                      <p:cBhvr>
                                        <p:cTn id="7" dur="500"/>
                                        <p:tgtEl>
                                          <p:spTgt spid="2017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1746"/>
                                        </p:tgtEl>
                                        <p:attrNameLst>
                                          <p:attrName>style.visibility</p:attrName>
                                        </p:attrNameLst>
                                      </p:cBhvr>
                                      <p:to>
                                        <p:strVal val="visible"/>
                                      </p:to>
                                    </p:set>
                                    <p:animEffect transition="in" filter="checkerboard(across)">
                                      <p:cBhvr>
                                        <p:cTn id="12" dur="500"/>
                                        <p:tgtEl>
                                          <p:spTgt spid="2017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1747"/>
                                        </p:tgtEl>
                                        <p:attrNameLst>
                                          <p:attrName>style.visibility</p:attrName>
                                        </p:attrNameLst>
                                      </p:cBhvr>
                                      <p:to>
                                        <p:strVal val="visible"/>
                                      </p:to>
                                    </p:set>
                                    <p:animEffect transition="in" filter="wipe(up)">
                                      <p:cBhvr>
                                        <p:cTn id="17" dur="500"/>
                                        <p:tgtEl>
                                          <p:spTgt spid="2017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1748"/>
                                        </p:tgtEl>
                                        <p:attrNameLst>
                                          <p:attrName>style.visibility</p:attrName>
                                        </p:attrNameLst>
                                      </p:cBhvr>
                                      <p:to>
                                        <p:strVal val="visible"/>
                                      </p:to>
                                    </p:set>
                                    <p:animEffect transition="in" filter="wipe(left)">
                                      <p:cBhvr>
                                        <p:cTn id="22" dur="500"/>
                                        <p:tgtEl>
                                          <p:spTgt spid="2017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01749"/>
                                        </p:tgtEl>
                                        <p:attrNameLst>
                                          <p:attrName>style.visibility</p:attrName>
                                        </p:attrNameLst>
                                      </p:cBhvr>
                                      <p:to>
                                        <p:strVal val="visible"/>
                                      </p:to>
                                    </p:set>
                                    <p:animEffect transition="in" filter="wipe(right)">
                                      <p:cBhvr>
                                        <p:cTn id="27" dur="500"/>
                                        <p:tgtEl>
                                          <p:spTgt spid="2017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1750"/>
                                        </p:tgtEl>
                                        <p:attrNameLst>
                                          <p:attrName>style.visibility</p:attrName>
                                        </p:attrNameLst>
                                      </p:cBhvr>
                                      <p:to>
                                        <p:strVal val="visible"/>
                                      </p:to>
                                    </p:set>
                                    <p:animEffect transition="in" filter="wipe(down)">
                                      <p:cBhvr>
                                        <p:cTn id="32" dur="500"/>
                                        <p:tgtEl>
                                          <p:spTgt spid="2017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1751"/>
                                        </p:tgtEl>
                                        <p:attrNameLst>
                                          <p:attrName>style.visibility</p:attrName>
                                        </p:attrNameLst>
                                      </p:cBhvr>
                                      <p:to>
                                        <p:strVal val="visible"/>
                                      </p:to>
                                    </p:set>
                                    <p:animEffect transition="in" filter="wipe(left)">
                                      <p:cBhvr>
                                        <p:cTn id="37" dur="500"/>
                                        <p:tgtEl>
                                          <p:spTgt spid="20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5" grpId="0" animBg="1"/>
      <p:bldP spid="201746" grpId="0" animBg="1" autoUpdateAnimBg="0"/>
      <p:bldP spid="201747" grpId="0" animBg="1"/>
      <p:bldP spid="201748" grpId="0" animBg="1"/>
      <p:bldP spid="201749" grpId="0" animBg="1"/>
      <p:bldP spid="201750" grpId="0" animBg="1"/>
      <p:bldP spid="20175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85800" y="555625"/>
            <a:ext cx="7772400" cy="1250950"/>
          </a:xfrm>
        </p:spPr>
        <p:txBody>
          <a:bodyPr/>
          <a:lstStyle/>
          <a:p>
            <a:r>
              <a:rPr lang="en-US" altLang="ja-JP" sz="3600">
                <a:latin typeface="Times New Roman" panose="02020603050405020304" pitchFamily="18" charset="0"/>
              </a:rPr>
              <a:t>OS</a:t>
            </a:r>
            <a:r>
              <a:rPr lang="ja-JP" altLang="en-US" sz="3600">
                <a:latin typeface="Times New Roman" panose="02020603050405020304" pitchFamily="18" charset="0"/>
              </a:rPr>
              <a:t>の実現法</a:t>
            </a:r>
            <a:br>
              <a:rPr lang="ja-JP" altLang="en-US" sz="3600">
                <a:latin typeface="Times New Roman" panose="02020603050405020304" pitchFamily="18" charset="0"/>
              </a:rPr>
            </a:br>
            <a:r>
              <a:rPr lang="ja-JP" altLang="en-US" sz="4000">
                <a:latin typeface="Times New Roman" panose="02020603050405020304" pitchFamily="18" charset="0"/>
              </a:rPr>
              <a:t>モノリシックカーネル</a:t>
            </a:r>
            <a:endParaRPr lang="en-US" altLang="ja-JP" sz="3600">
              <a:latin typeface="Times New Roman" panose="02020603050405020304" pitchFamily="18" charset="0"/>
            </a:endParaRPr>
          </a:p>
        </p:txBody>
      </p:sp>
      <p:sp>
        <p:nvSpPr>
          <p:cNvPr id="202755" name="Text Box 3"/>
          <p:cNvSpPr txBox="1">
            <a:spLocks noChangeArrowheads="1"/>
          </p:cNvSpPr>
          <p:nvPr/>
        </p:nvSpPr>
        <p:spPr bwMode="auto">
          <a:xfrm>
            <a:off x="762000" y="2057400"/>
            <a:ext cx="6743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t>OS</a:t>
            </a:r>
            <a:r>
              <a:rPr lang="ja-JP" altLang="en-US" sz="2800"/>
              <a:t>の機能を全て取り込む = 巨大なカーネル</a:t>
            </a:r>
          </a:p>
        </p:txBody>
      </p:sp>
      <p:sp>
        <p:nvSpPr>
          <p:cNvPr id="202756" name="Text Box 4"/>
          <p:cNvSpPr txBox="1">
            <a:spLocks noChangeArrowheads="1"/>
          </p:cNvSpPr>
          <p:nvPr/>
        </p:nvSpPr>
        <p:spPr bwMode="auto">
          <a:xfrm>
            <a:off x="1447800" y="2667000"/>
            <a:ext cx="366871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例 : </a:t>
            </a:r>
            <a:r>
              <a:rPr lang="en-US" altLang="ja-JP" sz="3200"/>
              <a:t>UNIX</a:t>
            </a:r>
          </a:p>
          <a:p>
            <a:pPr>
              <a:buClr>
                <a:schemeClr val="tx2"/>
              </a:buClr>
              <a:buSzPct val="70000"/>
              <a:buFont typeface="Wingdings" panose="05000000000000000000" pitchFamily="2" charset="2"/>
              <a:buChar char="l"/>
            </a:pPr>
            <a:r>
              <a:rPr lang="ja-JP" altLang="en-US"/>
              <a:t> 機能強化に伴って巨大化</a:t>
            </a:r>
          </a:p>
        </p:txBody>
      </p:sp>
      <p:sp>
        <p:nvSpPr>
          <p:cNvPr id="202757" name="Text Box 5"/>
          <p:cNvSpPr txBox="1">
            <a:spLocks noChangeArrowheads="1"/>
          </p:cNvSpPr>
          <p:nvPr/>
        </p:nvSpPr>
        <p:spPr bwMode="auto">
          <a:xfrm>
            <a:off x="990600" y="3886200"/>
            <a:ext cx="7135813"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モノリシックカーネルの問題点</a:t>
            </a:r>
          </a:p>
          <a:p>
            <a:pPr>
              <a:buClr>
                <a:schemeClr val="tx2"/>
              </a:buClr>
              <a:buSzPct val="70000"/>
              <a:buFont typeface="Wingdings" panose="05000000000000000000" pitchFamily="2" charset="2"/>
              <a:buChar char="l"/>
            </a:pPr>
            <a:r>
              <a:rPr lang="ja-JP" altLang="en-US"/>
              <a:t> </a:t>
            </a:r>
            <a:r>
              <a:rPr lang="ja-JP" altLang="en-US" sz="2800"/>
              <a:t>カーネルはメモリに常駐</a:t>
            </a:r>
          </a:p>
          <a:p>
            <a:pPr lvl="1">
              <a:buClr>
                <a:schemeClr val="tx2"/>
              </a:buClr>
              <a:buSzPct val="70000"/>
              <a:buFont typeface="Wingdings" panose="05000000000000000000" pitchFamily="2" charset="2"/>
              <a:buNone/>
            </a:pPr>
            <a:r>
              <a:rPr lang="ja-JP" altLang="en-US" sz="2800"/>
              <a:t>⇒ 不必要にメモリを占有</a:t>
            </a:r>
          </a:p>
          <a:p>
            <a:pPr>
              <a:buClr>
                <a:schemeClr val="tx2"/>
              </a:buClr>
              <a:buSzPct val="70000"/>
              <a:buFont typeface="Wingdings" panose="05000000000000000000" pitchFamily="2" charset="2"/>
              <a:buChar char="l"/>
            </a:pPr>
            <a:r>
              <a:rPr lang="ja-JP" altLang="en-US" sz="2800"/>
              <a:t> 1つの巨大なプログラム</a:t>
            </a:r>
          </a:p>
          <a:p>
            <a:pPr lvl="1">
              <a:buClr>
                <a:schemeClr val="tx2"/>
              </a:buClr>
              <a:buSzPct val="70000"/>
              <a:buFont typeface="Wingdings" panose="05000000000000000000" pitchFamily="2" charset="2"/>
              <a:buNone/>
            </a:pPr>
            <a:r>
              <a:rPr lang="ja-JP" altLang="en-US" sz="2800"/>
              <a:t>⇒ 機能変更, 拡張に対する柔軟性に欠ける</a:t>
            </a:r>
            <a:endParaRPr lang="en-US" altLang="ja-JP"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additive="base">
                                        <p:cTn id="7" dur="500" fill="hold"/>
                                        <p:tgtEl>
                                          <p:spTgt spid="202756"/>
                                        </p:tgtEl>
                                        <p:attrNameLst>
                                          <p:attrName>ppt_x</p:attrName>
                                        </p:attrNameLst>
                                      </p:cBhvr>
                                      <p:tavLst>
                                        <p:tav tm="0">
                                          <p:val>
                                            <p:strVal val="#ppt_x"/>
                                          </p:val>
                                        </p:tav>
                                        <p:tav tm="100000">
                                          <p:val>
                                            <p:strVal val="#ppt_x"/>
                                          </p:val>
                                        </p:tav>
                                      </p:tavLst>
                                    </p:anim>
                                    <p:anim calcmode="lin" valueType="num">
                                      <p:cBhvr additive="base">
                                        <p:cTn id="8" dur="500" fill="hold"/>
                                        <p:tgtEl>
                                          <p:spTgt spid="2027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2757"/>
                                        </p:tgtEl>
                                        <p:attrNameLst>
                                          <p:attrName>style.visibility</p:attrName>
                                        </p:attrNameLst>
                                      </p:cBhvr>
                                      <p:to>
                                        <p:strVal val="visible"/>
                                      </p:to>
                                    </p:set>
                                    <p:anim calcmode="lin" valueType="num">
                                      <p:cBhvr additive="base">
                                        <p:cTn id="13" dur="500" fill="hold"/>
                                        <p:tgtEl>
                                          <p:spTgt spid="202757"/>
                                        </p:tgtEl>
                                        <p:attrNameLst>
                                          <p:attrName>ppt_x</p:attrName>
                                        </p:attrNameLst>
                                      </p:cBhvr>
                                      <p:tavLst>
                                        <p:tav tm="0">
                                          <p:val>
                                            <p:strVal val="#ppt_x"/>
                                          </p:val>
                                        </p:tav>
                                        <p:tav tm="100000">
                                          <p:val>
                                            <p:strVal val="#ppt_x"/>
                                          </p:val>
                                        </p:tav>
                                      </p:tavLst>
                                    </p:anim>
                                    <p:anim calcmode="lin" valueType="num">
                                      <p:cBhvr additive="base">
                                        <p:cTn id="14" dur="500" fill="hold"/>
                                        <p:tgtEl>
                                          <p:spTgt spid="202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utoUpdateAnimBg="0"/>
      <p:bldP spid="20275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555625"/>
            <a:ext cx="7772400" cy="1250950"/>
          </a:xfrm>
        </p:spPr>
        <p:txBody>
          <a:bodyPr/>
          <a:lstStyle/>
          <a:p>
            <a:r>
              <a:rPr lang="en-US" altLang="ja-JP" sz="3600">
                <a:latin typeface="Times New Roman" panose="02020603050405020304" pitchFamily="18" charset="0"/>
              </a:rPr>
              <a:t>OS</a:t>
            </a:r>
            <a:r>
              <a:rPr lang="ja-JP" altLang="en-US" sz="3600">
                <a:latin typeface="Times New Roman" panose="02020603050405020304" pitchFamily="18" charset="0"/>
              </a:rPr>
              <a:t>の実現法</a:t>
            </a:r>
            <a:br>
              <a:rPr lang="ja-JP" altLang="en-US" sz="3600">
                <a:latin typeface="Times New Roman" panose="02020603050405020304" pitchFamily="18" charset="0"/>
              </a:rPr>
            </a:br>
            <a:r>
              <a:rPr lang="ja-JP" altLang="en-US" sz="4000">
                <a:latin typeface="Times New Roman" panose="02020603050405020304" pitchFamily="18" charset="0"/>
              </a:rPr>
              <a:t>マイクロカーネル</a:t>
            </a:r>
            <a:r>
              <a:rPr lang="ja-JP" altLang="en-US" sz="3600">
                <a:latin typeface="Times New Roman" panose="02020603050405020304" pitchFamily="18" charset="0"/>
              </a:rPr>
              <a:t>(</a:t>
            </a:r>
            <a:r>
              <a:rPr lang="en-US" altLang="ja-JP" sz="3600">
                <a:latin typeface="Times New Roman" panose="02020603050405020304" pitchFamily="18" charset="0"/>
              </a:rPr>
              <a:t>micro</a:t>
            </a:r>
            <a:r>
              <a:rPr lang="ja-JP" altLang="en-US" sz="3600">
                <a:latin typeface="Times New Roman" panose="02020603050405020304" pitchFamily="18" charset="0"/>
              </a:rPr>
              <a:t> </a:t>
            </a:r>
            <a:r>
              <a:rPr lang="en-US" altLang="ja-JP" sz="3600">
                <a:latin typeface="Times New Roman" panose="02020603050405020304" pitchFamily="18" charset="0"/>
              </a:rPr>
              <a:t>kernel)</a:t>
            </a:r>
          </a:p>
        </p:txBody>
      </p:sp>
      <p:sp>
        <p:nvSpPr>
          <p:cNvPr id="203779" name="Rectangle 3"/>
          <p:cNvSpPr>
            <a:spLocks noGrp="1" noChangeArrowheads="1"/>
          </p:cNvSpPr>
          <p:nvPr>
            <p:ph type="body" idx="1"/>
          </p:nvPr>
        </p:nvSpPr>
        <p:spPr>
          <a:xfrm>
            <a:off x="685800" y="1828800"/>
            <a:ext cx="7772400" cy="4191000"/>
          </a:xfrm>
        </p:spPr>
        <p:txBody>
          <a:bodyPr/>
          <a:lstStyle/>
          <a:p>
            <a:pPr>
              <a:buFontTx/>
              <a:buNone/>
            </a:pPr>
            <a:r>
              <a:rPr lang="ja-JP" altLang="en-US">
                <a:latin typeface="Times New Roman" panose="02020603050405020304" pitchFamily="18" charset="0"/>
              </a:rPr>
              <a:t>カーネル+システムサーバで構成</a:t>
            </a:r>
          </a:p>
          <a:p>
            <a:r>
              <a:rPr lang="ja-JP" altLang="en-US">
                <a:latin typeface="Times New Roman" panose="02020603050405020304" pitchFamily="18" charset="0"/>
              </a:rPr>
              <a:t>カーネル</a:t>
            </a:r>
          </a:p>
          <a:p>
            <a:pPr lvl="1"/>
            <a:r>
              <a:rPr lang="ja-JP" altLang="en-US">
                <a:latin typeface="Times New Roman" panose="02020603050405020304" pitchFamily="18" charset="0"/>
              </a:rPr>
              <a:t>割込み処理, スケジューリング, プロセス間通信, メモリ管理等</a:t>
            </a:r>
          </a:p>
          <a:p>
            <a:r>
              <a:rPr lang="ja-JP" altLang="en-US">
                <a:latin typeface="Times New Roman" panose="02020603050405020304" pitchFamily="18" charset="0"/>
              </a:rPr>
              <a:t>システムサーバ </a:t>
            </a:r>
            <a:r>
              <a:rPr lang="ja-JP" altLang="en-US" sz="2800">
                <a:latin typeface="Times New Roman" panose="02020603050405020304" pitchFamily="18" charset="0"/>
              </a:rPr>
              <a:t>(</a:t>
            </a:r>
            <a:r>
              <a:rPr lang="en-US" altLang="ja-JP" sz="2800">
                <a:latin typeface="Times New Roman" panose="02020603050405020304" pitchFamily="18" charset="0"/>
              </a:rPr>
              <a:t>system server)</a:t>
            </a:r>
          </a:p>
          <a:p>
            <a:pPr lvl="1"/>
            <a:r>
              <a:rPr lang="ja-JP" altLang="en-US">
                <a:latin typeface="Times New Roman" panose="02020603050405020304" pitchFamily="18" charset="0"/>
              </a:rPr>
              <a:t>メモリマネージャ, ファイルサーバ, ネームサーバ, デバイスドライバ等</a:t>
            </a:r>
          </a:p>
        </p:txBody>
      </p:sp>
      <p:sp>
        <p:nvSpPr>
          <p:cNvPr id="203780" name="Text Box 4"/>
          <p:cNvSpPr txBox="1">
            <a:spLocks noChangeArrowheads="1"/>
          </p:cNvSpPr>
          <p:nvPr/>
        </p:nvSpPr>
        <p:spPr bwMode="auto">
          <a:xfrm>
            <a:off x="762000" y="5562600"/>
            <a:ext cx="6416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カーネルは必要最低限の機能のみを持つ</a:t>
            </a:r>
          </a:p>
        </p:txBody>
      </p:sp>
      <p:sp>
        <p:nvSpPr>
          <p:cNvPr id="203781" name="Text Box 5"/>
          <p:cNvSpPr txBox="1">
            <a:spLocks noChangeArrowheads="1"/>
          </p:cNvSpPr>
          <p:nvPr/>
        </p:nvSpPr>
        <p:spPr bwMode="auto">
          <a:xfrm>
            <a:off x="838200" y="6172200"/>
            <a:ext cx="3492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クライアント・サーバ型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 calcmode="lin" valueType="num">
                                      <p:cBhvr additive="base">
                                        <p:cTn id="7" dur="500" fill="hold"/>
                                        <p:tgtEl>
                                          <p:spTgt spid="203780"/>
                                        </p:tgtEl>
                                        <p:attrNameLst>
                                          <p:attrName>ppt_x</p:attrName>
                                        </p:attrNameLst>
                                      </p:cBhvr>
                                      <p:tavLst>
                                        <p:tav tm="0">
                                          <p:val>
                                            <p:strVal val="#ppt_x"/>
                                          </p:val>
                                        </p:tav>
                                        <p:tav tm="100000">
                                          <p:val>
                                            <p:strVal val="#ppt_x"/>
                                          </p:val>
                                        </p:tav>
                                      </p:tavLst>
                                    </p:anim>
                                    <p:anim calcmode="lin" valueType="num">
                                      <p:cBhvr additive="base">
                                        <p:cTn id="8" dur="500" fill="hold"/>
                                        <p:tgtEl>
                                          <p:spTgt spid="2037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781"/>
                                        </p:tgtEl>
                                        <p:attrNameLst>
                                          <p:attrName>style.visibility</p:attrName>
                                        </p:attrNameLst>
                                      </p:cBhvr>
                                      <p:to>
                                        <p:strVal val="visible"/>
                                      </p:to>
                                    </p:set>
                                    <p:anim calcmode="lin" valueType="num">
                                      <p:cBhvr additive="base">
                                        <p:cTn id="13" dur="500" fill="hold"/>
                                        <p:tgtEl>
                                          <p:spTgt spid="203781"/>
                                        </p:tgtEl>
                                        <p:attrNameLst>
                                          <p:attrName>ppt_x</p:attrName>
                                        </p:attrNameLst>
                                      </p:cBhvr>
                                      <p:tavLst>
                                        <p:tav tm="0">
                                          <p:val>
                                            <p:strVal val="#ppt_x"/>
                                          </p:val>
                                        </p:tav>
                                        <p:tav tm="100000">
                                          <p:val>
                                            <p:strVal val="#ppt_x"/>
                                          </p:val>
                                        </p:tav>
                                      </p:tavLst>
                                    </p:anim>
                                    <p:anim calcmode="lin" valueType="num">
                                      <p:cBhvr additive="base">
                                        <p:cTn id="14" dur="500" fill="hold"/>
                                        <p:tgtEl>
                                          <p:spTgt spid="203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utoUpdateAnimBg="0"/>
      <p:bldP spid="20378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555625"/>
            <a:ext cx="7772400" cy="1250950"/>
          </a:xfrm>
        </p:spPr>
        <p:txBody>
          <a:bodyPr/>
          <a:lstStyle/>
          <a:p>
            <a:r>
              <a:rPr lang="en-US" altLang="ja-JP" sz="3600">
                <a:latin typeface="Times New Roman" panose="02020603050405020304" pitchFamily="18" charset="0"/>
              </a:rPr>
              <a:t>OS</a:t>
            </a:r>
            <a:r>
              <a:rPr lang="ja-JP" altLang="en-US" sz="3600">
                <a:latin typeface="Times New Roman" panose="02020603050405020304" pitchFamily="18" charset="0"/>
              </a:rPr>
              <a:t>の実現法</a:t>
            </a:r>
            <a:br>
              <a:rPr lang="ja-JP" altLang="en-US" sz="3600">
                <a:latin typeface="Times New Roman" panose="02020603050405020304" pitchFamily="18" charset="0"/>
              </a:rPr>
            </a:br>
            <a:r>
              <a:rPr lang="ja-JP" altLang="en-US" sz="4000">
                <a:latin typeface="Times New Roman" panose="02020603050405020304" pitchFamily="18" charset="0"/>
              </a:rPr>
              <a:t>マイクロカーネル</a:t>
            </a:r>
          </a:p>
        </p:txBody>
      </p:sp>
      <p:sp>
        <p:nvSpPr>
          <p:cNvPr id="204803" name="Rectangle 3"/>
          <p:cNvSpPr>
            <a:spLocks noChangeArrowheads="1"/>
          </p:cNvSpPr>
          <p:nvPr/>
        </p:nvSpPr>
        <p:spPr bwMode="auto">
          <a:xfrm>
            <a:off x="1600200" y="2362200"/>
            <a:ext cx="487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804" name="Text Box 4"/>
          <p:cNvSpPr txBox="1">
            <a:spLocks noChangeArrowheads="1"/>
          </p:cNvSpPr>
          <p:nvPr/>
        </p:nvSpPr>
        <p:spPr bwMode="auto">
          <a:xfrm>
            <a:off x="1295400" y="1905000"/>
            <a:ext cx="55386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アプリケーションプログラム(ユーザモード)</a:t>
            </a:r>
          </a:p>
        </p:txBody>
      </p:sp>
      <p:sp>
        <p:nvSpPr>
          <p:cNvPr id="204805" name="Rectangle 5"/>
          <p:cNvSpPr>
            <a:spLocks noChangeArrowheads="1"/>
          </p:cNvSpPr>
          <p:nvPr/>
        </p:nvSpPr>
        <p:spPr bwMode="auto">
          <a:xfrm>
            <a:off x="1600200" y="5791200"/>
            <a:ext cx="4876800" cy="1066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806" name="Text Box 6"/>
          <p:cNvSpPr txBox="1">
            <a:spLocks noChangeArrowheads="1"/>
          </p:cNvSpPr>
          <p:nvPr/>
        </p:nvSpPr>
        <p:spPr bwMode="auto">
          <a:xfrm>
            <a:off x="1219200" y="5257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マイクロカーネル(カーネルモード)</a:t>
            </a:r>
          </a:p>
        </p:txBody>
      </p:sp>
      <p:sp>
        <p:nvSpPr>
          <p:cNvPr id="204807" name="Rectangle 7"/>
          <p:cNvSpPr>
            <a:spLocks noChangeArrowheads="1"/>
          </p:cNvSpPr>
          <p:nvPr/>
        </p:nvSpPr>
        <p:spPr bwMode="auto">
          <a:xfrm>
            <a:off x="1676400" y="6096000"/>
            <a:ext cx="22860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割込みハンドラ</a:t>
            </a:r>
          </a:p>
        </p:txBody>
      </p:sp>
      <p:sp>
        <p:nvSpPr>
          <p:cNvPr id="204808" name="Rectangle 8"/>
          <p:cNvSpPr>
            <a:spLocks noChangeArrowheads="1"/>
          </p:cNvSpPr>
          <p:nvPr/>
        </p:nvSpPr>
        <p:spPr bwMode="auto">
          <a:xfrm>
            <a:off x="4114800" y="6096000"/>
            <a:ext cx="22860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ディスパッチャ</a:t>
            </a:r>
          </a:p>
        </p:txBody>
      </p:sp>
      <p:sp>
        <p:nvSpPr>
          <p:cNvPr id="204809" name="Line 9"/>
          <p:cNvSpPr>
            <a:spLocks noChangeShapeType="1"/>
          </p:cNvSpPr>
          <p:nvPr/>
        </p:nvSpPr>
        <p:spPr bwMode="auto">
          <a:xfrm>
            <a:off x="1600200" y="2590800"/>
            <a:ext cx="12192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10" name="Rectangle 10"/>
          <p:cNvSpPr>
            <a:spLocks noChangeArrowheads="1"/>
          </p:cNvSpPr>
          <p:nvPr/>
        </p:nvSpPr>
        <p:spPr bwMode="auto">
          <a:xfrm>
            <a:off x="2819400" y="2362200"/>
            <a:ext cx="762000" cy="533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rgbClr val="000000"/>
                </a:solidFill>
              </a:rPr>
              <a:t>SC#k</a:t>
            </a:r>
          </a:p>
        </p:txBody>
      </p:sp>
      <p:sp>
        <p:nvSpPr>
          <p:cNvPr id="204811" name="Line 11"/>
          <p:cNvSpPr>
            <a:spLocks noChangeShapeType="1"/>
          </p:cNvSpPr>
          <p:nvPr/>
        </p:nvSpPr>
        <p:spPr bwMode="auto">
          <a:xfrm>
            <a:off x="3581400" y="2590800"/>
            <a:ext cx="8382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204812" name="Group 12"/>
          <p:cNvGrpSpPr>
            <a:grpSpLocks/>
          </p:cNvGrpSpPr>
          <p:nvPr/>
        </p:nvGrpSpPr>
        <p:grpSpPr bwMode="auto">
          <a:xfrm>
            <a:off x="1371600" y="2971800"/>
            <a:ext cx="5105400" cy="2209800"/>
            <a:chOff x="864" y="1872"/>
            <a:chExt cx="3216" cy="1392"/>
          </a:xfrm>
        </p:grpSpPr>
        <p:sp>
          <p:nvSpPr>
            <p:cNvPr id="204813" name="Rectangle 13"/>
            <p:cNvSpPr>
              <a:spLocks noChangeArrowheads="1"/>
            </p:cNvSpPr>
            <p:nvPr/>
          </p:nvSpPr>
          <p:spPr bwMode="auto">
            <a:xfrm>
              <a:off x="1008" y="2160"/>
              <a:ext cx="3072"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814" name="Text Box 14"/>
            <p:cNvSpPr txBox="1">
              <a:spLocks noChangeArrowheads="1"/>
            </p:cNvSpPr>
            <p:nvPr/>
          </p:nvSpPr>
          <p:spPr bwMode="auto">
            <a:xfrm>
              <a:off x="864" y="1872"/>
              <a:ext cx="2765" cy="288"/>
            </a:xfrm>
            <a:prstGeom prst="rect">
              <a:avLst/>
            </a:prstGeom>
            <a:noFill/>
            <a:ln w="1905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システムサーバ群(ユーザモード)</a:t>
              </a:r>
            </a:p>
          </p:txBody>
        </p:sp>
        <p:sp>
          <p:nvSpPr>
            <p:cNvPr id="204815" name="Rectangle 15"/>
            <p:cNvSpPr>
              <a:spLocks noChangeArrowheads="1"/>
            </p:cNvSpPr>
            <p:nvPr/>
          </p:nvSpPr>
          <p:spPr bwMode="auto">
            <a:xfrm>
              <a:off x="1872" y="2736"/>
              <a:ext cx="1344"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システムサーバ</a:t>
              </a:r>
            </a:p>
          </p:txBody>
        </p:sp>
        <p:sp>
          <p:nvSpPr>
            <p:cNvPr id="204816" name="Rectangle 16"/>
            <p:cNvSpPr>
              <a:spLocks noChangeArrowheads="1"/>
            </p:cNvSpPr>
            <p:nvPr/>
          </p:nvSpPr>
          <p:spPr bwMode="auto">
            <a:xfrm>
              <a:off x="1104" y="2256"/>
              <a:ext cx="1344"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システムサーバ</a:t>
              </a:r>
            </a:p>
          </p:txBody>
        </p:sp>
        <p:sp>
          <p:nvSpPr>
            <p:cNvPr id="204817" name="Rectangle 17"/>
            <p:cNvSpPr>
              <a:spLocks noChangeArrowheads="1"/>
            </p:cNvSpPr>
            <p:nvPr/>
          </p:nvSpPr>
          <p:spPr bwMode="auto">
            <a:xfrm>
              <a:off x="2640" y="2256"/>
              <a:ext cx="1344"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システムサーバ</a:t>
              </a:r>
            </a:p>
          </p:txBody>
        </p:sp>
      </p:grpSp>
      <p:sp>
        <p:nvSpPr>
          <p:cNvPr id="204818" name="Line 18"/>
          <p:cNvSpPr>
            <a:spLocks noChangeShapeType="1"/>
          </p:cNvSpPr>
          <p:nvPr/>
        </p:nvSpPr>
        <p:spPr bwMode="auto">
          <a:xfrm>
            <a:off x="2819400" y="2590800"/>
            <a:ext cx="0" cy="38100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19" name="Line 19"/>
          <p:cNvSpPr>
            <a:spLocks noChangeShapeType="1"/>
          </p:cNvSpPr>
          <p:nvPr/>
        </p:nvSpPr>
        <p:spPr bwMode="auto">
          <a:xfrm flipV="1">
            <a:off x="2895600" y="4648200"/>
            <a:ext cx="1143000" cy="18288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20" name="Line 20"/>
          <p:cNvSpPr>
            <a:spLocks noChangeShapeType="1"/>
          </p:cNvSpPr>
          <p:nvPr/>
        </p:nvSpPr>
        <p:spPr bwMode="auto">
          <a:xfrm>
            <a:off x="2971800" y="3886200"/>
            <a:ext cx="1066800" cy="762000"/>
          </a:xfrm>
          <a:prstGeom prst="line">
            <a:avLst/>
          </a:prstGeom>
          <a:noFill/>
          <a:ln w="38100">
            <a:solidFill>
              <a:srgbClr val="FF99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21" name="Line 21"/>
          <p:cNvSpPr>
            <a:spLocks noChangeShapeType="1"/>
          </p:cNvSpPr>
          <p:nvPr/>
        </p:nvSpPr>
        <p:spPr bwMode="auto">
          <a:xfrm flipH="1">
            <a:off x="4038600" y="3886200"/>
            <a:ext cx="1066800" cy="762000"/>
          </a:xfrm>
          <a:prstGeom prst="line">
            <a:avLst/>
          </a:prstGeom>
          <a:noFill/>
          <a:ln w="38100">
            <a:solidFill>
              <a:srgbClr val="FF99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22" name="Line 22"/>
          <p:cNvSpPr>
            <a:spLocks noChangeShapeType="1"/>
          </p:cNvSpPr>
          <p:nvPr/>
        </p:nvSpPr>
        <p:spPr bwMode="auto">
          <a:xfrm>
            <a:off x="4038600" y="4724400"/>
            <a:ext cx="1219200" cy="16764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23" name="Line 23"/>
          <p:cNvSpPr>
            <a:spLocks noChangeShapeType="1"/>
          </p:cNvSpPr>
          <p:nvPr/>
        </p:nvSpPr>
        <p:spPr bwMode="auto">
          <a:xfrm flipH="1" flipV="1">
            <a:off x="3581400" y="2590800"/>
            <a:ext cx="1752600" cy="37338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12"/>
                                        </p:tgtEl>
                                        <p:attrNameLst>
                                          <p:attrName>style.visibility</p:attrName>
                                        </p:attrNameLst>
                                      </p:cBhvr>
                                      <p:to>
                                        <p:strVal val="visible"/>
                                      </p:to>
                                    </p:set>
                                    <p:animEffect transition="in" filter="checkerboard(across)">
                                      <p:cBhvr>
                                        <p:cTn id="7" dur="500"/>
                                        <p:tgtEl>
                                          <p:spTgt spid="204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09"/>
                                        </p:tgtEl>
                                        <p:attrNameLst>
                                          <p:attrName>style.visibility</p:attrName>
                                        </p:attrNameLst>
                                      </p:cBhvr>
                                      <p:to>
                                        <p:strVal val="visible"/>
                                      </p:to>
                                    </p:set>
                                    <p:animEffect transition="in" filter="wipe(left)">
                                      <p:cBhvr>
                                        <p:cTn id="12" dur="500"/>
                                        <p:tgtEl>
                                          <p:spTgt spid="204809"/>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04810"/>
                                        </p:tgtEl>
                                        <p:attrNameLst>
                                          <p:attrName>style.visibility</p:attrName>
                                        </p:attrNameLst>
                                      </p:cBhvr>
                                      <p:to>
                                        <p:strVal val="visible"/>
                                      </p:to>
                                    </p:set>
                                    <p:animEffect transition="in" filter="checkerboard(across)">
                                      <p:cBhvr>
                                        <p:cTn id="16" dur="500"/>
                                        <p:tgtEl>
                                          <p:spTgt spid="204810"/>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04818"/>
                                        </p:tgtEl>
                                        <p:attrNameLst>
                                          <p:attrName>style.visibility</p:attrName>
                                        </p:attrNameLst>
                                      </p:cBhvr>
                                      <p:to>
                                        <p:strVal val="visible"/>
                                      </p:to>
                                    </p:set>
                                    <p:animEffect transition="in" filter="wipe(up)">
                                      <p:cBhvr>
                                        <p:cTn id="20" dur="500"/>
                                        <p:tgtEl>
                                          <p:spTgt spid="2048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4819"/>
                                        </p:tgtEl>
                                        <p:attrNameLst>
                                          <p:attrName>style.visibility</p:attrName>
                                        </p:attrNameLst>
                                      </p:cBhvr>
                                      <p:to>
                                        <p:strVal val="visible"/>
                                      </p:to>
                                    </p:set>
                                    <p:animEffect transition="in" filter="wipe(down)">
                                      <p:cBhvr>
                                        <p:cTn id="25" dur="500"/>
                                        <p:tgtEl>
                                          <p:spTgt spid="204819"/>
                                        </p:tgtEl>
                                      </p:cBhvr>
                                    </p:animEffect>
                                  </p:childTnLst>
                                </p:cTn>
                              </p:par>
                            </p:childTnLst>
                          </p:cTn>
                        </p:par>
                        <p:par>
                          <p:cTn id="26" fill="hold" nodeType="afterGroup">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204820"/>
                                        </p:tgtEl>
                                        <p:attrNameLst>
                                          <p:attrName>style.visibility</p:attrName>
                                        </p:attrNameLst>
                                      </p:cBhvr>
                                      <p:to>
                                        <p:strVal val="visible"/>
                                      </p:to>
                                    </p:set>
                                    <p:animEffect transition="in" filter="barn(outVertical)">
                                      <p:cBhvr>
                                        <p:cTn id="29" dur="500"/>
                                        <p:tgtEl>
                                          <p:spTgt spid="204820"/>
                                        </p:tgtEl>
                                      </p:cBhvr>
                                    </p:animEffect>
                                  </p:childTnLst>
                                </p:cTn>
                              </p:par>
                            </p:childTnLst>
                          </p:cTn>
                        </p:par>
                        <p:par>
                          <p:cTn id="30" fill="hold" nodeType="afterGroup">
                            <p:stCondLst>
                              <p:cond delay="1000"/>
                            </p:stCondLst>
                            <p:childTnLst>
                              <p:par>
                                <p:cTn id="31" presetID="16" presetClass="entr" presetSubtype="37" fill="hold" grpId="0" nodeType="afterEffect">
                                  <p:stCondLst>
                                    <p:cond delay="0"/>
                                  </p:stCondLst>
                                  <p:childTnLst>
                                    <p:set>
                                      <p:cBhvr>
                                        <p:cTn id="32" dur="1" fill="hold">
                                          <p:stCondLst>
                                            <p:cond delay="0"/>
                                          </p:stCondLst>
                                        </p:cTn>
                                        <p:tgtEl>
                                          <p:spTgt spid="204821"/>
                                        </p:tgtEl>
                                        <p:attrNameLst>
                                          <p:attrName>style.visibility</p:attrName>
                                        </p:attrNameLst>
                                      </p:cBhvr>
                                      <p:to>
                                        <p:strVal val="visible"/>
                                      </p:to>
                                    </p:set>
                                    <p:animEffect transition="in" filter="barn(outVertical)">
                                      <p:cBhvr>
                                        <p:cTn id="33" dur="500"/>
                                        <p:tgtEl>
                                          <p:spTgt spid="204821"/>
                                        </p:tgtEl>
                                      </p:cBhvr>
                                    </p:animEffect>
                                  </p:childTnLst>
                                </p:cTn>
                              </p:par>
                            </p:childTnLst>
                          </p:cTn>
                        </p:par>
                        <p:par>
                          <p:cTn id="34" fill="hold" nodeType="afterGroup">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204822"/>
                                        </p:tgtEl>
                                        <p:attrNameLst>
                                          <p:attrName>style.visibility</p:attrName>
                                        </p:attrNameLst>
                                      </p:cBhvr>
                                      <p:to>
                                        <p:strVal val="visible"/>
                                      </p:to>
                                    </p:set>
                                    <p:animEffect transition="in" filter="wipe(up)">
                                      <p:cBhvr>
                                        <p:cTn id="37" dur="500"/>
                                        <p:tgtEl>
                                          <p:spTgt spid="204822"/>
                                        </p:tgtEl>
                                      </p:cBhvr>
                                    </p:animEffect>
                                  </p:childTnLst>
                                </p:cTn>
                              </p:par>
                            </p:childTnLst>
                          </p:cTn>
                        </p:par>
                        <p:par>
                          <p:cTn id="38" fill="hold" nodeType="afterGroup">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204823"/>
                                        </p:tgtEl>
                                        <p:attrNameLst>
                                          <p:attrName>style.visibility</p:attrName>
                                        </p:attrNameLst>
                                      </p:cBhvr>
                                      <p:to>
                                        <p:strVal val="visible"/>
                                      </p:to>
                                    </p:set>
                                    <p:animEffect transition="in" filter="wipe(down)">
                                      <p:cBhvr>
                                        <p:cTn id="41" dur="500"/>
                                        <p:tgtEl>
                                          <p:spTgt spid="20482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04811"/>
                                        </p:tgtEl>
                                        <p:attrNameLst>
                                          <p:attrName>style.visibility</p:attrName>
                                        </p:attrNameLst>
                                      </p:cBhvr>
                                      <p:to>
                                        <p:strVal val="visible"/>
                                      </p:to>
                                    </p:set>
                                    <p:animEffect transition="in" filter="wipe(left)">
                                      <p:cBhvr>
                                        <p:cTn id="46" dur="500"/>
                                        <p:tgtEl>
                                          <p:spTgt spid="204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9" grpId="0" animBg="1"/>
      <p:bldP spid="204810" grpId="0" animBg="1" autoUpdateAnimBg="0"/>
      <p:bldP spid="204811" grpId="0" animBg="1"/>
      <p:bldP spid="204818" grpId="0" animBg="1"/>
      <p:bldP spid="204819" grpId="0" animBg="1"/>
      <p:bldP spid="204820" grpId="0" animBg="1"/>
      <p:bldP spid="204821" grpId="0" animBg="1"/>
      <p:bldP spid="204822" grpId="0" animBg="1"/>
      <p:bldP spid="2048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5800" y="800100"/>
            <a:ext cx="7772400" cy="762000"/>
          </a:xfrm>
        </p:spPr>
        <p:txBody>
          <a:bodyPr/>
          <a:lstStyle/>
          <a:p>
            <a:r>
              <a:rPr lang="ja-JP" altLang="en-US"/>
              <a:t>プログラムの実行中の動作</a:t>
            </a:r>
          </a:p>
        </p:txBody>
      </p:sp>
      <p:sp>
        <p:nvSpPr>
          <p:cNvPr id="157699" name="Rectangle 3"/>
          <p:cNvSpPr>
            <a:spLocks noChangeArrowheads="1"/>
          </p:cNvSpPr>
          <p:nvPr/>
        </p:nvSpPr>
        <p:spPr bwMode="auto">
          <a:xfrm>
            <a:off x="1447800" y="2590800"/>
            <a:ext cx="7467600" cy="2057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7701" name="Line 5"/>
          <p:cNvSpPr>
            <a:spLocks noChangeShapeType="1"/>
          </p:cNvSpPr>
          <p:nvPr/>
        </p:nvSpPr>
        <p:spPr bwMode="auto">
          <a:xfrm>
            <a:off x="1524000" y="3505200"/>
            <a:ext cx="1066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02" name="AutoShape 6"/>
          <p:cNvSpPr>
            <a:spLocks noChangeArrowheads="1"/>
          </p:cNvSpPr>
          <p:nvPr/>
        </p:nvSpPr>
        <p:spPr bwMode="auto">
          <a:xfrm>
            <a:off x="1905000" y="2743200"/>
            <a:ext cx="3276600" cy="533400"/>
          </a:xfrm>
          <a:prstGeom prst="wedgeRoundRectCallout">
            <a:avLst>
              <a:gd name="adj1" fmla="val -28829"/>
              <a:gd name="adj2" fmla="val 90181"/>
              <a:gd name="adj3" fmla="val 16667"/>
            </a:avLst>
          </a:prstGeom>
          <a:solidFill>
            <a:schemeClr val="accent5">
              <a:lumMod val="10000"/>
            </a:schemeClr>
          </a:solidFill>
          <a:ln w="19050">
            <a:solidFill>
              <a:schemeClr val="tx1"/>
            </a:solidFill>
            <a:miter lim="800000"/>
            <a:headEnd/>
            <a:tailEnd/>
          </a:ln>
          <a:effectLst/>
        </p:spPr>
        <p:txBody>
          <a:bodyPr/>
          <a:lstStyle/>
          <a:p>
            <a:pPr algn="ctr"/>
            <a:r>
              <a:rPr lang="ja-JP" altLang="en-US"/>
              <a:t>キーボードからの入力</a:t>
            </a:r>
          </a:p>
        </p:txBody>
      </p:sp>
      <p:sp>
        <p:nvSpPr>
          <p:cNvPr id="157703" name="Line 7"/>
          <p:cNvSpPr>
            <a:spLocks noChangeShapeType="1"/>
          </p:cNvSpPr>
          <p:nvPr/>
        </p:nvSpPr>
        <p:spPr bwMode="auto">
          <a:xfrm>
            <a:off x="4419600" y="3505200"/>
            <a:ext cx="1905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04" name="AutoShape 8"/>
          <p:cNvSpPr>
            <a:spLocks noChangeArrowheads="1"/>
          </p:cNvSpPr>
          <p:nvPr/>
        </p:nvSpPr>
        <p:spPr bwMode="auto">
          <a:xfrm>
            <a:off x="6172200" y="2667000"/>
            <a:ext cx="2514600" cy="533400"/>
          </a:xfrm>
          <a:prstGeom prst="wedgeRoundRectCallout">
            <a:avLst>
              <a:gd name="adj1" fmla="val -43056"/>
              <a:gd name="adj2" fmla="val 102083"/>
              <a:gd name="adj3" fmla="val 16667"/>
            </a:avLst>
          </a:prstGeom>
          <a:solidFill>
            <a:schemeClr val="accent5">
              <a:lumMod val="10000"/>
            </a:schemeClr>
          </a:solidFill>
          <a:ln w="19050">
            <a:solidFill>
              <a:schemeClr val="tx1"/>
            </a:solidFill>
            <a:miter lim="800000"/>
            <a:headEnd/>
            <a:tailEnd/>
          </a:ln>
          <a:effectLst/>
        </p:spPr>
        <p:txBody>
          <a:bodyPr/>
          <a:lstStyle/>
          <a:p>
            <a:pPr algn="ctr"/>
            <a:r>
              <a:rPr lang="ja-JP" altLang="en-US"/>
              <a:t>画面への出力</a:t>
            </a:r>
            <a:endParaRPr lang="en-US" altLang="ja-JP"/>
          </a:p>
        </p:txBody>
      </p:sp>
      <p:sp>
        <p:nvSpPr>
          <p:cNvPr id="157705" name="Line 9"/>
          <p:cNvSpPr>
            <a:spLocks noChangeShapeType="1"/>
          </p:cNvSpPr>
          <p:nvPr/>
        </p:nvSpPr>
        <p:spPr bwMode="auto">
          <a:xfrm>
            <a:off x="7543800" y="3505200"/>
            <a:ext cx="1295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06" name="AutoShape 10"/>
          <p:cNvSpPr>
            <a:spLocks noChangeArrowheads="1"/>
          </p:cNvSpPr>
          <p:nvPr/>
        </p:nvSpPr>
        <p:spPr bwMode="auto">
          <a:xfrm>
            <a:off x="2590800" y="3810000"/>
            <a:ext cx="1828800" cy="685800"/>
          </a:xfrm>
          <a:prstGeom prst="leftRightArrow">
            <a:avLst>
              <a:gd name="adj1" fmla="val 50000"/>
              <a:gd name="adj2" fmla="val 53333"/>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遊び</a:t>
            </a:r>
          </a:p>
        </p:txBody>
      </p:sp>
      <p:sp>
        <p:nvSpPr>
          <p:cNvPr id="157707" name="AutoShape 11"/>
          <p:cNvSpPr>
            <a:spLocks noChangeArrowheads="1"/>
          </p:cNvSpPr>
          <p:nvPr/>
        </p:nvSpPr>
        <p:spPr bwMode="auto">
          <a:xfrm>
            <a:off x="6324600" y="3810000"/>
            <a:ext cx="1219200" cy="685800"/>
          </a:xfrm>
          <a:prstGeom prst="leftRightArrow">
            <a:avLst>
              <a:gd name="adj1" fmla="val 50000"/>
              <a:gd name="adj2" fmla="val 35556"/>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遊び</a:t>
            </a:r>
          </a:p>
        </p:txBody>
      </p:sp>
      <p:sp>
        <p:nvSpPr>
          <p:cNvPr id="157708" name="Text Box 12"/>
          <p:cNvSpPr txBox="1">
            <a:spLocks noChangeArrowheads="1"/>
          </p:cNvSpPr>
          <p:nvPr/>
        </p:nvSpPr>
        <p:spPr bwMode="auto">
          <a:xfrm>
            <a:off x="0" y="3276600"/>
            <a:ext cx="14335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200"/>
              <a:t>プログラム</a:t>
            </a:r>
          </a:p>
        </p:txBody>
      </p:sp>
      <p:sp>
        <p:nvSpPr>
          <p:cNvPr id="157709" name="Rectangle 13"/>
          <p:cNvSpPr>
            <a:spLocks noChangeArrowheads="1"/>
          </p:cNvSpPr>
          <p:nvPr/>
        </p:nvSpPr>
        <p:spPr bwMode="auto">
          <a:xfrm>
            <a:off x="1447800" y="5105400"/>
            <a:ext cx="7467600" cy="1219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7711" name="Line 15"/>
          <p:cNvSpPr>
            <a:spLocks noChangeShapeType="1"/>
          </p:cNvSpPr>
          <p:nvPr/>
        </p:nvSpPr>
        <p:spPr bwMode="auto">
          <a:xfrm>
            <a:off x="2590800" y="5486400"/>
            <a:ext cx="18288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12" name="AutoShape 16"/>
          <p:cNvSpPr>
            <a:spLocks noChangeArrowheads="1"/>
          </p:cNvSpPr>
          <p:nvPr/>
        </p:nvSpPr>
        <p:spPr bwMode="auto">
          <a:xfrm>
            <a:off x="3657600" y="5715000"/>
            <a:ext cx="1828800" cy="457200"/>
          </a:xfrm>
          <a:prstGeom prst="wedgeRoundRectCallout">
            <a:avLst>
              <a:gd name="adj1" fmla="val -42968"/>
              <a:gd name="adj2" fmla="val -104167"/>
              <a:gd name="adj3" fmla="val 16667"/>
            </a:avLst>
          </a:prstGeom>
          <a:solidFill>
            <a:schemeClr val="accent5">
              <a:lumMod val="10000"/>
            </a:schemeClr>
          </a:solidFill>
          <a:ln w="19050">
            <a:solidFill>
              <a:schemeClr val="tx1"/>
            </a:solidFill>
            <a:miter lim="800000"/>
            <a:headEnd/>
            <a:tailEnd/>
          </a:ln>
          <a:effectLst/>
        </p:spPr>
        <p:txBody>
          <a:bodyPr/>
          <a:lstStyle/>
          <a:p>
            <a:pPr algn="ctr"/>
            <a:r>
              <a:rPr lang="ja-JP" altLang="en-US" dirty="0"/>
              <a:t>入力処理</a:t>
            </a:r>
          </a:p>
        </p:txBody>
      </p:sp>
      <p:sp>
        <p:nvSpPr>
          <p:cNvPr id="157713" name="Line 17"/>
          <p:cNvSpPr>
            <a:spLocks noChangeShapeType="1"/>
          </p:cNvSpPr>
          <p:nvPr/>
        </p:nvSpPr>
        <p:spPr bwMode="auto">
          <a:xfrm>
            <a:off x="6324600" y="5486400"/>
            <a:ext cx="12192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14" name="AutoShape 18"/>
          <p:cNvSpPr>
            <a:spLocks noChangeArrowheads="1"/>
          </p:cNvSpPr>
          <p:nvPr/>
        </p:nvSpPr>
        <p:spPr bwMode="auto">
          <a:xfrm>
            <a:off x="6553200" y="5715000"/>
            <a:ext cx="1828800" cy="457200"/>
          </a:xfrm>
          <a:prstGeom prst="wedgeRoundRectCallout">
            <a:avLst>
              <a:gd name="adj1" fmla="val -30727"/>
              <a:gd name="adj2" fmla="val -91319"/>
              <a:gd name="adj3" fmla="val 16667"/>
            </a:avLst>
          </a:prstGeom>
          <a:solidFill>
            <a:schemeClr val="accent5">
              <a:lumMod val="10000"/>
            </a:schemeClr>
          </a:solidFill>
          <a:ln w="19050">
            <a:solidFill>
              <a:schemeClr val="tx1"/>
            </a:solidFill>
            <a:miter lim="800000"/>
            <a:headEnd/>
            <a:tailEnd/>
          </a:ln>
          <a:effectLst/>
        </p:spPr>
        <p:txBody>
          <a:bodyPr/>
          <a:lstStyle/>
          <a:p>
            <a:pPr algn="ctr"/>
            <a:r>
              <a:rPr lang="ja-JP" altLang="en-US" dirty="0"/>
              <a:t>出力処理</a:t>
            </a:r>
          </a:p>
        </p:txBody>
      </p:sp>
      <p:sp>
        <p:nvSpPr>
          <p:cNvPr id="157715" name="Line 19"/>
          <p:cNvSpPr>
            <a:spLocks noChangeShapeType="1"/>
          </p:cNvSpPr>
          <p:nvPr/>
        </p:nvSpPr>
        <p:spPr bwMode="auto">
          <a:xfrm flipV="1">
            <a:off x="2590800" y="3505200"/>
            <a:ext cx="0" cy="1981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16" name="Line 20"/>
          <p:cNvSpPr>
            <a:spLocks noChangeShapeType="1"/>
          </p:cNvSpPr>
          <p:nvPr/>
        </p:nvSpPr>
        <p:spPr bwMode="auto">
          <a:xfrm>
            <a:off x="4419600" y="3505200"/>
            <a:ext cx="0" cy="1981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17" name="Line 21"/>
          <p:cNvSpPr>
            <a:spLocks noChangeShapeType="1"/>
          </p:cNvSpPr>
          <p:nvPr/>
        </p:nvSpPr>
        <p:spPr bwMode="auto">
          <a:xfrm flipV="1">
            <a:off x="6324600" y="3505200"/>
            <a:ext cx="0" cy="1981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18" name="Line 22"/>
          <p:cNvSpPr>
            <a:spLocks noChangeShapeType="1"/>
          </p:cNvSpPr>
          <p:nvPr/>
        </p:nvSpPr>
        <p:spPr bwMode="auto">
          <a:xfrm>
            <a:off x="7543800" y="3505200"/>
            <a:ext cx="0" cy="1981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19" name="Text Box 23"/>
          <p:cNvSpPr txBox="1">
            <a:spLocks noChangeArrowheads="1"/>
          </p:cNvSpPr>
          <p:nvPr/>
        </p:nvSpPr>
        <p:spPr bwMode="auto">
          <a:xfrm>
            <a:off x="2438400" y="6338888"/>
            <a:ext cx="4778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a:t>CPU</a:t>
            </a:r>
            <a:r>
              <a:rPr lang="ja-JP" altLang="en-US" sz="2800"/>
              <a:t>の遊び時間ができてしまう</a:t>
            </a:r>
          </a:p>
        </p:txBody>
      </p:sp>
      <p:pic>
        <p:nvPicPr>
          <p:cNvPr id="157720" name="Picture 24" descr="C:\Documents and Settings\takasi-i\My Documents\OS\image\キーボード.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10200"/>
            <a:ext cx="1314450" cy="503238"/>
          </a:xfrm>
          <a:prstGeom prst="rect">
            <a:avLst/>
          </a:prstGeom>
          <a:noFill/>
          <a:extLst>
            <a:ext uri="{909E8E84-426E-40DD-AFC4-6F175D3DCCD1}">
              <a14:hiddenFill xmlns:a14="http://schemas.microsoft.com/office/drawing/2010/main">
                <a:solidFill>
                  <a:srgbClr val="FFFFFF"/>
                </a:solidFill>
              </a14:hiddenFill>
            </a:ext>
          </a:extLst>
        </p:spPr>
      </p:pic>
      <p:sp>
        <p:nvSpPr>
          <p:cNvPr id="157721" name="Text Box 25"/>
          <p:cNvSpPr txBox="1">
            <a:spLocks noChangeArrowheads="1"/>
          </p:cNvSpPr>
          <p:nvPr/>
        </p:nvSpPr>
        <p:spPr bwMode="auto">
          <a:xfrm>
            <a:off x="304800" y="2514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CPU</a:t>
            </a:r>
          </a:p>
        </p:txBody>
      </p:sp>
      <p:sp>
        <p:nvSpPr>
          <p:cNvPr id="157722" name="Text Box 26"/>
          <p:cNvSpPr txBox="1">
            <a:spLocks noChangeArrowheads="1"/>
          </p:cNvSpPr>
          <p:nvPr/>
        </p:nvSpPr>
        <p:spPr bwMode="auto">
          <a:xfrm>
            <a:off x="228600" y="4876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r>
              <a:rPr lang="ja-JP" altLang="en-US"/>
              <a:t>装置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01"/>
                                        </p:tgtEl>
                                        <p:attrNameLst>
                                          <p:attrName>style.visibility</p:attrName>
                                        </p:attrNameLst>
                                      </p:cBhvr>
                                      <p:to>
                                        <p:strVal val="visible"/>
                                      </p:to>
                                    </p:set>
                                    <p:animEffect transition="in" filter="wipe(left)">
                                      <p:cBhvr>
                                        <p:cTn id="7" dur="500"/>
                                        <p:tgtEl>
                                          <p:spTgt spid="157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7702"/>
                                        </p:tgtEl>
                                        <p:attrNameLst>
                                          <p:attrName>style.visibility</p:attrName>
                                        </p:attrNameLst>
                                      </p:cBhvr>
                                      <p:to>
                                        <p:strVal val="visible"/>
                                      </p:to>
                                    </p:set>
                                    <p:animEffect transition="in" filter="checkerboard(across)">
                                      <p:cBhvr>
                                        <p:cTn id="12" dur="500"/>
                                        <p:tgtEl>
                                          <p:spTgt spid="157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7715"/>
                                        </p:tgtEl>
                                        <p:attrNameLst>
                                          <p:attrName>style.visibility</p:attrName>
                                        </p:attrNameLst>
                                      </p:cBhvr>
                                      <p:to>
                                        <p:strVal val="visible"/>
                                      </p:to>
                                    </p:set>
                                    <p:animEffect transition="in" filter="wipe(up)">
                                      <p:cBhvr>
                                        <p:cTn id="17" dur="500"/>
                                        <p:tgtEl>
                                          <p:spTgt spid="1577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7711"/>
                                        </p:tgtEl>
                                        <p:attrNameLst>
                                          <p:attrName>style.visibility</p:attrName>
                                        </p:attrNameLst>
                                      </p:cBhvr>
                                      <p:to>
                                        <p:strVal val="visible"/>
                                      </p:to>
                                    </p:set>
                                    <p:animEffect transition="in" filter="wipe(left)">
                                      <p:cBhvr>
                                        <p:cTn id="22" dur="500"/>
                                        <p:tgtEl>
                                          <p:spTgt spid="1577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7712"/>
                                        </p:tgtEl>
                                        <p:attrNameLst>
                                          <p:attrName>style.visibility</p:attrName>
                                        </p:attrNameLst>
                                      </p:cBhvr>
                                      <p:to>
                                        <p:strVal val="visible"/>
                                      </p:to>
                                    </p:set>
                                    <p:animEffect transition="in" filter="checkerboard(across)">
                                      <p:cBhvr>
                                        <p:cTn id="27" dur="500"/>
                                        <p:tgtEl>
                                          <p:spTgt spid="1577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7716"/>
                                        </p:tgtEl>
                                        <p:attrNameLst>
                                          <p:attrName>style.visibility</p:attrName>
                                        </p:attrNameLst>
                                      </p:cBhvr>
                                      <p:to>
                                        <p:strVal val="visible"/>
                                      </p:to>
                                    </p:set>
                                    <p:animEffect transition="in" filter="wipe(down)">
                                      <p:cBhvr>
                                        <p:cTn id="32" dur="500"/>
                                        <p:tgtEl>
                                          <p:spTgt spid="1577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7703"/>
                                        </p:tgtEl>
                                        <p:attrNameLst>
                                          <p:attrName>style.visibility</p:attrName>
                                        </p:attrNameLst>
                                      </p:cBhvr>
                                      <p:to>
                                        <p:strVal val="visible"/>
                                      </p:to>
                                    </p:set>
                                    <p:animEffect transition="in" filter="wipe(left)">
                                      <p:cBhvr>
                                        <p:cTn id="37" dur="500"/>
                                        <p:tgtEl>
                                          <p:spTgt spid="15770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7704"/>
                                        </p:tgtEl>
                                        <p:attrNameLst>
                                          <p:attrName>style.visibility</p:attrName>
                                        </p:attrNameLst>
                                      </p:cBhvr>
                                      <p:to>
                                        <p:strVal val="visible"/>
                                      </p:to>
                                    </p:set>
                                    <p:animEffect transition="in" filter="checkerboard(across)">
                                      <p:cBhvr>
                                        <p:cTn id="42" dur="500"/>
                                        <p:tgtEl>
                                          <p:spTgt spid="15770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57717"/>
                                        </p:tgtEl>
                                        <p:attrNameLst>
                                          <p:attrName>style.visibility</p:attrName>
                                        </p:attrNameLst>
                                      </p:cBhvr>
                                      <p:to>
                                        <p:strVal val="visible"/>
                                      </p:to>
                                    </p:set>
                                    <p:animEffect transition="in" filter="wipe(up)">
                                      <p:cBhvr>
                                        <p:cTn id="47" dur="500"/>
                                        <p:tgtEl>
                                          <p:spTgt spid="1577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7713"/>
                                        </p:tgtEl>
                                        <p:attrNameLst>
                                          <p:attrName>style.visibility</p:attrName>
                                        </p:attrNameLst>
                                      </p:cBhvr>
                                      <p:to>
                                        <p:strVal val="visible"/>
                                      </p:to>
                                    </p:set>
                                    <p:animEffect transition="in" filter="wipe(left)">
                                      <p:cBhvr>
                                        <p:cTn id="52" dur="500"/>
                                        <p:tgtEl>
                                          <p:spTgt spid="1577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7714"/>
                                        </p:tgtEl>
                                        <p:attrNameLst>
                                          <p:attrName>style.visibility</p:attrName>
                                        </p:attrNameLst>
                                      </p:cBhvr>
                                      <p:to>
                                        <p:strVal val="visible"/>
                                      </p:to>
                                    </p:set>
                                    <p:animEffect transition="in" filter="checkerboard(across)">
                                      <p:cBhvr>
                                        <p:cTn id="57" dur="500"/>
                                        <p:tgtEl>
                                          <p:spTgt spid="1577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7718"/>
                                        </p:tgtEl>
                                        <p:attrNameLst>
                                          <p:attrName>style.visibility</p:attrName>
                                        </p:attrNameLst>
                                      </p:cBhvr>
                                      <p:to>
                                        <p:strVal val="visible"/>
                                      </p:to>
                                    </p:set>
                                    <p:animEffect transition="in" filter="wipe(down)">
                                      <p:cBhvr>
                                        <p:cTn id="62" dur="500"/>
                                        <p:tgtEl>
                                          <p:spTgt spid="1577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7705"/>
                                        </p:tgtEl>
                                        <p:attrNameLst>
                                          <p:attrName>style.visibility</p:attrName>
                                        </p:attrNameLst>
                                      </p:cBhvr>
                                      <p:to>
                                        <p:strVal val="visible"/>
                                      </p:to>
                                    </p:set>
                                    <p:animEffect transition="in" filter="wipe(left)">
                                      <p:cBhvr>
                                        <p:cTn id="67" dur="500"/>
                                        <p:tgtEl>
                                          <p:spTgt spid="15770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157706"/>
                                        </p:tgtEl>
                                        <p:attrNameLst>
                                          <p:attrName>style.visibility</p:attrName>
                                        </p:attrNameLst>
                                      </p:cBhvr>
                                      <p:to>
                                        <p:strVal val="visible"/>
                                      </p:to>
                                    </p:set>
                                    <p:animEffect transition="in" filter="barn(outVertical)">
                                      <p:cBhvr>
                                        <p:cTn id="72" dur="500"/>
                                        <p:tgtEl>
                                          <p:spTgt spid="157706"/>
                                        </p:tgtEl>
                                      </p:cBhvr>
                                    </p:animEffect>
                                  </p:childTnLst>
                                </p:cTn>
                              </p:par>
                            </p:childTnLst>
                          </p:cTn>
                        </p:par>
                        <p:par>
                          <p:cTn id="73" fill="hold" nodeType="afterGroup">
                            <p:stCondLst>
                              <p:cond delay="500"/>
                            </p:stCondLst>
                            <p:childTnLst>
                              <p:par>
                                <p:cTn id="74" presetID="16" presetClass="entr" presetSubtype="37" fill="hold" grpId="0" nodeType="afterEffect">
                                  <p:stCondLst>
                                    <p:cond delay="0"/>
                                  </p:stCondLst>
                                  <p:childTnLst>
                                    <p:set>
                                      <p:cBhvr>
                                        <p:cTn id="75" dur="1" fill="hold">
                                          <p:stCondLst>
                                            <p:cond delay="0"/>
                                          </p:stCondLst>
                                        </p:cTn>
                                        <p:tgtEl>
                                          <p:spTgt spid="157707"/>
                                        </p:tgtEl>
                                        <p:attrNameLst>
                                          <p:attrName>style.visibility</p:attrName>
                                        </p:attrNameLst>
                                      </p:cBhvr>
                                      <p:to>
                                        <p:strVal val="visible"/>
                                      </p:to>
                                    </p:set>
                                    <p:animEffect transition="in" filter="barn(outVertical)">
                                      <p:cBhvr>
                                        <p:cTn id="76" dur="500"/>
                                        <p:tgtEl>
                                          <p:spTgt spid="15770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7719"/>
                                        </p:tgtEl>
                                        <p:attrNameLst>
                                          <p:attrName>style.visibility</p:attrName>
                                        </p:attrNameLst>
                                      </p:cBhvr>
                                      <p:to>
                                        <p:strVal val="visible"/>
                                      </p:to>
                                    </p:set>
                                    <p:anim calcmode="lin" valueType="num">
                                      <p:cBhvr additive="base">
                                        <p:cTn id="81" dur="500" fill="hold"/>
                                        <p:tgtEl>
                                          <p:spTgt spid="157719"/>
                                        </p:tgtEl>
                                        <p:attrNameLst>
                                          <p:attrName>ppt_x</p:attrName>
                                        </p:attrNameLst>
                                      </p:cBhvr>
                                      <p:tavLst>
                                        <p:tav tm="0">
                                          <p:val>
                                            <p:strVal val="#ppt_x"/>
                                          </p:val>
                                        </p:tav>
                                        <p:tav tm="100000">
                                          <p:val>
                                            <p:strVal val="#ppt_x"/>
                                          </p:val>
                                        </p:tav>
                                      </p:tavLst>
                                    </p:anim>
                                    <p:anim calcmode="lin" valueType="num">
                                      <p:cBhvr additive="base">
                                        <p:cTn id="82" dur="500" fill="hold"/>
                                        <p:tgtEl>
                                          <p:spTgt spid="1577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animBg="1"/>
      <p:bldP spid="157702" grpId="0" animBg="1" autoUpdateAnimBg="0"/>
      <p:bldP spid="157703" grpId="0" animBg="1"/>
      <p:bldP spid="157704" grpId="0" animBg="1" autoUpdateAnimBg="0"/>
      <p:bldP spid="157705" grpId="0" animBg="1"/>
      <p:bldP spid="157706" grpId="0" animBg="1" autoUpdateAnimBg="0"/>
      <p:bldP spid="157707" grpId="0" animBg="1" autoUpdateAnimBg="0"/>
      <p:bldP spid="157711" grpId="0" animBg="1"/>
      <p:bldP spid="157712" grpId="0" animBg="1" autoUpdateAnimBg="0"/>
      <p:bldP spid="157713" grpId="0" animBg="1"/>
      <p:bldP spid="157714" grpId="0" animBg="1" autoUpdateAnimBg="0"/>
      <p:bldP spid="157715" grpId="0" animBg="1"/>
      <p:bldP spid="157716" grpId="0" animBg="1"/>
      <p:bldP spid="157717" grpId="0" animBg="1"/>
      <p:bldP spid="157718" grpId="0" animBg="1"/>
      <p:bldP spid="15771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685800" y="555625"/>
            <a:ext cx="7772400" cy="1250950"/>
          </a:xfrm>
        </p:spPr>
        <p:txBody>
          <a:bodyPr/>
          <a:lstStyle/>
          <a:p>
            <a:r>
              <a:rPr lang="en-US" altLang="ja-JP" sz="3600">
                <a:latin typeface="Times New Roman" panose="02020603050405020304" pitchFamily="18" charset="0"/>
              </a:rPr>
              <a:t>OS</a:t>
            </a:r>
            <a:r>
              <a:rPr lang="ja-JP" altLang="en-US" sz="3600">
                <a:latin typeface="Times New Roman" panose="02020603050405020304" pitchFamily="18" charset="0"/>
              </a:rPr>
              <a:t>の実現法</a:t>
            </a:r>
            <a:br>
              <a:rPr lang="ja-JP" altLang="en-US" sz="3600">
                <a:latin typeface="Times New Roman" panose="02020603050405020304" pitchFamily="18" charset="0"/>
              </a:rPr>
            </a:br>
            <a:r>
              <a:rPr lang="ja-JP" altLang="en-US" sz="4000">
                <a:latin typeface="Times New Roman" panose="02020603050405020304" pitchFamily="18" charset="0"/>
              </a:rPr>
              <a:t>マイクロカーネル</a:t>
            </a:r>
            <a:endParaRPr lang="en-US" altLang="ja-JP" sz="3600">
              <a:latin typeface="Times New Roman" panose="02020603050405020304" pitchFamily="18" charset="0"/>
            </a:endParaRPr>
          </a:p>
        </p:txBody>
      </p:sp>
      <p:sp>
        <p:nvSpPr>
          <p:cNvPr id="205827" name="Rectangle 3"/>
          <p:cNvSpPr>
            <a:spLocks noGrp="1" noChangeArrowheads="1"/>
          </p:cNvSpPr>
          <p:nvPr>
            <p:ph type="body" idx="1"/>
          </p:nvPr>
        </p:nvSpPr>
        <p:spPr/>
        <p:txBody>
          <a:bodyPr/>
          <a:lstStyle/>
          <a:p>
            <a:r>
              <a:rPr lang="ja-JP" altLang="en-US"/>
              <a:t>長所</a:t>
            </a:r>
          </a:p>
          <a:p>
            <a:pPr lvl="1"/>
            <a:r>
              <a:rPr lang="ja-JP" altLang="en-US"/>
              <a:t>見通しの良いシステム設計</a:t>
            </a:r>
          </a:p>
          <a:p>
            <a:pPr lvl="1"/>
            <a:r>
              <a:rPr lang="ja-JP" altLang="en-US"/>
              <a:t>変更, 拡張の容易性</a:t>
            </a:r>
          </a:p>
          <a:p>
            <a:pPr lvl="1"/>
            <a:r>
              <a:rPr lang="ja-JP" altLang="en-US"/>
              <a:t>分散システムに適合</a:t>
            </a:r>
          </a:p>
          <a:p>
            <a:r>
              <a:rPr lang="ja-JP" altLang="en-US"/>
              <a:t>短所</a:t>
            </a:r>
          </a:p>
          <a:p>
            <a:pPr lvl="1"/>
            <a:r>
              <a:rPr lang="ja-JP" altLang="en-US"/>
              <a:t>プロセス間通信の多用によるオーバヘッド</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まとめ:</a:t>
            </a:r>
            <a:r>
              <a:rPr lang="en-US" altLang="ja-JP">
                <a:latin typeface="Times New Roman" panose="02020603050405020304" pitchFamily="18" charset="0"/>
              </a:rPr>
              <a:t>OS</a:t>
            </a:r>
            <a:r>
              <a:rPr lang="ja-JP" altLang="en-US">
                <a:latin typeface="Times New Roman" panose="02020603050405020304" pitchFamily="18" charset="0"/>
              </a:rPr>
              <a:t>の概要</a:t>
            </a:r>
          </a:p>
        </p:txBody>
      </p:sp>
      <p:sp>
        <p:nvSpPr>
          <p:cNvPr id="216067" name="Rectangle 3"/>
          <p:cNvSpPr>
            <a:spLocks noGrp="1" noChangeArrowheads="1"/>
          </p:cNvSpPr>
          <p:nvPr>
            <p:ph type="body" idx="1"/>
          </p:nvPr>
        </p:nvSpPr>
        <p:spPr>
          <a:xfrm>
            <a:off x="685800" y="1981200"/>
            <a:ext cx="8305800" cy="4114800"/>
          </a:xfrm>
        </p:spPr>
        <p:txBody>
          <a:bodyPr/>
          <a:lstStyle/>
          <a:p>
            <a:pPr>
              <a:lnSpc>
                <a:spcPct val="90000"/>
              </a:lnSpc>
            </a:pPr>
            <a:r>
              <a:rPr lang="ja-JP" altLang="en-US" dirty="0">
                <a:latin typeface="Times New Roman" panose="02020603050405020304" pitchFamily="18" charset="0"/>
              </a:rPr>
              <a:t>多重(マルチ)プログラム</a:t>
            </a:r>
          </a:p>
          <a:p>
            <a:pPr lvl="1">
              <a:lnSpc>
                <a:spcPct val="90000"/>
              </a:lnSpc>
            </a:pPr>
            <a:r>
              <a:rPr lang="ja-JP" altLang="en-US" dirty="0">
                <a:latin typeface="Times New Roman" panose="02020603050405020304" pitchFamily="18" charset="0"/>
              </a:rPr>
              <a:t>複数のプログラムを見かけ上同時に実行</a:t>
            </a:r>
          </a:p>
          <a:p>
            <a:pPr lvl="1">
              <a:lnSpc>
                <a:spcPct val="90000"/>
              </a:lnSpc>
            </a:pPr>
            <a:r>
              <a:rPr lang="en-US" altLang="ja-JP" dirty="0">
                <a:latin typeface="Times New Roman" panose="02020603050405020304" pitchFamily="18" charset="0"/>
              </a:rPr>
              <a:t>CPU</a:t>
            </a:r>
            <a:r>
              <a:rPr lang="ja-JP" altLang="en-US" dirty="0">
                <a:latin typeface="Times New Roman" panose="02020603050405020304" pitchFamily="18" charset="0"/>
              </a:rPr>
              <a:t>の遊び時間を減らせる</a:t>
            </a:r>
          </a:p>
          <a:p>
            <a:pPr>
              <a:lnSpc>
                <a:spcPct val="90000"/>
              </a:lnSpc>
            </a:pPr>
            <a:r>
              <a:rPr lang="ja-JP" altLang="en-US" dirty="0">
                <a:latin typeface="Times New Roman" panose="02020603050405020304" pitchFamily="18" charset="0"/>
              </a:rPr>
              <a:t>割り込み</a:t>
            </a:r>
          </a:p>
          <a:p>
            <a:pPr lvl="1">
              <a:lnSpc>
                <a:spcPct val="90000"/>
              </a:lnSpc>
            </a:pPr>
            <a:r>
              <a:rPr lang="ja-JP" altLang="en-US" dirty="0">
                <a:latin typeface="Times New Roman" panose="02020603050405020304" pitchFamily="18" charset="0"/>
              </a:rPr>
              <a:t>実行中のプログラムを中断して特別な処理をする</a:t>
            </a:r>
          </a:p>
          <a:p>
            <a:pPr lvl="1">
              <a:lnSpc>
                <a:spcPct val="90000"/>
              </a:lnSpc>
            </a:pPr>
            <a:r>
              <a:rPr lang="ja-JP" altLang="en-US" dirty="0">
                <a:latin typeface="Times New Roman" panose="02020603050405020304" pitchFamily="18" charset="0"/>
              </a:rPr>
              <a:t>カーネル(特権</a:t>
            </a:r>
            <a:r>
              <a:rPr lang="en-US" altLang="ja-JP" dirty="0">
                <a:latin typeface="Times New Roman" panose="02020603050405020304" pitchFamily="18" charset="0"/>
              </a:rPr>
              <a:t>)</a:t>
            </a:r>
            <a:r>
              <a:rPr lang="ja-JP" altLang="en-US" dirty="0">
                <a:latin typeface="Times New Roman" panose="02020603050405020304" pitchFamily="18" charset="0"/>
              </a:rPr>
              <a:t>モードで割り込み処理ルーチン</a:t>
            </a:r>
          </a:p>
          <a:p>
            <a:pPr>
              <a:lnSpc>
                <a:spcPct val="90000"/>
              </a:lnSpc>
            </a:pPr>
            <a:r>
              <a:rPr lang="ja-JP" altLang="en-US" dirty="0">
                <a:latin typeface="Times New Roman" panose="02020603050405020304" pitchFamily="18" charset="0"/>
              </a:rPr>
              <a:t>システムコール</a:t>
            </a:r>
          </a:p>
          <a:p>
            <a:pPr lvl="1">
              <a:lnSpc>
                <a:spcPct val="90000"/>
              </a:lnSpc>
            </a:pPr>
            <a:r>
              <a:rPr lang="ja-JP" altLang="en-US" dirty="0">
                <a:latin typeface="Times New Roman" panose="02020603050405020304" pitchFamily="18" charset="0"/>
              </a:rPr>
              <a:t>アプリケーションプログラムから</a:t>
            </a:r>
            <a:endParaRPr lang="en-US" altLang="ja-JP" dirty="0">
              <a:latin typeface="Times New Roman" panose="02020603050405020304" pitchFamily="18" charset="0"/>
            </a:endParaRPr>
          </a:p>
          <a:p>
            <a:pPr marL="457200" lvl="1" indent="0">
              <a:lnSpc>
                <a:spcPct val="90000"/>
              </a:lnSpc>
              <a:buNone/>
            </a:pPr>
            <a:r>
              <a:rPr lang="ja-JP" altLang="en-US" dirty="0">
                <a:latin typeface="Times New Roman" panose="02020603050405020304" pitchFamily="18" charset="0"/>
              </a:rPr>
              <a:t>　</a:t>
            </a:r>
            <a:r>
              <a:rPr lang="en-US" altLang="ja-JP" dirty="0">
                <a:latin typeface="Times New Roman" panose="02020603050405020304" pitchFamily="18" charset="0"/>
              </a:rPr>
              <a:t>OS</a:t>
            </a:r>
            <a:r>
              <a:rPr lang="ja-JP" altLang="en-US" dirty="0">
                <a:latin typeface="Times New Roman" panose="02020603050405020304" pitchFamily="18" charset="0"/>
              </a:rPr>
              <a:t>へのサービス要求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85800" y="800100"/>
            <a:ext cx="7772400" cy="762000"/>
          </a:xfrm>
        </p:spPr>
        <p:txBody>
          <a:bodyPr/>
          <a:lstStyle/>
          <a:p>
            <a:r>
              <a:rPr lang="ja-JP" altLang="en-US">
                <a:latin typeface="Times New Roman" panose="02020603050405020304" pitchFamily="18" charset="0"/>
              </a:rPr>
              <a:t>まとめ:カーネルの構成要素</a:t>
            </a:r>
            <a:endParaRPr lang="ja-JP" altLang="en-US" sz="3600">
              <a:latin typeface="Times New Roman" panose="02020603050405020304" pitchFamily="18" charset="0"/>
            </a:endParaRPr>
          </a:p>
        </p:txBody>
      </p:sp>
      <p:sp>
        <p:nvSpPr>
          <p:cNvPr id="217091" name="Rectangle 3"/>
          <p:cNvSpPr>
            <a:spLocks noGrp="1" noChangeArrowheads="1"/>
          </p:cNvSpPr>
          <p:nvPr>
            <p:ph type="body" sz="half" idx="1"/>
          </p:nvPr>
        </p:nvSpPr>
        <p:spPr/>
        <p:txBody>
          <a:bodyPr/>
          <a:lstStyle/>
          <a:p>
            <a:pPr marL="533400" indent="-533400">
              <a:buFontTx/>
              <a:buAutoNum type="arabicPeriod"/>
            </a:pPr>
            <a:r>
              <a:rPr lang="ja-JP" altLang="en-US" sz="2800">
                <a:latin typeface="Times New Roman" panose="02020603050405020304" pitchFamily="18" charset="0"/>
              </a:rPr>
              <a:t>割り込み制御</a:t>
            </a:r>
          </a:p>
          <a:p>
            <a:pPr marL="533400" indent="-533400">
              <a:buFontTx/>
              <a:buAutoNum type="arabicPeriod"/>
            </a:pPr>
            <a:r>
              <a:rPr lang="ja-JP" altLang="en-US" sz="2800">
                <a:latin typeface="Times New Roman" panose="02020603050405020304" pitchFamily="18" charset="0"/>
              </a:rPr>
              <a:t>入出力制御</a:t>
            </a:r>
          </a:p>
          <a:p>
            <a:pPr marL="533400" indent="-533400">
              <a:buFontTx/>
              <a:buAutoNum type="arabicPeriod"/>
            </a:pPr>
            <a:r>
              <a:rPr lang="ja-JP" altLang="en-US" sz="2800">
                <a:latin typeface="Times New Roman" panose="02020603050405020304" pitchFamily="18" charset="0"/>
              </a:rPr>
              <a:t>タイマ管理</a:t>
            </a:r>
          </a:p>
          <a:p>
            <a:pPr marL="533400" indent="-533400">
              <a:buFontTx/>
              <a:buAutoNum type="arabicPeriod"/>
            </a:pPr>
            <a:r>
              <a:rPr lang="ja-JP" altLang="en-US" sz="2800">
                <a:latin typeface="Times New Roman" panose="02020603050405020304" pitchFamily="18" charset="0"/>
              </a:rPr>
              <a:t>記憶管理</a:t>
            </a:r>
          </a:p>
          <a:p>
            <a:pPr marL="533400" indent="-533400">
              <a:buFontTx/>
              <a:buAutoNum type="arabicPeriod"/>
            </a:pPr>
            <a:r>
              <a:rPr lang="en-US" altLang="ja-JP" sz="2800">
                <a:latin typeface="Times New Roman" panose="02020603050405020304" pitchFamily="18" charset="0"/>
              </a:rPr>
              <a:t>CPU</a:t>
            </a:r>
            <a:r>
              <a:rPr lang="ja-JP" altLang="en-US" sz="2800">
                <a:latin typeface="Times New Roman" panose="02020603050405020304" pitchFamily="18" charset="0"/>
              </a:rPr>
              <a:t>スケジューラ</a:t>
            </a:r>
          </a:p>
          <a:p>
            <a:pPr marL="533400" indent="-533400">
              <a:buFontTx/>
              <a:buAutoNum type="arabicPeriod"/>
            </a:pPr>
            <a:r>
              <a:rPr lang="ja-JP" altLang="en-US" sz="2800">
                <a:latin typeface="Times New Roman" panose="02020603050405020304" pitchFamily="18" charset="0"/>
              </a:rPr>
              <a:t>プロセス管理</a:t>
            </a:r>
          </a:p>
          <a:p>
            <a:pPr marL="533400" indent="-533400">
              <a:buFontTx/>
              <a:buAutoNum type="arabicPeriod"/>
            </a:pPr>
            <a:r>
              <a:rPr lang="ja-JP" altLang="en-US" sz="2800">
                <a:latin typeface="Times New Roman" panose="02020603050405020304" pitchFamily="18" charset="0"/>
              </a:rPr>
              <a:t>同期と通信制御</a:t>
            </a:r>
          </a:p>
          <a:p>
            <a:pPr marL="533400" indent="-533400">
              <a:buFontTx/>
              <a:buAutoNum type="arabicPeriod"/>
            </a:pPr>
            <a:r>
              <a:rPr lang="ja-JP" altLang="en-US" sz="2800">
                <a:latin typeface="Times New Roman" panose="02020603050405020304" pitchFamily="18" charset="0"/>
              </a:rPr>
              <a:t>ファイルシステム</a:t>
            </a:r>
          </a:p>
        </p:txBody>
      </p:sp>
      <p:sp>
        <p:nvSpPr>
          <p:cNvPr id="217092" name="Rectangle 4"/>
          <p:cNvSpPr>
            <a:spLocks noGrp="1" noChangeArrowheads="1"/>
          </p:cNvSpPr>
          <p:nvPr>
            <p:ph type="body" sz="half" idx="2"/>
          </p:nvPr>
        </p:nvSpPr>
        <p:spPr>
          <a:xfrm>
            <a:off x="4648200" y="1981200"/>
            <a:ext cx="4191000" cy="4114800"/>
          </a:xfrm>
        </p:spPr>
        <p:txBody>
          <a:bodyPr/>
          <a:lstStyle/>
          <a:p>
            <a:r>
              <a:rPr lang="ja-JP" altLang="en-US" sz="2800" dirty="0"/>
              <a:t>カーネルの実現</a:t>
            </a:r>
          </a:p>
          <a:p>
            <a:pPr lvl="1"/>
            <a:r>
              <a:rPr lang="ja-JP" altLang="en-US" sz="2400" dirty="0"/>
              <a:t>モジュール化</a:t>
            </a:r>
          </a:p>
          <a:p>
            <a:pPr lvl="1"/>
            <a:r>
              <a:rPr lang="ja-JP" altLang="en-US" sz="2400" dirty="0"/>
              <a:t>情報隠蔽抽象データ型</a:t>
            </a:r>
          </a:p>
          <a:p>
            <a:pPr lvl="1"/>
            <a:r>
              <a:rPr lang="ja-JP" altLang="en-US" sz="2400" dirty="0"/>
              <a:t>階層化</a:t>
            </a:r>
          </a:p>
          <a:p>
            <a:pPr lvl="1"/>
            <a:r>
              <a:rPr lang="ja-JP" altLang="en-US" sz="2400" dirty="0"/>
              <a:t>モノリシックカーネル</a:t>
            </a:r>
          </a:p>
          <a:p>
            <a:pPr marL="457200" lvl="1" indent="0">
              <a:buNone/>
            </a:pPr>
            <a:r>
              <a:rPr lang="ja-JP" altLang="en-US" sz="2400" dirty="0"/>
              <a:t>   </a:t>
            </a:r>
            <a:r>
              <a:rPr lang="en-US" altLang="ja-JP" sz="2400" dirty="0"/>
              <a:t>or </a:t>
            </a:r>
            <a:r>
              <a:rPr lang="ja-JP" altLang="en-US" sz="2400" dirty="0"/>
              <a:t>マイクロカーネル</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4876E-7A2F-416F-BC29-20B28C0E7685}"/>
              </a:ext>
            </a:extLst>
          </p:cNvPr>
          <p:cNvSpPr>
            <a:spLocks noGrp="1"/>
          </p:cNvSpPr>
          <p:nvPr>
            <p:ph type="title"/>
          </p:nvPr>
        </p:nvSpPr>
        <p:spPr/>
        <p:txBody>
          <a:bodyPr/>
          <a:lstStyle/>
          <a:p>
            <a:r>
              <a:rPr lang="ja-JP" altLang="en-US" dirty="0"/>
              <a:t>課題テスト</a:t>
            </a:r>
            <a:endParaRPr kumimoji="1" lang="ja-JP" altLang="en-US" dirty="0"/>
          </a:p>
        </p:txBody>
      </p:sp>
      <p:sp>
        <p:nvSpPr>
          <p:cNvPr id="3" name="コンテンツ プレースホルダー 2">
            <a:extLst>
              <a:ext uri="{FF2B5EF4-FFF2-40B4-BE49-F238E27FC236}">
                <a16:creationId xmlns:a16="http://schemas.microsoft.com/office/drawing/2014/main" id="{4E2693AC-7246-468F-88A2-1D7EFC9236E8}"/>
              </a:ext>
            </a:extLst>
          </p:cNvPr>
          <p:cNvSpPr>
            <a:spLocks noGrp="1"/>
          </p:cNvSpPr>
          <p:nvPr>
            <p:ph idx="1"/>
          </p:nvPr>
        </p:nvSpPr>
        <p:spPr>
          <a:xfrm>
            <a:off x="990600" y="1981200"/>
            <a:ext cx="8001000" cy="4267200"/>
          </a:xfrm>
        </p:spPr>
        <p:txBody>
          <a:bodyPr/>
          <a:lstStyle/>
          <a:p>
            <a:r>
              <a:rPr lang="ja-JP" altLang="en-US" dirty="0">
                <a:latin typeface="Times New Roman" panose="02020603050405020304" pitchFamily="18" charset="0"/>
              </a:rPr>
              <a:t>毎週 </a:t>
            </a:r>
            <a:r>
              <a:rPr lang="en-US" altLang="ja-JP" dirty="0" err="1">
                <a:latin typeface="Times New Roman" panose="02020603050405020304" pitchFamily="18" charset="0"/>
              </a:rPr>
              <a:t>GoogleClassroom</a:t>
            </a:r>
            <a:r>
              <a:rPr lang="ja-JP" altLang="en-US" dirty="0">
                <a:latin typeface="Times New Roman" panose="02020603050405020304" pitchFamily="18" charset="0"/>
              </a:rPr>
              <a:t>上で課題テストを行う</a:t>
            </a:r>
            <a:endParaRPr lang="en-US" altLang="ja-JP" dirty="0">
              <a:latin typeface="Times New Roman" panose="02020603050405020304" pitchFamily="18" charset="0"/>
            </a:endParaRPr>
          </a:p>
          <a:p>
            <a:pPr lvl="1"/>
            <a:r>
              <a:rPr lang="ja-JP" altLang="en-US" dirty="0">
                <a:latin typeface="Times New Roman" panose="02020603050405020304" pitchFamily="18" charset="0"/>
              </a:rPr>
              <a:t>授業後～翌週の授業開始まで</a:t>
            </a:r>
            <a:endParaRPr lang="en-US" altLang="ja-JP" dirty="0">
              <a:latin typeface="Times New Roman" panose="02020603050405020304" pitchFamily="18" charset="0"/>
            </a:endParaRPr>
          </a:p>
          <a:p>
            <a:r>
              <a:rPr lang="en-US" altLang="ja-JP" dirty="0" err="1">
                <a:latin typeface="Times New Roman" panose="02020603050405020304" pitchFamily="18" charset="0"/>
              </a:rPr>
              <a:t>GoogleClassroom</a:t>
            </a:r>
            <a:r>
              <a:rPr kumimoji="1" lang="ja-JP" altLang="en-US" dirty="0">
                <a:latin typeface="Times New Roman" panose="02020603050405020304" pitchFamily="18" charset="0"/>
              </a:rPr>
              <a:t>で</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オペレーティングシステム</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⇒授業</a:t>
            </a:r>
            <a:endParaRPr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⇒その回の課題</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と辿る</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417096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800100"/>
            <a:ext cx="7772400" cy="762000"/>
          </a:xfrm>
        </p:spPr>
        <p:txBody>
          <a:bodyPr/>
          <a:lstStyle/>
          <a:p>
            <a:r>
              <a:rPr lang="ja-JP" altLang="en-US"/>
              <a:t>単一プログラムの問題点</a:t>
            </a:r>
          </a:p>
        </p:txBody>
      </p:sp>
      <p:sp>
        <p:nvSpPr>
          <p:cNvPr id="154627" name="Text Box 3"/>
          <p:cNvSpPr txBox="1">
            <a:spLocks noChangeArrowheads="1"/>
          </p:cNvSpPr>
          <p:nvPr/>
        </p:nvSpPr>
        <p:spPr bwMode="auto">
          <a:xfrm>
            <a:off x="914400" y="2057400"/>
            <a:ext cx="739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単一プログラムだと</a:t>
            </a:r>
            <a:r>
              <a:rPr lang="en-US" altLang="ja-JP" sz="2800"/>
              <a:t>CPU</a:t>
            </a:r>
            <a:r>
              <a:rPr lang="ja-JP" altLang="en-US" sz="2800"/>
              <a:t>の遊び時間が大きくなる</a:t>
            </a:r>
          </a:p>
        </p:txBody>
      </p:sp>
      <p:grpSp>
        <p:nvGrpSpPr>
          <p:cNvPr id="154628" name="Group 4"/>
          <p:cNvGrpSpPr>
            <a:grpSpLocks/>
          </p:cNvGrpSpPr>
          <p:nvPr/>
        </p:nvGrpSpPr>
        <p:grpSpPr bwMode="auto">
          <a:xfrm>
            <a:off x="2819400" y="2819400"/>
            <a:ext cx="3468688" cy="1128713"/>
            <a:chOff x="1776" y="1824"/>
            <a:chExt cx="2185" cy="711"/>
          </a:xfrm>
        </p:grpSpPr>
        <p:sp>
          <p:nvSpPr>
            <p:cNvPr id="154629" name="AutoShape 5"/>
            <p:cNvSpPr>
              <a:spLocks noChangeArrowheads="1"/>
            </p:cNvSpPr>
            <p:nvPr/>
          </p:nvSpPr>
          <p:spPr bwMode="auto">
            <a:xfrm>
              <a:off x="2544" y="1824"/>
              <a:ext cx="624" cy="336"/>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54630" name="Text Box 6"/>
            <p:cNvSpPr txBox="1">
              <a:spLocks noChangeArrowheads="1"/>
            </p:cNvSpPr>
            <p:nvPr/>
          </p:nvSpPr>
          <p:spPr bwMode="auto">
            <a:xfrm>
              <a:off x="1776" y="2208"/>
              <a:ext cx="218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多重プログラムにする</a:t>
              </a:r>
            </a:p>
          </p:txBody>
        </p:sp>
      </p:grpSp>
      <p:sp>
        <p:nvSpPr>
          <p:cNvPr id="154631" name="Text Box 7"/>
          <p:cNvSpPr txBox="1">
            <a:spLocks noChangeArrowheads="1"/>
          </p:cNvSpPr>
          <p:nvPr/>
        </p:nvSpPr>
        <p:spPr bwMode="auto">
          <a:xfrm>
            <a:off x="1508125" y="4464050"/>
            <a:ext cx="637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多重プログラム</a:t>
            </a:r>
          </a:p>
          <a:p>
            <a:pPr>
              <a:buClr>
                <a:schemeClr val="tx2"/>
              </a:buClr>
              <a:buSzPct val="70000"/>
              <a:buFont typeface="Wingdings" panose="05000000000000000000" pitchFamily="2" charset="2"/>
              <a:buChar char="l"/>
            </a:pPr>
            <a:r>
              <a:rPr lang="ja-JP" altLang="en-US" sz="2800"/>
              <a:t> 複数のプログラムを並行して実行させる</a:t>
            </a:r>
            <a:endParaRPr lang="en-US" altLang="ja-JP"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wipe(up)">
                                      <p:cBhvr>
                                        <p:cTn id="7" dur="500"/>
                                        <p:tgtEl>
                                          <p:spTgt spid="154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4631"/>
                                        </p:tgtEl>
                                        <p:attrNameLst>
                                          <p:attrName>style.visibility</p:attrName>
                                        </p:attrNameLst>
                                      </p:cBhvr>
                                      <p:to>
                                        <p:strVal val="visible"/>
                                      </p:to>
                                    </p:set>
                                    <p:anim calcmode="lin" valueType="num">
                                      <p:cBhvr additive="base">
                                        <p:cTn id="12" dur="500" fill="hold"/>
                                        <p:tgtEl>
                                          <p:spTgt spid="154631"/>
                                        </p:tgtEl>
                                        <p:attrNameLst>
                                          <p:attrName>ppt_x</p:attrName>
                                        </p:attrNameLst>
                                      </p:cBhvr>
                                      <p:tavLst>
                                        <p:tav tm="0">
                                          <p:val>
                                            <p:strVal val="#ppt_x"/>
                                          </p:val>
                                        </p:tav>
                                        <p:tav tm="100000">
                                          <p:val>
                                            <p:strVal val="#ppt_x"/>
                                          </p:val>
                                        </p:tav>
                                      </p:tavLst>
                                    </p:anim>
                                    <p:anim calcmode="lin" valueType="num">
                                      <p:cBhvr additive="base">
                                        <p:cTn id="13" dur="500" fill="hold"/>
                                        <p:tgtEl>
                                          <p:spTgt spid="1546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800100"/>
            <a:ext cx="7772400" cy="762000"/>
          </a:xfrm>
        </p:spPr>
        <p:txBody>
          <a:bodyPr/>
          <a:lstStyle/>
          <a:p>
            <a:r>
              <a:rPr lang="ja-JP" altLang="en-US"/>
              <a:t>多重プログラムの実行中の動作</a:t>
            </a:r>
          </a:p>
        </p:txBody>
      </p:sp>
      <p:sp>
        <p:nvSpPr>
          <p:cNvPr id="158723" name="Rectangle 3"/>
          <p:cNvSpPr>
            <a:spLocks noChangeArrowheads="1"/>
          </p:cNvSpPr>
          <p:nvPr/>
        </p:nvSpPr>
        <p:spPr bwMode="auto">
          <a:xfrm>
            <a:off x="1447800" y="2590800"/>
            <a:ext cx="7467600" cy="2057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8733" name="Rectangle 13"/>
          <p:cNvSpPr>
            <a:spLocks noChangeArrowheads="1"/>
          </p:cNvSpPr>
          <p:nvPr/>
        </p:nvSpPr>
        <p:spPr bwMode="auto">
          <a:xfrm>
            <a:off x="1447800" y="5105400"/>
            <a:ext cx="7467600" cy="1143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8743" name="Line 23"/>
          <p:cNvSpPr>
            <a:spLocks noChangeShapeType="1"/>
          </p:cNvSpPr>
          <p:nvPr/>
        </p:nvSpPr>
        <p:spPr bwMode="auto">
          <a:xfrm>
            <a:off x="1600200" y="3276600"/>
            <a:ext cx="1066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44" name="Line 24"/>
          <p:cNvSpPr>
            <a:spLocks noChangeShapeType="1"/>
          </p:cNvSpPr>
          <p:nvPr/>
        </p:nvSpPr>
        <p:spPr bwMode="auto">
          <a:xfrm>
            <a:off x="4495800" y="3276600"/>
            <a:ext cx="1905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45" name="Line 25"/>
          <p:cNvSpPr>
            <a:spLocks noChangeShapeType="1"/>
          </p:cNvSpPr>
          <p:nvPr/>
        </p:nvSpPr>
        <p:spPr bwMode="auto">
          <a:xfrm>
            <a:off x="7620000" y="3276600"/>
            <a:ext cx="1295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46" name="Text Box 26"/>
          <p:cNvSpPr txBox="1">
            <a:spLocks noChangeArrowheads="1"/>
          </p:cNvSpPr>
          <p:nvPr/>
        </p:nvSpPr>
        <p:spPr bwMode="auto">
          <a:xfrm>
            <a:off x="0" y="3092450"/>
            <a:ext cx="15732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200"/>
              <a:t>プログラム1</a:t>
            </a:r>
          </a:p>
        </p:txBody>
      </p:sp>
      <p:sp>
        <p:nvSpPr>
          <p:cNvPr id="158747" name="Text Box 27"/>
          <p:cNvSpPr txBox="1">
            <a:spLocks noChangeArrowheads="1"/>
          </p:cNvSpPr>
          <p:nvPr/>
        </p:nvSpPr>
        <p:spPr bwMode="auto">
          <a:xfrm>
            <a:off x="0" y="3657600"/>
            <a:ext cx="15732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200"/>
              <a:t>プログラム2</a:t>
            </a:r>
          </a:p>
          <a:p>
            <a:r>
              <a:rPr lang="ja-JP" altLang="en-US" sz="2200"/>
              <a:t>(優先度低)</a:t>
            </a:r>
          </a:p>
        </p:txBody>
      </p:sp>
      <p:sp>
        <p:nvSpPr>
          <p:cNvPr id="158748" name="Line 28"/>
          <p:cNvSpPr>
            <a:spLocks noChangeShapeType="1"/>
          </p:cNvSpPr>
          <p:nvPr/>
        </p:nvSpPr>
        <p:spPr bwMode="auto">
          <a:xfrm>
            <a:off x="2667000" y="3886200"/>
            <a:ext cx="1828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49" name="AutoShape 29"/>
          <p:cNvSpPr>
            <a:spLocks noChangeArrowheads="1"/>
          </p:cNvSpPr>
          <p:nvPr/>
        </p:nvSpPr>
        <p:spPr bwMode="auto">
          <a:xfrm>
            <a:off x="4572000" y="1676400"/>
            <a:ext cx="4267200" cy="457200"/>
          </a:xfrm>
          <a:prstGeom prst="wedgeRoundRectCallout">
            <a:avLst>
              <a:gd name="adj1" fmla="val -50894"/>
              <a:gd name="adj2" fmla="val 432639"/>
              <a:gd name="adj3" fmla="val 16667"/>
            </a:avLst>
          </a:prstGeom>
          <a:solidFill>
            <a:schemeClr val="accent5">
              <a:lumMod val="10000"/>
            </a:schemeClr>
          </a:solidFill>
          <a:ln w="19050">
            <a:solidFill>
              <a:schemeClr val="tx1"/>
            </a:solidFill>
            <a:miter lim="800000"/>
            <a:headEnd/>
            <a:tailEnd/>
          </a:ln>
          <a:effectLst/>
        </p:spPr>
        <p:txBody>
          <a:bodyPr/>
          <a:lstStyle/>
          <a:p>
            <a:pPr algn="ctr"/>
            <a:r>
              <a:rPr lang="ja-JP" altLang="en-US"/>
              <a:t>優先度が低い方は実行中断</a:t>
            </a:r>
          </a:p>
        </p:txBody>
      </p:sp>
      <p:sp>
        <p:nvSpPr>
          <p:cNvPr id="158750" name="Line 30"/>
          <p:cNvSpPr>
            <a:spLocks noChangeShapeType="1"/>
          </p:cNvSpPr>
          <p:nvPr/>
        </p:nvSpPr>
        <p:spPr bwMode="auto">
          <a:xfrm>
            <a:off x="6400800" y="3886200"/>
            <a:ext cx="533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52" name="AutoShape 32"/>
          <p:cNvSpPr>
            <a:spLocks noChangeArrowheads="1"/>
          </p:cNvSpPr>
          <p:nvPr/>
        </p:nvSpPr>
        <p:spPr bwMode="auto">
          <a:xfrm>
            <a:off x="2133600" y="2133600"/>
            <a:ext cx="2819400" cy="990600"/>
          </a:xfrm>
          <a:prstGeom prst="wedgeRoundRectCallout">
            <a:avLst>
              <a:gd name="adj1" fmla="val -30069"/>
              <a:gd name="adj2" fmla="val 122278"/>
              <a:gd name="adj3" fmla="val 16667"/>
            </a:avLst>
          </a:prstGeom>
          <a:solidFill>
            <a:schemeClr val="accent5">
              <a:lumMod val="10000"/>
            </a:schemeClr>
          </a:solidFill>
          <a:ln w="19050">
            <a:solidFill>
              <a:schemeClr val="tx1"/>
            </a:solidFill>
            <a:miter lim="800000"/>
            <a:headEnd/>
            <a:tailEnd/>
          </a:ln>
          <a:effectLst/>
        </p:spPr>
        <p:txBody>
          <a:bodyPr/>
          <a:lstStyle/>
          <a:p>
            <a:pPr algn="ctr"/>
            <a:r>
              <a:rPr lang="en-US" altLang="ja-JP" dirty="0"/>
              <a:t>CPU</a:t>
            </a:r>
            <a:r>
              <a:rPr lang="ja-JP" altLang="en-US" dirty="0"/>
              <a:t>が使えるので</a:t>
            </a:r>
          </a:p>
          <a:p>
            <a:pPr algn="ctr"/>
            <a:r>
              <a:rPr lang="ja-JP" altLang="en-US" dirty="0"/>
              <a:t>実行開始</a:t>
            </a:r>
          </a:p>
        </p:txBody>
      </p:sp>
      <p:sp>
        <p:nvSpPr>
          <p:cNvPr id="158753" name="Line 33"/>
          <p:cNvSpPr>
            <a:spLocks noChangeShapeType="1"/>
          </p:cNvSpPr>
          <p:nvPr/>
        </p:nvSpPr>
        <p:spPr bwMode="auto">
          <a:xfrm>
            <a:off x="2667000" y="5638800"/>
            <a:ext cx="18288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54" name="Line 34"/>
          <p:cNvSpPr>
            <a:spLocks noChangeShapeType="1"/>
          </p:cNvSpPr>
          <p:nvPr/>
        </p:nvSpPr>
        <p:spPr bwMode="auto">
          <a:xfrm>
            <a:off x="6400800" y="5638800"/>
            <a:ext cx="12192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55" name="Line 35"/>
          <p:cNvSpPr>
            <a:spLocks noChangeShapeType="1"/>
          </p:cNvSpPr>
          <p:nvPr/>
        </p:nvSpPr>
        <p:spPr bwMode="auto">
          <a:xfrm>
            <a:off x="6934200" y="6019800"/>
            <a:ext cx="14478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56" name="Line 36"/>
          <p:cNvSpPr>
            <a:spLocks noChangeShapeType="1"/>
          </p:cNvSpPr>
          <p:nvPr/>
        </p:nvSpPr>
        <p:spPr bwMode="auto">
          <a:xfrm>
            <a:off x="7620000" y="32766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57" name="Line 37"/>
          <p:cNvSpPr>
            <a:spLocks noChangeShapeType="1"/>
          </p:cNvSpPr>
          <p:nvPr/>
        </p:nvSpPr>
        <p:spPr bwMode="auto">
          <a:xfrm flipV="1">
            <a:off x="6934200" y="3886200"/>
            <a:ext cx="0" cy="2133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59" name="Line 39"/>
          <p:cNvSpPr>
            <a:spLocks noChangeShapeType="1"/>
          </p:cNvSpPr>
          <p:nvPr/>
        </p:nvSpPr>
        <p:spPr bwMode="auto">
          <a:xfrm>
            <a:off x="8382000" y="3886200"/>
            <a:ext cx="0" cy="2133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60" name="AutoShape 40"/>
          <p:cNvSpPr>
            <a:spLocks noChangeArrowheads="1"/>
          </p:cNvSpPr>
          <p:nvPr/>
        </p:nvSpPr>
        <p:spPr bwMode="auto">
          <a:xfrm>
            <a:off x="6934200" y="3962400"/>
            <a:ext cx="685800" cy="685800"/>
          </a:xfrm>
          <a:prstGeom prst="leftRightArrow">
            <a:avLst>
              <a:gd name="adj1" fmla="val 50000"/>
              <a:gd name="adj2" fmla="val 20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rgbClr val="000000"/>
                </a:solidFill>
              </a:rPr>
              <a:t>遊び</a:t>
            </a:r>
          </a:p>
        </p:txBody>
      </p:sp>
      <p:sp>
        <p:nvSpPr>
          <p:cNvPr id="158761" name="Line 41"/>
          <p:cNvSpPr>
            <a:spLocks noChangeShapeType="1"/>
          </p:cNvSpPr>
          <p:nvPr/>
        </p:nvSpPr>
        <p:spPr bwMode="auto">
          <a:xfrm flipV="1">
            <a:off x="2667000" y="32766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63" name="Line 43"/>
          <p:cNvSpPr>
            <a:spLocks noChangeShapeType="1"/>
          </p:cNvSpPr>
          <p:nvPr/>
        </p:nvSpPr>
        <p:spPr bwMode="auto">
          <a:xfrm>
            <a:off x="4495800" y="32766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65" name="Line 45"/>
          <p:cNvSpPr>
            <a:spLocks noChangeShapeType="1"/>
          </p:cNvSpPr>
          <p:nvPr/>
        </p:nvSpPr>
        <p:spPr bwMode="auto">
          <a:xfrm flipV="1">
            <a:off x="6400800" y="32766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8766" name="Text Box 46"/>
          <p:cNvSpPr txBox="1">
            <a:spLocks noChangeArrowheads="1"/>
          </p:cNvSpPr>
          <p:nvPr/>
        </p:nvSpPr>
        <p:spPr bwMode="auto">
          <a:xfrm>
            <a:off x="609600" y="6338888"/>
            <a:ext cx="7937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t>多重プログラムにすれば</a:t>
            </a:r>
            <a:r>
              <a:rPr lang="en-US" altLang="ja-JP" sz="2800"/>
              <a:t>CPU</a:t>
            </a:r>
            <a:r>
              <a:rPr lang="ja-JP" altLang="en-US" sz="2800"/>
              <a:t>の遊び時間を減らせる</a:t>
            </a:r>
          </a:p>
        </p:txBody>
      </p:sp>
      <p:pic>
        <p:nvPicPr>
          <p:cNvPr id="158767" name="Picture 47" descr="C:\Documents and Settings\takasi-i\My Documents\OS\image\キーボード.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10200"/>
            <a:ext cx="1314450" cy="503238"/>
          </a:xfrm>
          <a:prstGeom prst="rect">
            <a:avLst/>
          </a:prstGeom>
          <a:noFill/>
          <a:extLst>
            <a:ext uri="{909E8E84-426E-40DD-AFC4-6F175D3DCCD1}">
              <a14:hiddenFill xmlns:a14="http://schemas.microsoft.com/office/drawing/2010/main">
                <a:solidFill>
                  <a:srgbClr val="FFFFFF"/>
                </a:solidFill>
              </a14:hiddenFill>
            </a:ext>
          </a:extLst>
        </p:spPr>
      </p:pic>
      <p:sp>
        <p:nvSpPr>
          <p:cNvPr id="158768" name="Text Box 48"/>
          <p:cNvSpPr txBox="1">
            <a:spLocks noChangeArrowheads="1"/>
          </p:cNvSpPr>
          <p:nvPr/>
        </p:nvSpPr>
        <p:spPr bwMode="auto">
          <a:xfrm>
            <a:off x="304800" y="2514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CPU</a:t>
            </a:r>
          </a:p>
        </p:txBody>
      </p:sp>
      <p:sp>
        <p:nvSpPr>
          <p:cNvPr id="158769" name="Text Box 49"/>
          <p:cNvSpPr txBox="1">
            <a:spLocks noChangeArrowheads="1"/>
          </p:cNvSpPr>
          <p:nvPr/>
        </p:nvSpPr>
        <p:spPr bwMode="auto">
          <a:xfrm>
            <a:off x="228600" y="4876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r>
              <a:rPr lang="ja-JP" altLang="en-US"/>
              <a:t>装置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43"/>
                                        </p:tgtEl>
                                        <p:attrNameLst>
                                          <p:attrName>style.visibility</p:attrName>
                                        </p:attrNameLst>
                                      </p:cBhvr>
                                      <p:to>
                                        <p:strVal val="visible"/>
                                      </p:to>
                                    </p:set>
                                    <p:animEffect transition="in" filter="wipe(left)">
                                      <p:cBhvr>
                                        <p:cTn id="7" dur="500"/>
                                        <p:tgtEl>
                                          <p:spTgt spid="158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8761"/>
                                        </p:tgtEl>
                                        <p:attrNameLst>
                                          <p:attrName>style.visibility</p:attrName>
                                        </p:attrNameLst>
                                      </p:cBhvr>
                                      <p:to>
                                        <p:strVal val="visible"/>
                                      </p:to>
                                    </p:set>
                                    <p:animEffect transition="in" filter="wipe(up)">
                                      <p:cBhvr>
                                        <p:cTn id="12" dur="500"/>
                                        <p:tgtEl>
                                          <p:spTgt spid="1587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53"/>
                                        </p:tgtEl>
                                        <p:attrNameLst>
                                          <p:attrName>style.visibility</p:attrName>
                                        </p:attrNameLst>
                                      </p:cBhvr>
                                      <p:to>
                                        <p:strVal val="visible"/>
                                      </p:to>
                                    </p:set>
                                    <p:animEffect transition="in" filter="wipe(left)">
                                      <p:cBhvr>
                                        <p:cTn id="17" dur="500"/>
                                        <p:tgtEl>
                                          <p:spTgt spid="1587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748"/>
                                        </p:tgtEl>
                                        <p:attrNameLst>
                                          <p:attrName>style.visibility</p:attrName>
                                        </p:attrNameLst>
                                      </p:cBhvr>
                                      <p:to>
                                        <p:strVal val="visible"/>
                                      </p:to>
                                    </p:set>
                                    <p:animEffect transition="in" filter="wipe(left)">
                                      <p:cBhvr>
                                        <p:cTn id="22" dur="500"/>
                                        <p:tgtEl>
                                          <p:spTgt spid="1587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8752"/>
                                        </p:tgtEl>
                                        <p:attrNameLst>
                                          <p:attrName>style.visibility</p:attrName>
                                        </p:attrNameLst>
                                      </p:cBhvr>
                                      <p:to>
                                        <p:strVal val="visible"/>
                                      </p:to>
                                    </p:set>
                                    <p:animEffect transition="in" filter="checkerboard(across)">
                                      <p:cBhvr>
                                        <p:cTn id="27" dur="500"/>
                                        <p:tgtEl>
                                          <p:spTgt spid="1587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8763"/>
                                        </p:tgtEl>
                                        <p:attrNameLst>
                                          <p:attrName>style.visibility</p:attrName>
                                        </p:attrNameLst>
                                      </p:cBhvr>
                                      <p:to>
                                        <p:strVal val="visible"/>
                                      </p:to>
                                    </p:set>
                                    <p:animEffect transition="in" filter="wipe(down)">
                                      <p:cBhvr>
                                        <p:cTn id="32" dur="500"/>
                                        <p:tgtEl>
                                          <p:spTgt spid="1587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8749"/>
                                        </p:tgtEl>
                                        <p:attrNameLst>
                                          <p:attrName>style.visibility</p:attrName>
                                        </p:attrNameLst>
                                      </p:cBhvr>
                                      <p:to>
                                        <p:strVal val="visible"/>
                                      </p:to>
                                    </p:set>
                                    <p:animEffect transition="in" filter="checkerboard(across)">
                                      <p:cBhvr>
                                        <p:cTn id="37" dur="500"/>
                                        <p:tgtEl>
                                          <p:spTgt spid="1587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8744"/>
                                        </p:tgtEl>
                                        <p:attrNameLst>
                                          <p:attrName>style.visibility</p:attrName>
                                        </p:attrNameLst>
                                      </p:cBhvr>
                                      <p:to>
                                        <p:strVal val="visible"/>
                                      </p:to>
                                    </p:set>
                                    <p:animEffect transition="in" filter="wipe(left)">
                                      <p:cBhvr>
                                        <p:cTn id="42" dur="500"/>
                                        <p:tgtEl>
                                          <p:spTgt spid="1587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58765"/>
                                        </p:tgtEl>
                                        <p:attrNameLst>
                                          <p:attrName>style.visibility</p:attrName>
                                        </p:attrNameLst>
                                      </p:cBhvr>
                                      <p:to>
                                        <p:strVal val="visible"/>
                                      </p:to>
                                    </p:set>
                                    <p:animEffect transition="in" filter="wipe(up)">
                                      <p:cBhvr>
                                        <p:cTn id="47" dur="500"/>
                                        <p:tgtEl>
                                          <p:spTgt spid="1587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8754"/>
                                        </p:tgtEl>
                                        <p:attrNameLst>
                                          <p:attrName>style.visibility</p:attrName>
                                        </p:attrNameLst>
                                      </p:cBhvr>
                                      <p:to>
                                        <p:strVal val="visible"/>
                                      </p:to>
                                    </p:set>
                                    <p:animEffect transition="in" filter="wipe(left)">
                                      <p:cBhvr>
                                        <p:cTn id="52" dur="500"/>
                                        <p:tgtEl>
                                          <p:spTgt spid="1587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8750"/>
                                        </p:tgtEl>
                                        <p:attrNameLst>
                                          <p:attrName>style.visibility</p:attrName>
                                        </p:attrNameLst>
                                      </p:cBhvr>
                                      <p:to>
                                        <p:strVal val="visible"/>
                                      </p:to>
                                    </p:set>
                                    <p:animEffect transition="in" filter="wipe(left)">
                                      <p:cBhvr>
                                        <p:cTn id="57" dur="500"/>
                                        <p:tgtEl>
                                          <p:spTgt spid="1587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8756"/>
                                        </p:tgtEl>
                                        <p:attrNameLst>
                                          <p:attrName>style.visibility</p:attrName>
                                        </p:attrNameLst>
                                      </p:cBhvr>
                                      <p:to>
                                        <p:strVal val="visible"/>
                                      </p:to>
                                    </p:set>
                                    <p:animEffect transition="in" filter="wipe(down)">
                                      <p:cBhvr>
                                        <p:cTn id="62" dur="500"/>
                                        <p:tgtEl>
                                          <p:spTgt spid="15875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8745"/>
                                        </p:tgtEl>
                                        <p:attrNameLst>
                                          <p:attrName>style.visibility</p:attrName>
                                        </p:attrNameLst>
                                      </p:cBhvr>
                                      <p:to>
                                        <p:strVal val="visible"/>
                                      </p:to>
                                    </p:set>
                                    <p:animEffect transition="in" filter="wipe(left)">
                                      <p:cBhvr>
                                        <p:cTn id="67" dur="500"/>
                                        <p:tgtEl>
                                          <p:spTgt spid="1587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8757"/>
                                        </p:tgtEl>
                                        <p:attrNameLst>
                                          <p:attrName>style.visibility</p:attrName>
                                        </p:attrNameLst>
                                      </p:cBhvr>
                                      <p:to>
                                        <p:strVal val="visible"/>
                                      </p:to>
                                    </p:set>
                                    <p:animEffect transition="in" filter="wipe(up)">
                                      <p:cBhvr>
                                        <p:cTn id="72" dur="500"/>
                                        <p:tgtEl>
                                          <p:spTgt spid="15875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58755"/>
                                        </p:tgtEl>
                                        <p:attrNameLst>
                                          <p:attrName>style.visibility</p:attrName>
                                        </p:attrNameLst>
                                      </p:cBhvr>
                                      <p:to>
                                        <p:strVal val="visible"/>
                                      </p:to>
                                    </p:set>
                                    <p:animEffect transition="in" filter="wipe(left)">
                                      <p:cBhvr>
                                        <p:cTn id="77" dur="500"/>
                                        <p:tgtEl>
                                          <p:spTgt spid="15875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58759"/>
                                        </p:tgtEl>
                                        <p:attrNameLst>
                                          <p:attrName>style.visibility</p:attrName>
                                        </p:attrNameLst>
                                      </p:cBhvr>
                                      <p:to>
                                        <p:strVal val="visible"/>
                                      </p:to>
                                    </p:set>
                                    <p:animEffect transition="in" filter="wipe(down)">
                                      <p:cBhvr>
                                        <p:cTn id="82" dur="500"/>
                                        <p:tgtEl>
                                          <p:spTgt spid="158759"/>
                                        </p:tgtEl>
                                      </p:cBhvr>
                                    </p:animEffect>
                                  </p:childTnLst>
                                </p:cTn>
                              </p:par>
                            </p:childTnLst>
                          </p:cTn>
                        </p:par>
                        <p:par>
                          <p:cTn id="83" fill="hold" nodeType="afterGroup">
                            <p:stCondLst>
                              <p:cond delay="500"/>
                            </p:stCondLst>
                            <p:childTnLst>
                              <p:par>
                                <p:cTn id="84" presetID="16" presetClass="entr" presetSubtype="37" fill="hold" grpId="0" nodeType="afterEffect">
                                  <p:stCondLst>
                                    <p:cond delay="0"/>
                                  </p:stCondLst>
                                  <p:childTnLst>
                                    <p:set>
                                      <p:cBhvr>
                                        <p:cTn id="85" dur="1" fill="hold">
                                          <p:stCondLst>
                                            <p:cond delay="0"/>
                                          </p:stCondLst>
                                        </p:cTn>
                                        <p:tgtEl>
                                          <p:spTgt spid="158760"/>
                                        </p:tgtEl>
                                        <p:attrNameLst>
                                          <p:attrName>style.visibility</p:attrName>
                                        </p:attrNameLst>
                                      </p:cBhvr>
                                      <p:to>
                                        <p:strVal val="visible"/>
                                      </p:to>
                                    </p:set>
                                    <p:animEffect transition="in" filter="barn(outVertical)">
                                      <p:cBhvr>
                                        <p:cTn id="86" dur="500"/>
                                        <p:tgtEl>
                                          <p:spTgt spid="1587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8766"/>
                                        </p:tgtEl>
                                        <p:attrNameLst>
                                          <p:attrName>style.visibility</p:attrName>
                                        </p:attrNameLst>
                                      </p:cBhvr>
                                      <p:to>
                                        <p:strVal val="visible"/>
                                      </p:to>
                                    </p:set>
                                    <p:anim calcmode="lin" valueType="num">
                                      <p:cBhvr additive="base">
                                        <p:cTn id="91" dur="500" fill="hold"/>
                                        <p:tgtEl>
                                          <p:spTgt spid="158766"/>
                                        </p:tgtEl>
                                        <p:attrNameLst>
                                          <p:attrName>ppt_x</p:attrName>
                                        </p:attrNameLst>
                                      </p:cBhvr>
                                      <p:tavLst>
                                        <p:tav tm="0">
                                          <p:val>
                                            <p:strVal val="#ppt_x"/>
                                          </p:val>
                                        </p:tav>
                                        <p:tav tm="100000">
                                          <p:val>
                                            <p:strVal val="#ppt_x"/>
                                          </p:val>
                                        </p:tav>
                                      </p:tavLst>
                                    </p:anim>
                                    <p:anim calcmode="lin" valueType="num">
                                      <p:cBhvr additive="base">
                                        <p:cTn id="92" dur="500" fill="hold"/>
                                        <p:tgtEl>
                                          <p:spTgt spid="158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43" grpId="0" animBg="1"/>
      <p:bldP spid="158744" grpId="0" animBg="1"/>
      <p:bldP spid="158745" grpId="0" animBg="1"/>
      <p:bldP spid="158748" grpId="0" animBg="1"/>
      <p:bldP spid="158749" grpId="0" animBg="1" autoUpdateAnimBg="0"/>
      <p:bldP spid="158750" grpId="0" animBg="1"/>
      <p:bldP spid="158752" grpId="0" animBg="1" autoUpdateAnimBg="0"/>
      <p:bldP spid="158753" grpId="0" animBg="1"/>
      <p:bldP spid="158754" grpId="0" animBg="1"/>
      <p:bldP spid="158755" grpId="0" animBg="1"/>
      <p:bldP spid="158756" grpId="0" animBg="1"/>
      <p:bldP spid="158757" grpId="0" animBg="1"/>
      <p:bldP spid="158759" grpId="0" animBg="1"/>
      <p:bldP spid="158760" grpId="0" animBg="1" autoUpdateAnimBg="0"/>
      <p:bldP spid="158761" grpId="0" animBg="1"/>
      <p:bldP spid="158763" grpId="0" animBg="1"/>
      <p:bldP spid="158765" grpId="0" animBg="1"/>
      <p:bldP spid="15876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85800" y="304800"/>
            <a:ext cx="7772400" cy="762000"/>
          </a:xfrm>
        </p:spPr>
        <p:txBody>
          <a:bodyPr/>
          <a:lstStyle/>
          <a:p>
            <a:r>
              <a:rPr lang="ja-JP" altLang="en-US" dirty="0"/>
              <a:t>実行プログラム数と処理効率</a:t>
            </a:r>
          </a:p>
        </p:txBody>
      </p:sp>
      <p:sp>
        <p:nvSpPr>
          <p:cNvPr id="215043" name="Line 3"/>
          <p:cNvSpPr>
            <a:spLocks noChangeShapeType="1"/>
          </p:cNvSpPr>
          <p:nvPr/>
        </p:nvSpPr>
        <p:spPr bwMode="auto">
          <a:xfrm flipV="1">
            <a:off x="1371600" y="2095500"/>
            <a:ext cx="0" cy="3505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5044" name="Line 4"/>
          <p:cNvSpPr>
            <a:spLocks noChangeShapeType="1"/>
          </p:cNvSpPr>
          <p:nvPr/>
        </p:nvSpPr>
        <p:spPr bwMode="auto">
          <a:xfrm>
            <a:off x="1371600" y="5600700"/>
            <a:ext cx="6400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5045" name="Arc 5"/>
          <p:cNvSpPr>
            <a:spLocks/>
          </p:cNvSpPr>
          <p:nvPr/>
        </p:nvSpPr>
        <p:spPr bwMode="auto">
          <a:xfrm rot="10800000" flipV="1">
            <a:off x="1371600" y="2819400"/>
            <a:ext cx="4214813" cy="3657600"/>
          </a:xfrm>
          <a:custGeom>
            <a:avLst/>
            <a:gdLst>
              <a:gd name="G0" fmla="+- 0 0 0"/>
              <a:gd name="G1" fmla="+- 21600 0 0"/>
              <a:gd name="G2" fmla="+- 21600 0 0"/>
              <a:gd name="T0" fmla="*/ 0 w 20993"/>
              <a:gd name="T1" fmla="*/ 0 h 21600"/>
              <a:gd name="T2" fmla="*/ 20993 w 20993"/>
              <a:gd name="T3" fmla="*/ 16515 h 21600"/>
              <a:gd name="T4" fmla="*/ 0 w 20993"/>
              <a:gd name="T5" fmla="*/ 21600 h 21600"/>
            </a:gdLst>
            <a:ahLst/>
            <a:cxnLst>
              <a:cxn ang="0">
                <a:pos x="T0" y="T1"/>
              </a:cxn>
              <a:cxn ang="0">
                <a:pos x="T2" y="T3"/>
              </a:cxn>
              <a:cxn ang="0">
                <a:pos x="T4" y="T5"/>
              </a:cxn>
            </a:cxnLst>
            <a:rect l="0" t="0" r="r" b="b"/>
            <a:pathLst>
              <a:path w="20993" h="21600" fill="none" extrusionOk="0">
                <a:moveTo>
                  <a:pt x="-1" y="0"/>
                </a:moveTo>
                <a:cubicBezTo>
                  <a:pt x="9970" y="0"/>
                  <a:pt x="18645" y="6824"/>
                  <a:pt x="20992" y="16515"/>
                </a:cubicBezTo>
              </a:path>
              <a:path w="20993" h="21600" stroke="0" extrusionOk="0">
                <a:moveTo>
                  <a:pt x="-1" y="0"/>
                </a:moveTo>
                <a:cubicBezTo>
                  <a:pt x="9970" y="0"/>
                  <a:pt x="18645" y="6824"/>
                  <a:pt x="20992" y="16515"/>
                </a:cubicBezTo>
                <a:lnTo>
                  <a:pt x="0" y="21600"/>
                </a:lnTo>
                <a:close/>
              </a:path>
            </a:pathLst>
          </a:custGeom>
          <a:noFill/>
          <a:ln w="38100">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046" name="Arc 6"/>
          <p:cNvSpPr>
            <a:spLocks/>
          </p:cNvSpPr>
          <p:nvPr/>
        </p:nvSpPr>
        <p:spPr bwMode="auto">
          <a:xfrm rot="-10800000">
            <a:off x="5562600" y="2779713"/>
            <a:ext cx="2284413" cy="2652712"/>
          </a:xfrm>
          <a:custGeom>
            <a:avLst/>
            <a:gdLst>
              <a:gd name="G0" fmla="+- 0 0 0"/>
              <a:gd name="G1" fmla="+- 21490 0 0"/>
              <a:gd name="G2" fmla="+- 21600 0 0"/>
              <a:gd name="T0" fmla="*/ 2182 w 21592"/>
              <a:gd name="T1" fmla="*/ 0 h 21490"/>
              <a:gd name="T2" fmla="*/ 21592 w 21592"/>
              <a:gd name="T3" fmla="*/ 20889 h 21490"/>
              <a:gd name="T4" fmla="*/ 0 w 21592"/>
              <a:gd name="T5" fmla="*/ 21490 h 21490"/>
            </a:gdLst>
            <a:ahLst/>
            <a:cxnLst>
              <a:cxn ang="0">
                <a:pos x="T0" y="T1"/>
              </a:cxn>
              <a:cxn ang="0">
                <a:pos x="T2" y="T3"/>
              </a:cxn>
              <a:cxn ang="0">
                <a:pos x="T4" y="T5"/>
              </a:cxn>
            </a:cxnLst>
            <a:rect l="0" t="0" r="r" b="b"/>
            <a:pathLst>
              <a:path w="21592" h="21490" fill="none" extrusionOk="0">
                <a:moveTo>
                  <a:pt x="2181" y="0"/>
                </a:moveTo>
                <a:cubicBezTo>
                  <a:pt x="12981" y="1097"/>
                  <a:pt x="21289" y="10038"/>
                  <a:pt x="21591" y="20889"/>
                </a:cubicBezTo>
              </a:path>
              <a:path w="21592" h="21490" stroke="0" extrusionOk="0">
                <a:moveTo>
                  <a:pt x="2181" y="0"/>
                </a:moveTo>
                <a:cubicBezTo>
                  <a:pt x="12981" y="1097"/>
                  <a:pt x="21289" y="10038"/>
                  <a:pt x="21591" y="20889"/>
                </a:cubicBezTo>
                <a:lnTo>
                  <a:pt x="0" y="21490"/>
                </a:lnTo>
                <a:close/>
              </a:path>
            </a:pathLst>
          </a:custGeom>
          <a:noFill/>
          <a:ln w="38100">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047" name="Text Box 7"/>
          <p:cNvSpPr txBox="1">
            <a:spLocks noChangeArrowheads="1"/>
          </p:cNvSpPr>
          <p:nvPr/>
        </p:nvSpPr>
        <p:spPr bwMode="auto">
          <a:xfrm>
            <a:off x="6072955" y="5566103"/>
            <a:ext cx="28424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dirty="0"/>
              <a:t>実行プログラム数</a:t>
            </a:r>
          </a:p>
        </p:txBody>
      </p:sp>
      <p:sp>
        <p:nvSpPr>
          <p:cNvPr id="215048" name="Text Box 8"/>
          <p:cNvSpPr txBox="1">
            <a:spLocks noChangeArrowheads="1"/>
          </p:cNvSpPr>
          <p:nvPr/>
        </p:nvSpPr>
        <p:spPr bwMode="auto">
          <a:xfrm>
            <a:off x="609600" y="2019300"/>
            <a:ext cx="611188"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800">
                <a:ea typeface="ＭＳ Ｐ明朝" panose="02020600040205080304" pitchFamily="18" charset="-128"/>
              </a:rPr>
              <a:t>ＣＰＵ</a:t>
            </a:r>
            <a:r>
              <a:rPr lang="ja-JP" altLang="en-US" sz="2800"/>
              <a:t>処理効率</a:t>
            </a:r>
          </a:p>
        </p:txBody>
      </p:sp>
      <p:sp>
        <p:nvSpPr>
          <p:cNvPr id="215049" name="AutoShape 9"/>
          <p:cNvSpPr>
            <a:spLocks noChangeArrowheads="1"/>
          </p:cNvSpPr>
          <p:nvPr/>
        </p:nvSpPr>
        <p:spPr bwMode="auto">
          <a:xfrm>
            <a:off x="6019800" y="2705100"/>
            <a:ext cx="2895600" cy="914400"/>
          </a:xfrm>
          <a:prstGeom prst="wedgeRoundRectCallout">
            <a:avLst>
              <a:gd name="adj1" fmla="val -53181"/>
              <a:gd name="adj2" fmla="val 112153"/>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dirty="0"/>
              <a:t>あまり増え過ぎると逆に下がる</a:t>
            </a:r>
          </a:p>
        </p:txBody>
      </p:sp>
      <p:sp>
        <p:nvSpPr>
          <p:cNvPr id="215050" name="AutoShape 10"/>
          <p:cNvSpPr>
            <a:spLocks noChangeArrowheads="1"/>
          </p:cNvSpPr>
          <p:nvPr/>
        </p:nvSpPr>
        <p:spPr bwMode="auto">
          <a:xfrm>
            <a:off x="1600200" y="1714500"/>
            <a:ext cx="2819400" cy="990600"/>
          </a:xfrm>
          <a:prstGeom prst="wedgeRoundRectCallout">
            <a:avLst>
              <a:gd name="adj1" fmla="val 19875"/>
              <a:gd name="adj2" fmla="val 100162"/>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a:t>CPU</a:t>
            </a:r>
            <a:r>
              <a:rPr lang="ja-JP" altLang="en-US"/>
              <a:t>の遊び時間が</a:t>
            </a:r>
          </a:p>
          <a:p>
            <a:pPr algn="ctr"/>
            <a:r>
              <a:rPr lang="ja-JP" altLang="en-US"/>
              <a:t>減り効率が上がる</a:t>
            </a:r>
          </a:p>
        </p:txBody>
      </p:sp>
      <p:sp>
        <p:nvSpPr>
          <p:cNvPr id="215051" name="AutoShape 11"/>
          <p:cNvSpPr>
            <a:spLocks noChangeArrowheads="1"/>
          </p:cNvSpPr>
          <p:nvPr/>
        </p:nvSpPr>
        <p:spPr bwMode="auto">
          <a:xfrm>
            <a:off x="2743200" y="4610100"/>
            <a:ext cx="2133600" cy="914400"/>
          </a:xfrm>
          <a:prstGeom prst="wedgeRoundRectCallout">
            <a:avLst>
              <a:gd name="adj1" fmla="val -105731"/>
              <a:gd name="adj2" fmla="val 16667"/>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入力待ち等で</a:t>
            </a:r>
          </a:p>
          <a:p>
            <a:pPr algn="ctr"/>
            <a:r>
              <a:rPr lang="ja-JP" altLang="en-US"/>
              <a:t>効率が低い</a:t>
            </a:r>
          </a:p>
        </p:txBody>
      </p:sp>
      <p:sp>
        <p:nvSpPr>
          <p:cNvPr id="215052" name="Text Box 12"/>
          <p:cNvSpPr txBox="1">
            <a:spLocks noChangeArrowheads="1"/>
          </p:cNvSpPr>
          <p:nvPr/>
        </p:nvSpPr>
        <p:spPr bwMode="auto">
          <a:xfrm>
            <a:off x="6629400" y="4014788"/>
            <a:ext cx="19894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この部分は</a:t>
            </a:r>
          </a:p>
          <a:p>
            <a:r>
              <a:rPr lang="ja-JP" altLang="en-US" dirty="0"/>
              <a:t>第1</a:t>
            </a:r>
            <a:r>
              <a:rPr lang="en-US" altLang="ja-JP" dirty="0"/>
              <a:t>1</a:t>
            </a:r>
            <a:r>
              <a:rPr lang="ja-JP" altLang="en-US" dirty="0"/>
              <a:t>回講義で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wipe(left)">
                                      <p:cBhvr>
                                        <p:cTn id="7" dur="500"/>
                                        <p:tgtEl>
                                          <p:spTgt spid="215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51"/>
                                        </p:tgtEl>
                                        <p:attrNameLst>
                                          <p:attrName>style.visibility</p:attrName>
                                        </p:attrNameLst>
                                      </p:cBhvr>
                                      <p:to>
                                        <p:strVal val="visible"/>
                                      </p:to>
                                    </p:set>
                                    <p:animEffect transition="in" filter="checkerboard(across)">
                                      <p:cBhvr>
                                        <p:cTn id="12" dur="500"/>
                                        <p:tgtEl>
                                          <p:spTgt spid="215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50"/>
                                        </p:tgtEl>
                                        <p:attrNameLst>
                                          <p:attrName>style.visibility</p:attrName>
                                        </p:attrNameLst>
                                      </p:cBhvr>
                                      <p:to>
                                        <p:strVal val="visible"/>
                                      </p:to>
                                    </p:set>
                                    <p:animEffect transition="in" filter="checkerboard(across)">
                                      <p:cBhvr>
                                        <p:cTn id="17" dur="500"/>
                                        <p:tgtEl>
                                          <p:spTgt spid="215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46"/>
                                        </p:tgtEl>
                                        <p:attrNameLst>
                                          <p:attrName>style.visibility</p:attrName>
                                        </p:attrNameLst>
                                      </p:cBhvr>
                                      <p:to>
                                        <p:strVal val="visible"/>
                                      </p:to>
                                    </p:set>
                                    <p:animEffect transition="in" filter="wipe(left)">
                                      <p:cBhvr>
                                        <p:cTn id="22" dur="500"/>
                                        <p:tgtEl>
                                          <p:spTgt spid="215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5049"/>
                                        </p:tgtEl>
                                        <p:attrNameLst>
                                          <p:attrName>style.visibility</p:attrName>
                                        </p:attrNameLst>
                                      </p:cBhvr>
                                      <p:to>
                                        <p:strVal val="visible"/>
                                      </p:to>
                                    </p:set>
                                    <p:animEffect transition="in" filter="checkerboard(across)">
                                      <p:cBhvr>
                                        <p:cTn id="27" dur="500"/>
                                        <p:tgtEl>
                                          <p:spTgt spid="2150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5052"/>
                                        </p:tgtEl>
                                        <p:attrNameLst>
                                          <p:attrName>style.visibility</p:attrName>
                                        </p:attrNameLst>
                                      </p:cBhvr>
                                      <p:to>
                                        <p:strVal val="visible"/>
                                      </p:to>
                                    </p:set>
                                    <p:animEffect transition="in" filter="checkerboard(across)">
                                      <p:cBhvr>
                                        <p:cTn id="32" dur="500"/>
                                        <p:tgtEl>
                                          <p:spTgt spid="215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P spid="215046" grpId="0" animBg="1"/>
      <p:bldP spid="215049" grpId="0" animBg="1" autoUpdateAnimBg="0"/>
      <p:bldP spid="215050" grpId="0" animBg="1" autoUpdateAnimBg="0"/>
      <p:bldP spid="215051" grpId="0" animBg="1" autoUpdateAnimBg="0"/>
      <p:bldP spid="21505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800100"/>
            <a:ext cx="7772400" cy="762000"/>
          </a:xfrm>
        </p:spPr>
        <p:txBody>
          <a:bodyPr/>
          <a:lstStyle/>
          <a:p>
            <a:r>
              <a:rPr lang="ja-JP" altLang="en-US"/>
              <a:t>多重プログラムの実行中の動作</a:t>
            </a:r>
          </a:p>
        </p:txBody>
      </p:sp>
      <p:sp>
        <p:nvSpPr>
          <p:cNvPr id="159747" name="Rectangle 3"/>
          <p:cNvSpPr>
            <a:spLocks noChangeArrowheads="1"/>
          </p:cNvSpPr>
          <p:nvPr/>
        </p:nvSpPr>
        <p:spPr bwMode="auto">
          <a:xfrm>
            <a:off x="1447800" y="2590800"/>
            <a:ext cx="7467600" cy="2057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9748" name="Text Box 4"/>
          <p:cNvSpPr txBox="1">
            <a:spLocks noChangeArrowheads="1"/>
          </p:cNvSpPr>
          <p:nvPr/>
        </p:nvSpPr>
        <p:spPr bwMode="auto">
          <a:xfrm>
            <a:off x="304800" y="2514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CPU</a:t>
            </a:r>
          </a:p>
        </p:txBody>
      </p:sp>
      <p:sp>
        <p:nvSpPr>
          <p:cNvPr id="159749" name="Rectangle 5"/>
          <p:cNvSpPr>
            <a:spLocks noChangeArrowheads="1"/>
          </p:cNvSpPr>
          <p:nvPr/>
        </p:nvSpPr>
        <p:spPr bwMode="auto">
          <a:xfrm>
            <a:off x="1447800" y="5105400"/>
            <a:ext cx="7467600" cy="1143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9750" name="Text Box 6"/>
          <p:cNvSpPr txBox="1">
            <a:spLocks noChangeArrowheads="1"/>
          </p:cNvSpPr>
          <p:nvPr/>
        </p:nvSpPr>
        <p:spPr bwMode="auto">
          <a:xfrm>
            <a:off x="228600" y="4876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r>
              <a:rPr lang="ja-JP" altLang="en-US"/>
              <a:t>装置</a:t>
            </a:r>
          </a:p>
        </p:txBody>
      </p:sp>
      <p:sp>
        <p:nvSpPr>
          <p:cNvPr id="159751" name="Line 7"/>
          <p:cNvSpPr>
            <a:spLocks noChangeShapeType="1"/>
          </p:cNvSpPr>
          <p:nvPr/>
        </p:nvSpPr>
        <p:spPr bwMode="auto">
          <a:xfrm>
            <a:off x="1600200" y="3276600"/>
            <a:ext cx="1066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52" name="Line 8"/>
          <p:cNvSpPr>
            <a:spLocks noChangeShapeType="1"/>
          </p:cNvSpPr>
          <p:nvPr/>
        </p:nvSpPr>
        <p:spPr bwMode="auto">
          <a:xfrm>
            <a:off x="4495800" y="3276600"/>
            <a:ext cx="1905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53" name="Line 9"/>
          <p:cNvSpPr>
            <a:spLocks noChangeShapeType="1"/>
          </p:cNvSpPr>
          <p:nvPr/>
        </p:nvSpPr>
        <p:spPr bwMode="auto">
          <a:xfrm>
            <a:off x="7620000" y="3276600"/>
            <a:ext cx="1295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54" name="Text Box 10"/>
          <p:cNvSpPr txBox="1">
            <a:spLocks noChangeArrowheads="1"/>
          </p:cNvSpPr>
          <p:nvPr/>
        </p:nvSpPr>
        <p:spPr bwMode="auto">
          <a:xfrm>
            <a:off x="0" y="3092450"/>
            <a:ext cx="15732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200"/>
              <a:t>プログラム1</a:t>
            </a:r>
          </a:p>
        </p:txBody>
      </p:sp>
      <p:sp>
        <p:nvSpPr>
          <p:cNvPr id="159755" name="Text Box 11"/>
          <p:cNvSpPr txBox="1">
            <a:spLocks noChangeArrowheads="1"/>
          </p:cNvSpPr>
          <p:nvPr/>
        </p:nvSpPr>
        <p:spPr bwMode="auto">
          <a:xfrm>
            <a:off x="0" y="3657600"/>
            <a:ext cx="15732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200"/>
              <a:t>プログラム2</a:t>
            </a:r>
          </a:p>
          <a:p>
            <a:r>
              <a:rPr lang="ja-JP" altLang="en-US" sz="2200"/>
              <a:t>(優先度低)</a:t>
            </a:r>
          </a:p>
        </p:txBody>
      </p:sp>
      <p:sp>
        <p:nvSpPr>
          <p:cNvPr id="159756" name="Line 12"/>
          <p:cNvSpPr>
            <a:spLocks noChangeShapeType="1"/>
          </p:cNvSpPr>
          <p:nvPr/>
        </p:nvSpPr>
        <p:spPr bwMode="auto">
          <a:xfrm>
            <a:off x="2667000" y="3886200"/>
            <a:ext cx="1828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58" name="Line 14"/>
          <p:cNvSpPr>
            <a:spLocks noChangeShapeType="1"/>
          </p:cNvSpPr>
          <p:nvPr/>
        </p:nvSpPr>
        <p:spPr bwMode="auto">
          <a:xfrm>
            <a:off x="6400800" y="3886200"/>
            <a:ext cx="533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0" name="Line 16"/>
          <p:cNvSpPr>
            <a:spLocks noChangeShapeType="1"/>
          </p:cNvSpPr>
          <p:nvPr/>
        </p:nvSpPr>
        <p:spPr bwMode="auto">
          <a:xfrm>
            <a:off x="2667000" y="5638800"/>
            <a:ext cx="18288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1" name="Line 17"/>
          <p:cNvSpPr>
            <a:spLocks noChangeShapeType="1"/>
          </p:cNvSpPr>
          <p:nvPr/>
        </p:nvSpPr>
        <p:spPr bwMode="auto">
          <a:xfrm>
            <a:off x="6400800" y="5638800"/>
            <a:ext cx="12192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2" name="Line 18"/>
          <p:cNvSpPr>
            <a:spLocks noChangeShapeType="1"/>
          </p:cNvSpPr>
          <p:nvPr/>
        </p:nvSpPr>
        <p:spPr bwMode="auto">
          <a:xfrm>
            <a:off x="6934200" y="6019800"/>
            <a:ext cx="1447800" cy="0"/>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3" name="Line 19"/>
          <p:cNvSpPr>
            <a:spLocks noChangeShapeType="1"/>
          </p:cNvSpPr>
          <p:nvPr/>
        </p:nvSpPr>
        <p:spPr bwMode="auto">
          <a:xfrm>
            <a:off x="7620000" y="32766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4" name="Line 20"/>
          <p:cNvSpPr>
            <a:spLocks noChangeShapeType="1"/>
          </p:cNvSpPr>
          <p:nvPr/>
        </p:nvSpPr>
        <p:spPr bwMode="auto">
          <a:xfrm flipV="1">
            <a:off x="6934200" y="3886200"/>
            <a:ext cx="0" cy="2133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5" name="Line 21"/>
          <p:cNvSpPr>
            <a:spLocks noChangeShapeType="1"/>
          </p:cNvSpPr>
          <p:nvPr/>
        </p:nvSpPr>
        <p:spPr bwMode="auto">
          <a:xfrm>
            <a:off x="8382000" y="3886200"/>
            <a:ext cx="0" cy="2133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7" name="Line 23"/>
          <p:cNvSpPr>
            <a:spLocks noChangeShapeType="1"/>
          </p:cNvSpPr>
          <p:nvPr/>
        </p:nvSpPr>
        <p:spPr bwMode="auto">
          <a:xfrm flipV="1">
            <a:off x="2667000" y="32766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8" name="Line 24"/>
          <p:cNvSpPr>
            <a:spLocks noChangeShapeType="1"/>
          </p:cNvSpPr>
          <p:nvPr/>
        </p:nvSpPr>
        <p:spPr bwMode="auto">
          <a:xfrm>
            <a:off x="4495800" y="32766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69" name="Line 25"/>
          <p:cNvSpPr>
            <a:spLocks noChangeShapeType="1"/>
          </p:cNvSpPr>
          <p:nvPr/>
        </p:nvSpPr>
        <p:spPr bwMode="auto">
          <a:xfrm flipV="1">
            <a:off x="6400800" y="3276600"/>
            <a:ext cx="0" cy="2362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71" name="AutoShape 27"/>
          <p:cNvSpPr>
            <a:spLocks noChangeArrowheads="1"/>
          </p:cNvSpPr>
          <p:nvPr/>
        </p:nvSpPr>
        <p:spPr bwMode="auto">
          <a:xfrm>
            <a:off x="5105400" y="1600200"/>
            <a:ext cx="3581400" cy="914400"/>
          </a:xfrm>
          <a:prstGeom prst="wedgeRoundRectCallout">
            <a:avLst>
              <a:gd name="adj1" fmla="val -64759"/>
              <a:gd name="adj2" fmla="val 193750"/>
              <a:gd name="adj3" fmla="val 16667"/>
            </a:avLst>
          </a:prstGeom>
          <a:solidFill>
            <a:schemeClr val="accent5">
              <a:lumMod val="1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t>ここでプログラム2が</a:t>
            </a:r>
          </a:p>
          <a:p>
            <a:pPr algn="ctr"/>
            <a:r>
              <a:rPr lang="ja-JP" altLang="en-US"/>
              <a:t>中断される</a:t>
            </a:r>
          </a:p>
        </p:txBody>
      </p:sp>
      <p:sp useBgFill="1">
        <p:nvSpPr>
          <p:cNvPr id="159772" name="Text Box 28"/>
          <p:cNvSpPr txBox="1">
            <a:spLocks noChangeArrowheads="1"/>
          </p:cNvSpPr>
          <p:nvPr/>
        </p:nvSpPr>
        <p:spPr bwMode="auto">
          <a:xfrm>
            <a:off x="6705600" y="2895600"/>
            <a:ext cx="1412875" cy="588963"/>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t>割込み</a:t>
            </a:r>
          </a:p>
        </p:txBody>
      </p:sp>
      <p:pic>
        <p:nvPicPr>
          <p:cNvPr id="159773" name="Picture 29" descr="C:\Documents and Settings\takasi-i\My Documents\OS\image\キーボード.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10200"/>
            <a:ext cx="1314450" cy="503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71"/>
                                        </p:tgtEl>
                                        <p:attrNameLst>
                                          <p:attrName>style.visibility</p:attrName>
                                        </p:attrNameLst>
                                      </p:cBhvr>
                                      <p:to>
                                        <p:strVal val="visible"/>
                                      </p:to>
                                    </p:set>
                                    <p:animEffect transition="in" filter="checkerboard(across)">
                                      <p:cBhvr>
                                        <p:cTn id="7" dur="500"/>
                                        <p:tgtEl>
                                          <p:spTgt spid="159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9772"/>
                                        </p:tgtEl>
                                        <p:attrNameLst>
                                          <p:attrName>style.visibility</p:attrName>
                                        </p:attrNameLst>
                                      </p:cBhvr>
                                      <p:to>
                                        <p:strVal val="visible"/>
                                      </p:to>
                                    </p:set>
                                    <p:anim calcmode="lin" valueType="num">
                                      <p:cBhvr additive="base">
                                        <p:cTn id="12" dur="500" fill="hold"/>
                                        <p:tgtEl>
                                          <p:spTgt spid="159772"/>
                                        </p:tgtEl>
                                        <p:attrNameLst>
                                          <p:attrName>ppt_x</p:attrName>
                                        </p:attrNameLst>
                                      </p:cBhvr>
                                      <p:tavLst>
                                        <p:tav tm="0">
                                          <p:val>
                                            <p:strVal val="#ppt_x"/>
                                          </p:val>
                                        </p:tav>
                                        <p:tav tm="100000">
                                          <p:val>
                                            <p:strVal val="#ppt_x"/>
                                          </p:val>
                                        </p:tav>
                                      </p:tavLst>
                                    </p:anim>
                                    <p:anim calcmode="lin" valueType="num">
                                      <p:cBhvr additive="base">
                                        <p:cTn id="13" dur="500" fill="hold"/>
                                        <p:tgtEl>
                                          <p:spTgt spid="159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1" grpId="0" animBg="1" autoUpdateAnimBg="0"/>
      <p:bldP spid="159772"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1.4"/>
</p:tagLst>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Designs\Network Blitz.pot</Template>
  <TotalTime>6924</TotalTime>
  <Words>6306</Words>
  <Application>Microsoft Office PowerPoint</Application>
  <PresentationFormat>画面に合わせる (4:3)</PresentationFormat>
  <Paragraphs>920</Paragraphs>
  <Slides>53</Slides>
  <Notes>53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53</vt:i4>
      </vt:variant>
    </vt:vector>
  </HeadingPairs>
  <TitlesOfParts>
    <vt:vector size="58" baseType="lpstr">
      <vt:lpstr>Arial</vt:lpstr>
      <vt:lpstr>Arial Black</vt:lpstr>
      <vt:lpstr>Times New Roman</vt:lpstr>
      <vt:lpstr>Wingdings</vt:lpstr>
      <vt:lpstr>Network Blitz</vt:lpstr>
      <vt:lpstr>オペレーティングシステム</vt:lpstr>
      <vt:lpstr>PowerPoint プレゼンテーション</vt:lpstr>
      <vt:lpstr>PowerPoint プレゼンテーション</vt:lpstr>
      <vt:lpstr>PowerPoint プレゼンテーション</vt:lpstr>
      <vt:lpstr>プログラムの実行中の動作</vt:lpstr>
      <vt:lpstr>単一プログラムの問題点</vt:lpstr>
      <vt:lpstr>多重プログラムの実行中の動作</vt:lpstr>
      <vt:lpstr>実行プログラム数と処理効率</vt:lpstr>
      <vt:lpstr>多重プログラムの実行中の動作</vt:lpstr>
      <vt:lpstr>割込み(interrupt) </vt:lpstr>
      <vt:lpstr>割込みの発生</vt:lpstr>
      <vt:lpstr>割込み</vt:lpstr>
      <vt:lpstr>割込み</vt:lpstr>
      <vt:lpstr>プログラム実行中の入力要求</vt:lpstr>
      <vt:lpstr>プログラム実行中の入力要求</vt:lpstr>
      <vt:lpstr>プログラム実行中の入力要求</vt:lpstr>
      <vt:lpstr>特別な処理を行うプログラム</vt:lpstr>
      <vt:lpstr>カーネル(kernel)</vt:lpstr>
      <vt:lpstr>カーネル</vt:lpstr>
      <vt:lpstr>カーネルの特徴</vt:lpstr>
      <vt:lpstr>カーネルモード,特権モード (kernel mode, privileged mode)</vt:lpstr>
      <vt:lpstr>資源の管理, 制御</vt:lpstr>
      <vt:lpstr>システムコール(system call)</vt:lpstr>
      <vt:lpstr>システムコール</vt:lpstr>
      <vt:lpstr>カーネルモード, ユーザモード(kernel mode, user mode)</vt:lpstr>
      <vt:lpstr>割込み</vt:lpstr>
      <vt:lpstr>割込み</vt:lpstr>
      <vt:lpstr>カーネルの構成要素</vt:lpstr>
      <vt:lpstr>カーネルの構成要素 割込み制御</vt:lpstr>
      <vt:lpstr>カーネルの構成要素 入出力制御</vt:lpstr>
      <vt:lpstr>カーネルの構成要素 入出力制御</vt:lpstr>
      <vt:lpstr>カーネルの構成要素 タイマ制御</vt:lpstr>
      <vt:lpstr>カーネルの構成要素 記憶管理</vt:lpstr>
      <vt:lpstr>カーネルの構成要素 記憶管理</vt:lpstr>
      <vt:lpstr>カーネルの構成要素 記憶管理</vt:lpstr>
      <vt:lpstr>カーネルの構成要素 CPUスケジューラ</vt:lpstr>
      <vt:lpstr>カーネルの構成要素 プロセス管理</vt:lpstr>
      <vt:lpstr>カーネルの構成要素 同期と通信制御</vt:lpstr>
      <vt:lpstr>カーネルの構成要素 ファイルシステム</vt:lpstr>
      <vt:lpstr>OSの実現法</vt:lpstr>
      <vt:lpstr>OSの実現法 モジュール化</vt:lpstr>
      <vt:lpstr>OSの実現法 情報隠蔽</vt:lpstr>
      <vt:lpstr>OSの実現法 抽象データ型(abstract data type)</vt:lpstr>
      <vt:lpstr>OSの実現法 方針と機構の分離</vt:lpstr>
      <vt:lpstr>OSの実現法 階層化(layering)</vt:lpstr>
      <vt:lpstr>OSの実現法 モノリシックカーネル(monolithic kernel)</vt:lpstr>
      <vt:lpstr>OSの実現法 モノリシックカーネル</vt:lpstr>
      <vt:lpstr>OSの実現法 マイクロカーネル(micro kernel)</vt:lpstr>
      <vt:lpstr>OSの実現法 マイクロカーネル</vt:lpstr>
      <vt:lpstr>OSの実現法 マイクロカーネル</vt:lpstr>
      <vt:lpstr>まとめ:OSの概要</vt:lpstr>
      <vt:lpstr>まとめ:カーネルの構成要素</vt:lpstr>
      <vt:lpstr>課題テスト</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dc:title>
  <dc:subject>lecture02</dc:subject>
  <dc:creator>T.Ishimizu</dc:creator>
  <cp:lastModifiedBy>石水隆</cp:lastModifiedBy>
  <cp:revision>184</cp:revision>
  <cp:lastPrinted>2022-09-01T00:47:34Z</cp:lastPrinted>
  <dcterms:created xsi:type="dcterms:W3CDTF">1601-01-01T00:00:00Z</dcterms:created>
  <dcterms:modified xsi:type="dcterms:W3CDTF">2022-09-01T00:51:41Z</dcterms:modified>
</cp:coreProperties>
</file>